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6"/>
  </p:sldMasterIdLst>
  <p:notesMasterIdLst>
    <p:notesMasterId r:id="rId26"/>
  </p:notesMasterIdLst>
  <p:handoutMasterIdLst>
    <p:handoutMasterId r:id="rId27"/>
  </p:handoutMasterIdLst>
  <p:sldIdLst>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 "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8EA"/>
    <a:srgbClr val="CBCED2"/>
    <a:srgbClr val="27B34F"/>
    <a:srgbClr val="009FBD"/>
    <a:srgbClr val="009F59"/>
    <a:srgbClr val="003D61"/>
    <a:srgbClr val="3DDCE6"/>
    <a:srgbClr val="7C4A8B"/>
    <a:srgbClr val="1E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2261" autoAdjust="0"/>
  </p:normalViewPr>
  <p:slideViewPr>
    <p:cSldViewPr snapToGrid="0" snapToObjects="1">
      <p:cViewPr varScale="1">
        <p:scale>
          <a:sx n="82" d="100"/>
          <a:sy n="82" d="100"/>
        </p:scale>
        <p:origin x="581"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66" d="100"/>
          <a:sy n="66" d="100"/>
        </p:scale>
        <p:origin x="31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ctr"/>
          <a:lstStyle>
            <a:lvl1pPr algn="l">
              <a:defRPr sz="1200"/>
            </a:lvl1pPr>
          </a:lstStyle>
          <a:p>
            <a:endParaRPr lang="en-US" sz="1000">
              <a:solidFill>
                <a:schemeClr val="bg1">
                  <a:lumMod val="50000"/>
                </a:schemeClr>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597444" y="8829967"/>
            <a:ext cx="411333" cy="464820"/>
          </a:xfrm>
          <a:prstGeom prst="rect">
            <a:avLst/>
          </a:prstGeom>
        </p:spPr>
        <p:txBody>
          <a:bodyPr vert="horz" lIns="93177" tIns="46589" rIns="93177" bIns="46589" rtlCol="0" anchor="ctr"/>
          <a:lstStyle>
            <a:lvl1pPr algn="r">
              <a:defRPr sz="1200"/>
            </a:lvl1pPr>
          </a:lstStyle>
          <a:p>
            <a:fld id="{013FF889-DBB5-E540-8E75-47BFCA628842}" type="slidenum">
              <a:rPr lang="en-US" b="1" smtClean="0">
                <a:solidFill>
                  <a:schemeClr val="bg1">
                    <a:lumMod val="50000"/>
                  </a:schemeClr>
                </a:solidFill>
                <a:latin typeface="Arial" panose="020B0604020202020204" pitchFamily="34" charset="0"/>
                <a:cs typeface="Arial" panose="020B0604020202020204" pitchFamily="34" charset="0"/>
              </a:rPr>
              <a:t>‹#›</a:t>
            </a:fld>
            <a:endParaRPr lang="en-US" b="1">
              <a:solidFill>
                <a:schemeClr val="bg1">
                  <a:lumMod val="50000"/>
                </a:schemeClr>
              </a:solidFill>
              <a:latin typeface="Arial" panose="020B0604020202020204" pitchFamily="34" charset="0"/>
              <a:cs typeface="Arial" panose="020B0604020202020204" pitchFamily="34" charset="0"/>
            </a:endParaRPr>
          </a:p>
        </p:txBody>
      </p:sp>
      <p:sp>
        <p:nvSpPr>
          <p:cNvPr id="6" name="Rectangle 5"/>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smtClean="0">
                <a:ln>
                  <a:noFill/>
                </a:ln>
                <a:solidFill>
                  <a:srgbClr val="FFFFFF">
                    <a:lumMod val="65000"/>
                  </a:srgbClr>
                </a:solidFill>
                <a:effectLst/>
                <a:uLnTx/>
                <a:uFillTx/>
                <a:latin typeface="Arial" panose="020B0604020202020204" pitchFamily="34" charset="0"/>
                <a:ea typeface="+mn-ea"/>
                <a:cs typeface="Arial" panose="020B0604020202020204" pitchFamily="34" charset="0"/>
              </a:rPr>
              <a:t>Analog Devices Confidential Information</a:t>
            </a:r>
          </a:p>
        </p:txBody>
      </p:sp>
      <p:sp>
        <p:nvSpPr>
          <p:cNvPr id="7"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a:lvl1pPr>
          </a:lstStyle>
          <a:p>
            <a:endParaRPr lang="en-US" sz="1000" b="1" dirty="0">
              <a:solidFill>
                <a:schemeClr val="bg1">
                  <a:lumMod val="50000"/>
                </a:schemeClr>
              </a:solidFill>
              <a:latin typeface="Arial" panose="020B0604020202020204" pitchFamily="34" charset="0"/>
              <a:cs typeface="Arial" panose="020B0604020202020204" pitchFamily="34" charset="0"/>
            </a:endParaRPr>
          </a:p>
        </p:txBody>
      </p:sp>
      <p:sp>
        <p:nvSpPr>
          <p:cNvPr id="8" name="Date Placeholder 2"/>
          <p:cNvSpPr>
            <a:spLocks noGrp="1"/>
          </p:cNvSpPr>
          <p:nvPr>
            <p:ph type="dt" sz="quarter" idx="1"/>
          </p:nvPr>
        </p:nvSpPr>
        <p:spPr>
          <a:xfrm>
            <a:off x="6056670" y="108612"/>
            <a:ext cx="952107" cy="464820"/>
          </a:xfrm>
          <a:prstGeom prst="rect">
            <a:avLst/>
          </a:prstGeom>
        </p:spPr>
        <p:txBody>
          <a:bodyPr vert="horz" lIns="93177" tIns="0" rIns="93177" bIns="0" rtlCol="0" anchor="t"/>
          <a:lstStyle>
            <a:lvl1pPr algn="r">
              <a:defRPr sz="1200"/>
            </a:lvl1pPr>
          </a:lstStyle>
          <a:p>
            <a:fld id="{2C2AD557-2032-D74A-B281-F0540E660787}" type="datetimeFigureOut">
              <a:rPr lang="en-US" sz="1000" smtClean="0">
                <a:solidFill>
                  <a:schemeClr val="bg1">
                    <a:lumMod val="50000"/>
                  </a:schemeClr>
                </a:solidFill>
                <a:latin typeface="Arial" panose="020B0604020202020204" pitchFamily="34" charset="0"/>
                <a:cs typeface="Arial" panose="020B0604020202020204" pitchFamily="34" charset="0"/>
              </a:rPr>
              <a:t>5/22/2017</a:t>
            </a:fld>
            <a:endParaRPr lang="en-US" sz="1000">
              <a:solidFill>
                <a:schemeClr val="bg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551" y="108612"/>
            <a:ext cx="1323726" cy="535440"/>
          </a:xfrm>
          <a:prstGeom prst="rect">
            <a:avLst/>
          </a:prstGeom>
          <a:noFill/>
          <a:ln>
            <a:noFill/>
          </a:ln>
        </p:spPr>
      </p:pic>
    </p:spTree>
    <p:extLst>
      <p:ext uri="{BB962C8B-B14F-4D97-AF65-F5344CB8AC3E}">
        <p14:creationId xmlns:p14="http://schemas.microsoft.com/office/powerpoint/2010/main" val="4931346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6400" y="814897"/>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ctr"/>
          <a:lstStyle>
            <a:lvl1pPr algn="l">
              <a:defRPr sz="1000">
                <a:latin typeface="Arial" panose="020B0604020202020204" pitchFamily="34" charset="0"/>
                <a:cs typeface="Arial" panose="020B0604020202020204" pitchFamily="34" charset="0"/>
              </a:defRPr>
            </a:lvl1pPr>
          </a:lstStyle>
          <a:p>
            <a:r>
              <a:rPr lang="en-US" i="1" dirty="0" smtClean="0">
                <a:solidFill>
                  <a:srgbClr val="FFFFFF">
                    <a:lumMod val="65000"/>
                  </a:srgbClr>
                </a:solidFill>
              </a:rPr>
              <a:t>Footer</a:t>
            </a:r>
          </a:p>
        </p:txBody>
      </p:sp>
      <p:sp>
        <p:nvSpPr>
          <p:cNvPr id="7" name="Slide Number Placeholder 6"/>
          <p:cNvSpPr>
            <a:spLocks noGrp="1"/>
          </p:cNvSpPr>
          <p:nvPr>
            <p:ph type="sldNum" sz="quarter" idx="5"/>
          </p:nvPr>
        </p:nvSpPr>
        <p:spPr>
          <a:xfrm>
            <a:off x="6309360" y="8829967"/>
            <a:ext cx="699418" cy="464820"/>
          </a:xfrm>
          <a:prstGeom prst="rect">
            <a:avLst/>
          </a:prstGeom>
        </p:spPr>
        <p:txBody>
          <a:bodyPr vert="horz" lIns="93177" tIns="46589" rIns="93177" bIns="46589" rtlCol="0" anchor="ctr"/>
          <a:lstStyle>
            <a:lvl1pPr algn="r">
              <a:defRPr sz="1000" b="1">
                <a:solidFill>
                  <a:schemeClr val="tx1">
                    <a:lumMod val="50000"/>
                    <a:lumOff val="50000"/>
                  </a:schemeClr>
                </a:solidFill>
                <a:latin typeface="Arial" panose="020B0604020202020204" pitchFamily="34" charset="0"/>
                <a:cs typeface="Arial" panose="020B0604020202020204" pitchFamily="34" charset="0"/>
              </a:defRPr>
            </a:lvl1pPr>
          </a:lstStyle>
          <a:p>
            <a:fld id="{900B8651-D313-4300-801F-836567026953}" type="slidenum">
              <a:rPr lang="en-US" smtClean="0"/>
              <a:pPr/>
              <a:t>‹#›</a:t>
            </a:fld>
            <a:endParaRPr lang="en-US" dirty="0"/>
          </a:p>
        </p:txBody>
      </p:sp>
      <p:sp>
        <p:nvSpPr>
          <p:cNvPr id="12" name="Rectangle 11"/>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smtClean="0">
                <a:ln>
                  <a:noFill/>
                </a:ln>
                <a:solidFill>
                  <a:srgbClr val="FFFFFF">
                    <a:lumMod val="65000"/>
                  </a:srgbClr>
                </a:solidFill>
                <a:effectLst/>
                <a:uLnTx/>
                <a:uFillTx/>
                <a:latin typeface="Arial" panose="020B0604020202020204" pitchFamily="34" charset="0"/>
                <a:ea typeface="+mn-ea"/>
                <a:cs typeface="Arial" panose="020B0604020202020204" pitchFamily="34" charset="0"/>
              </a:rPr>
              <a:t>Analog Devices Confidential Information</a:t>
            </a:r>
          </a:p>
        </p:txBody>
      </p:sp>
      <p:sp>
        <p:nvSpPr>
          <p:cNvPr id="9"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a:lvl1pPr>
          </a:lstStyle>
          <a:p>
            <a:endParaRPr lang="en-US" sz="1000" b="1" dirty="0">
              <a:solidFill>
                <a:schemeClr val="bg1">
                  <a:lumMod val="50000"/>
                </a:schemeClr>
              </a:solidFill>
              <a:latin typeface="Arial" panose="020B0604020202020204" pitchFamily="34" charset="0"/>
              <a:cs typeface="Arial" panose="020B0604020202020204" pitchFamily="34" charset="0"/>
            </a:endParaRPr>
          </a:p>
        </p:txBody>
      </p:sp>
      <p:sp>
        <p:nvSpPr>
          <p:cNvPr id="10" name="Date Placeholder 2"/>
          <p:cNvSpPr>
            <a:spLocks noGrp="1"/>
          </p:cNvSpPr>
          <p:nvPr>
            <p:ph type="dt" sz="quarter" idx="1"/>
          </p:nvPr>
        </p:nvSpPr>
        <p:spPr>
          <a:xfrm>
            <a:off x="6056670" y="108612"/>
            <a:ext cx="952107" cy="464820"/>
          </a:xfrm>
          <a:prstGeom prst="rect">
            <a:avLst/>
          </a:prstGeom>
        </p:spPr>
        <p:txBody>
          <a:bodyPr vert="horz" lIns="93177" tIns="0" rIns="93177" bIns="0" rtlCol="0" anchor="t"/>
          <a:lstStyle>
            <a:lvl1pPr algn="r">
              <a:defRPr sz="1200"/>
            </a:lvl1pPr>
          </a:lstStyle>
          <a:p>
            <a:fld id="{2C2AD557-2032-D74A-B281-F0540E660787}" type="datetimeFigureOut">
              <a:rPr lang="en-US" sz="1000" smtClean="0">
                <a:solidFill>
                  <a:schemeClr val="bg1">
                    <a:lumMod val="50000"/>
                  </a:schemeClr>
                </a:solidFill>
                <a:latin typeface="Arial" panose="020B0604020202020204" pitchFamily="34" charset="0"/>
                <a:cs typeface="Arial" panose="020B0604020202020204" pitchFamily="34" charset="0"/>
              </a:rPr>
              <a:t>5/22/2017</a:t>
            </a:fld>
            <a:endParaRPr lang="en-US" sz="1000">
              <a:solidFill>
                <a:schemeClr val="bg1">
                  <a:lumMod val="50000"/>
                </a:schemeClr>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1" y="108612"/>
            <a:ext cx="1323726" cy="535440"/>
          </a:xfrm>
          <a:prstGeom prst="rect">
            <a:avLst/>
          </a:prstGeom>
          <a:noFill/>
          <a:ln>
            <a:noFill/>
          </a:ln>
        </p:spPr>
      </p:pic>
    </p:spTree>
    <p:extLst>
      <p:ext uri="{BB962C8B-B14F-4D97-AF65-F5344CB8AC3E}">
        <p14:creationId xmlns:p14="http://schemas.microsoft.com/office/powerpoint/2010/main" val="3561389954"/>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buClr>
        <a:schemeClr val="tx2"/>
      </a:buClr>
      <a:buSzPct val="75000"/>
      <a:buFont typeface="Wingdings 3" panose="05040102010807070707" pitchFamily="18" charset="2"/>
      <a:buChar char="u"/>
      <a:defRPr sz="120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344488"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511175"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688975"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855663"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pPr/>
              <a:t>2</a:t>
            </a:fld>
            <a:endParaRPr lang="en-US" dirty="0"/>
          </a:p>
        </p:txBody>
      </p:sp>
    </p:spTree>
    <p:extLst>
      <p:ext uri="{BB962C8B-B14F-4D97-AF65-F5344CB8AC3E}">
        <p14:creationId xmlns:p14="http://schemas.microsoft.com/office/powerpoint/2010/main" val="352680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r>
              <a:rPr lang="en-US" dirty="0" err="1" smtClean="0"/>
              <a:t>Pfa</a:t>
            </a:r>
            <a:r>
              <a:rPr lang="en-US" baseline="0" dirty="0" smtClean="0"/>
              <a:t> is probability of false alarm, usually a small number, such as </a:t>
            </a:r>
            <a:r>
              <a:rPr lang="en-US" sz="1200" b="0" i="0" kern="1200" dirty="0" smtClean="0">
                <a:solidFill>
                  <a:schemeClr val="tx1">
                    <a:lumMod val="50000"/>
                    <a:lumOff val="50000"/>
                  </a:schemeClr>
                </a:solidFill>
                <a:effectLst/>
                <a:latin typeface="Arial" panose="020B0604020202020204" pitchFamily="34" charset="0"/>
                <a:ea typeface="+mn-ea"/>
                <a:cs typeface="Arial" panose="020B0604020202020204" pitchFamily="34" charset="0"/>
              </a:rPr>
              <a:t>1.0e-04.</a:t>
            </a:r>
            <a:r>
              <a:rPr lang="en-US" sz="1200" b="0" i="0" kern="1200" baseline="0" dirty="0" smtClean="0">
                <a:solidFill>
                  <a:schemeClr val="tx1">
                    <a:lumMod val="50000"/>
                    <a:lumOff val="50000"/>
                  </a:schemeClr>
                </a:solidFill>
                <a:effectLst/>
                <a:latin typeface="Arial" panose="020B0604020202020204" pitchFamily="34" charset="0"/>
                <a:ea typeface="+mn-ea"/>
                <a:cs typeface="Arial" panose="020B0604020202020204" pitchFamily="34" charset="0"/>
              </a:rPr>
              <a:t> This number could be determined experimentally without exactly following the above equation</a:t>
            </a:r>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pPr/>
              <a:t>14</a:t>
            </a:fld>
            <a:endParaRPr lang="en-US" dirty="0"/>
          </a:p>
        </p:txBody>
      </p:sp>
    </p:spTree>
    <p:extLst>
      <p:ext uri="{BB962C8B-B14F-4D97-AF65-F5344CB8AC3E}">
        <p14:creationId xmlns:p14="http://schemas.microsoft.com/office/powerpoint/2010/main" val="1241806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r>
              <a:rPr lang="en-US" dirty="0" smtClean="0"/>
              <a:t>The</a:t>
            </a:r>
            <a:r>
              <a:rPr lang="en-US" baseline="0" dirty="0" smtClean="0"/>
              <a:t> FFT buffer on L2 memory requires 128  (row) * 128 (col) * 4 (channels) * 4 (byte) or complex number = 256 KB</a:t>
            </a:r>
          </a:p>
          <a:p>
            <a:r>
              <a:rPr lang="en-US" baseline="0" dirty="0" smtClean="0"/>
              <a:t>After beamforming and CFAR, the receive buffer on L2 memory requires 128 (row) * 128 (col) * 2 (byte) or 16 bit real number = 32 KB</a:t>
            </a:r>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pPr/>
              <a:t>15</a:t>
            </a:fld>
            <a:endParaRPr lang="en-US" dirty="0"/>
          </a:p>
        </p:txBody>
      </p:sp>
    </p:spTree>
    <p:extLst>
      <p:ext uri="{BB962C8B-B14F-4D97-AF65-F5344CB8AC3E}">
        <p14:creationId xmlns:p14="http://schemas.microsoft.com/office/powerpoint/2010/main" val="349878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
                <a:schemeClr val="tx2"/>
              </a:buClr>
              <a:buSzPct val="75000"/>
              <a:buFont typeface="Wingdings 3" panose="05040102010807070707" pitchFamily="18" charset="2"/>
              <a:buChar char="u"/>
              <a:tabLst/>
              <a:defRPr/>
            </a:pPr>
            <a:r>
              <a:rPr lang="en-US" sz="1200" dirty="0" smtClean="0"/>
              <a:t>Simulated data are the data collected from Norwood parking area</a:t>
            </a:r>
          </a:p>
          <a:p>
            <a:pPr marL="0" indent="0">
              <a:buNone/>
            </a:pPr>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pPr/>
              <a:t>16</a:t>
            </a:fld>
            <a:endParaRPr lang="en-US" dirty="0"/>
          </a:p>
        </p:txBody>
      </p:sp>
    </p:spTree>
    <p:extLst>
      <p:ext uri="{BB962C8B-B14F-4D97-AF65-F5344CB8AC3E}">
        <p14:creationId xmlns:p14="http://schemas.microsoft.com/office/powerpoint/2010/main" val="181679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CACFAR</a:t>
                </a:r>
                <a:r>
                  <a:rPr lang="en-US" baseline="0" dirty="0" smtClean="0"/>
                  <a:t> window size doesn’t matter. MIPS are almost the same for different window sizes.</a:t>
                </a:r>
              </a:p>
              <a:p>
                <a:endParaRPr lang="en-US" baseline="0" dirty="0" smtClean="0"/>
              </a:p>
              <a:p>
                <a:pPr marL="171450" marR="0" lvl="0" indent="-171450" algn="l" defTabSz="914400" rtl="0" eaLnBrk="1" fontAlgn="auto" latinLnBrk="0" hangingPunct="1">
                  <a:lnSpc>
                    <a:spcPct val="100000"/>
                  </a:lnSpc>
                  <a:spcBef>
                    <a:spcPts val="0"/>
                  </a:spcBef>
                  <a:spcAft>
                    <a:spcPts val="0"/>
                  </a:spcAft>
                  <a:buClr>
                    <a:schemeClr val="tx2"/>
                  </a:buClr>
                  <a:buSzPct val="75000"/>
                  <a:buFont typeface="Wingdings 3" panose="05040102010807070707" pitchFamily="18" charset="2"/>
                  <a:buChar char="u"/>
                  <a:tabLst/>
                  <a:defRPr/>
                </a:pPr>
                <a:r>
                  <a:rPr lang="en-US" baseline="0" dirty="0" smtClean="0"/>
                  <a:t>D = (N-1)*</a:t>
                </a:r>
                <a14:m>
                  <m:oMath xmlns:m="http://schemas.openxmlformats.org/officeDocument/2006/math">
                    <m:r>
                      <a:rPr lang="en-US" sz="1200" b="0" i="1" smtClean="0">
                        <a:latin typeface="Cambria Math" panose="02040503050406030204" pitchFamily="18" charset="0"/>
                        <a:ea typeface="Cambria Math" panose="02040503050406030204" pitchFamily="18" charset="0"/>
                      </a:rPr>
                      <m:t>𝜆</m:t>
                    </m:r>
                  </m:oMath>
                </a14:m>
                <a:r>
                  <a:rPr lang="en-US" baseline="0" dirty="0" smtClean="0"/>
                  <a:t>/2. N is the number of  RX Antenna array. If we only use one </a:t>
                </a:r>
                <a:r>
                  <a:rPr lang="en-US" baseline="0" dirty="0" err="1" smtClean="0"/>
                  <a:t>Tx</a:t>
                </a:r>
                <a:r>
                  <a:rPr lang="en-US" baseline="0" dirty="0" smtClean="0"/>
                  <a:t>, N = 4 , it is our embedded version. </a:t>
                </a:r>
                <a:r>
                  <a:rPr lang="en-US" baseline="0" smtClean="0"/>
                  <a:t>We don’t use MIMO.</a:t>
                </a:r>
                <a:endParaRPr lang="en-US" baseline="0" dirty="0" smtClean="0"/>
              </a:p>
              <a:p>
                <a:endParaRPr lang="en-US" dirty="0"/>
              </a:p>
            </p:txBody>
          </p:sp>
        </mc:Choice>
        <mc:Fallback xmlns="">
          <p:sp>
            <p:nvSpPr>
              <p:cNvPr id="3" name="Notes Placeholder 2"/>
              <p:cNvSpPr>
                <a:spLocks noGrp="1"/>
              </p:cNvSpPr>
              <p:nvPr>
                <p:ph type="body" idx="1"/>
              </p:nvPr>
            </p:nvSpPr>
            <p:spPr/>
            <p:txBody>
              <a:bodyPr/>
              <a:lstStyle/>
              <a:p>
                <a:r>
                  <a:rPr lang="en-US" dirty="0" smtClean="0"/>
                  <a:t>CACFAR</a:t>
                </a:r>
                <a:r>
                  <a:rPr lang="en-US" baseline="0" dirty="0" smtClean="0"/>
                  <a:t> </a:t>
                </a:r>
                <a:r>
                  <a:rPr lang="en-US" baseline="0" dirty="0" smtClean="0"/>
                  <a:t>window size doesn’t matter. MIPS are almost the same for different window sizes</a:t>
                </a:r>
                <a:r>
                  <a:rPr lang="en-US" baseline="0" dirty="0" smtClean="0"/>
                  <a:t>.</a:t>
                </a:r>
              </a:p>
              <a:p>
                <a:endParaRPr lang="en-US" baseline="0" dirty="0" smtClean="0"/>
              </a:p>
              <a:p>
                <a:pPr marL="171450" marR="0" lvl="0" indent="-171450" algn="l" defTabSz="914400" rtl="0" eaLnBrk="1" fontAlgn="auto" latinLnBrk="0" hangingPunct="1">
                  <a:lnSpc>
                    <a:spcPct val="100000"/>
                  </a:lnSpc>
                  <a:spcBef>
                    <a:spcPts val="0"/>
                  </a:spcBef>
                  <a:spcAft>
                    <a:spcPts val="0"/>
                  </a:spcAft>
                  <a:buClr>
                    <a:schemeClr val="tx2"/>
                  </a:buClr>
                  <a:buSzPct val="75000"/>
                  <a:buFont typeface="Wingdings 3" panose="05040102010807070707" pitchFamily="18" charset="2"/>
                  <a:buChar char="u"/>
                  <a:tabLst/>
                  <a:defRPr/>
                </a:pPr>
                <a:r>
                  <a:rPr lang="en-US" baseline="0" dirty="0" smtClean="0"/>
                  <a:t>D = (N-1)*</a:t>
                </a:r>
                <a:r>
                  <a:rPr lang="en-US" sz="1200" b="0" i="0" smtClean="0">
                    <a:latin typeface="Cambria Math" panose="02040503050406030204" pitchFamily="18" charset="0"/>
                    <a:ea typeface="Cambria Math" panose="02040503050406030204" pitchFamily="18" charset="0"/>
                  </a:rPr>
                  <a:t>𝜆</a:t>
                </a:r>
                <a:r>
                  <a:rPr lang="en-US" baseline="0" dirty="0" smtClean="0"/>
                  <a:t>/2. N is the number of </a:t>
                </a:r>
                <a:r>
                  <a:rPr lang="en-US" baseline="0" dirty="0" smtClean="0"/>
                  <a:t> RX Antenna array. </a:t>
                </a:r>
                <a:r>
                  <a:rPr lang="en-US" baseline="0" dirty="0" smtClean="0"/>
                  <a:t>If we only use one </a:t>
                </a:r>
                <a:r>
                  <a:rPr lang="en-US" baseline="0" dirty="0" err="1" smtClean="0"/>
                  <a:t>Tx</a:t>
                </a:r>
                <a:r>
                  <a:rPr lang="en-US" baseline="0" dirty="0" smtClean="0"/>
                  <a:t>, N = 4 , it is </a:t>
                </a:r>
                <a:r>
                  <a:rPr lang="en-US" baseline="0" dirty="0" smtClean="0"/>
                  <a:t>our embedded version. </a:t>
                </a:r>
                <a:r>
                  <a:rPr lang="en-US" baseline="0" smtClean="0"/>
                  <a:t>We don’t use MIMO.</a:t>
                </a:r>
                <a:endParaRPr lang="en-US" baseline="0" dirty="0" smtClean="0"/>
              </a:p>
              <a:p>
                <a:endParaRPr lang="en-US" dirty="0"/>
              </a:p>
            </p:txBody>
          </p:sp>
        </mc:Fallback>
      </mc:AlternateContent>
      <p:sp>
        <p:nvSpPr>
          <p:cNvPr id="4" name="Slide Number Placeholder 3"/>
          <p:cNvSpPr>
            <a:spLocks noGrp="1"/>
          </p:cNvSpPr>
          <p:nvPr>
            <p:ph type="sldNum" sz="quarter" idx="10"/>
          </p:nvPr>
        </p:nvSpPr>
        <p:spPr/>
        <p:txBody>
          <a:bodyPr/>
          <a:lstStyle/>
          <a:p>
            <a:fld id="{900B8651-D313-4300-801F-836567026953}" type="slidenum">
              <a:rPr lang="en-US" smtClean="0"/>
              <a:pPr/>
              <a:t>17</a:t>
            </a:fld>
            <a:endParaRPr lang="en-US" dirty="0"/>
          </a:p>
        </p:txBody>
      </p:sp>
    </p:spTree>
    <p:extLst>
      <p:ext uri="{BB962C8B-B14F-4D97-AF65-F5344CB8AC3E}">
        <p14:creationId xmlns:p14="http://schemas.microsoft.com/office/powerpoint/2010/main" val="2158974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pPr/>
              <a:t>18</a:t>
            </a:fld>
            <a:endParaRPr lang="en-US" dirty="0"/>
          </a:p>
        </p:txBody>
      </p:sp>
    </p:spTree>
    <p:extLst>
      <p:ext uri="{BB962C8B-B14F-4D97-AF65-F5344CB8AC3E}">
        <p14:creationId xmlns:p14="http://schemas.microsoft.com/office/powerpoint/2010/main" val="196998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pPr/>
              <a:t>4</a:t>
            </a:fld>
            <a:endParaRPr lang="en-US" dirty="0"/>
          </a:p>
        </p:txBody>
      </p:sp>
    </p:spTree>
    <p:extLst>
      <p:ext uri="{BB962C8B-B14F-4D97-AF65-F5344CB8AC3E}">
        <p14:creationId xmlns:p14="http://schemas.microsoft.com/office/powerpoint/2010/main" val="1104452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B8651-D313-4300-801F-836567026953}" type="slidenum">
              <a:rPr lang="en-US" smtClean="0"/>
              <a:pPr/>
              <a:t>5</a:t>
            </a:fld>
            <a:endParaRPr lang="en-US" dirty="0"/>
          </a:p>
        </p:txBody>
      </p:sp>
    </p:spTree>
    <p:extLst>
      <p:ext uri="{BB962C8B-B14F-4D97-AF65-F5344CB8AC3E}">
        <p14:creationId xmlns:p14="http://schemas.microsoft.com/office/powerpoint/2010/main" val="196446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Range resolution</a:t>
                </a:r>
                <a:r>
                  <a:rPr lang="en-US" baseline="0" dirty="0" smtClean="0"/>
                  <a:t> depends on carrier sweep bandwidth, a hardware-dependent parameter. A higher sweep bandwidth could lead to a better range resolution. </a:t>
                </a:r>
              </a:p>
              <a:p>
                <a:r>
                  <a:rPr lang="en-US" dirty="0" smtClean="0"/>
                  <a:t>Velocity</a:t>
                </a:r>
                <a:r>
                  <a:rPr lang="en-US" baseline="0" dirty="0" smtClean="0"/>
                  <a:t> resolution depends on dwell time and carrier frequency. The dwell time means how much time a Radar could spend on targets. The higher the carrier frequency or the longer the dwell time, the higher the velocity resolution.</a:t>
                </a:r>
              </a:p>
              <a:p>
                <a:r>
                  <a:rPr lang="en-US" baseline="0" dirty="0" smtClean="0"/>
                  <a:t>Angular resolution depends on carrier frequency and radar effective area. D = (N-1)*</a:t>
                </a:r>
                <a14:m>
                  <m:oMath xmlns:m="http://schemas.openxmlformats.org/officeDocument/2006/math">
                    <m:r>
                      <a:rPr lang="en-US" sz="1200" b="0" i="1" smtClean="0">
                        <a:latin typeface="Cambria Math" panose="02040503050406030204" pitchFamily="18" charset="0"/>
                        <a:ea typeface="Cambria Math" panose="02040503050406030204" pitchFamily="18" charset="0"/>
                      </a:rPr>
                      <m:t>𝜆</m:t>
                    </m:r>
                  </m:oMath>
                </a14:m>
                <a:r>
                  <a:rPr lang="en-US" baseline="0" dirty="0" smtClean="0"/>
                  <a:t>/2. N is the number of Antenna. If we only use one </a:t>
                </a:r>
                <a:r>
                  <a:rPr lang="en-US" baseline="0" dirty="0" err="1" smtClean="0"/>
                  <a:t>Tx</a:t>
                </a:r>
                <a:r>
                  <a:rPr lang="en-US" baseline="0" dirty="0" smtClean="0"/>
                  <a:t>, N = 4 , it is our embedded version. </a:t>
                </a:r>
              </a:p>
              <a:p>
                <a:pPr marL="0" indent="0">
                  <a:buNone/>
                </a:pPr>
                <a:endParaRPr lang="en-US" dirty="0"/>
              </a:p>
            </p:txBody>
          </p:sp>
        </mc:Choice>
        <mc:Fallback xmlns="">
          <p:sp>
            <p:nvSpPr>
              <p:cNvPr id="3" name="Notes Placeholder 2"/>
              <p:cNvSpPr>
                <a:spLocks noGrp="1"/>
              </p:cNvSpPr>
              <p:nvPr>
                <p:ph type="body" idx="1"/>
              </p:nvPr>
            </p:nvSpPr>
            <p:spPr/>
            <p:txBody>
              <a:bodyPr/>
              <a:lstStyle/>
              <a:p>
                <a:r>
                  <a:rPr lang="en-US" dirty="0" smtClean="0"/>
                  <a:t>Range resolution</a:t>
                </a:r>
                <a:r>
                  <a:rPr lang="en-US" baseline="0" dirty="0" smtClean="0"/>
                  <a:t> depends on carrier sweep bandwidth, a hardware-dependent parameter. A higher sweep bandwidth could lead to a better range resolution. </a:t>
                </a:r>
              </a:p>
              <a:p>
                <a:r>
                  <a:rPr lang="en-US" dirty="0" smtClean="0"/>
                  <a:t>Velocity</a:t>
                </a:r>
                <a:r>
                  <a:rPr lang="en-US" baseline="0" dirty="0" smtClean="0"/>
                  <a:t> resolution depends on dwell time and carrier frequency. The dwell time means how much time a Radar could spend on targets. The higher the carrier frequency or the longer the dwell time, the higher the velocity resolution.</a:t>
                </a:r>
              </a:p>
              <a:p>
                <a:r>
                  <a:rPr lang="en-US" baseline="0" dirty="0" smtClean="0"/>
                  <a:t>Angular resolution depends on carrier frequency and radar effective area. </a:t>
                </a:r>
                <a:r>
                  <a:rPr lang="en-US" baseline="0" dirty="0" smtClean="0"/>
                  <a:t>D = (N-1)*</a:t>
                </a:r>
                <a:r>
                  <a:rPr lang="en-US" sz="1200" b="0" i="0" smtClean="0">
                    <a:latin typeface="Cambria Math" panose="02040503050406030204" pitchFamily="18" charset="0"/>
                    <a:ea typeface="Cambria Math" panose="02040503050406030204" pitchFamily="18" charset="0"/>
                  </a:rPr>
                  <a:t>𝜆</a:t>
                </a:r>
                <a:r>
                  <a:rPr lang="en-US" baseline="0" dirty="0" smtClean="0"/>
                  <a:t>/2. N is the number of Antenna. If we only use one </a:t>
                </a:r>
                <a:r>
                  <a:rPr lang="en-US" baseline="0" dirty="0" err="1" smtClean="0"/>
                  <a:t>Tx</a:t>
                </a:r>
                <a:r>
                  <a:rPr lang="en-US" baseline="0" dirty="0" smtClean="0"/>
                  <a:t>, N = 4 , it is our embedded version. </a:t>
                </a:r>
                <a:endParaRPr lang="en-US" baseline="0" dirty="0" smtClean="0"/>
              </a:p>
              <a:p>
                <a:pPr marL="0" indent="0">
                  <a:buNone/>
                </a:pPr>
                <a:endParaRPr lang="en-US" dirty="0"/>
              </a:p>
            </p:txBody>
          </p:sp>
        </mc:Fallback>
      </mc:AlternateContent>
      <p:sp>
        <p:nvSpPr>
          <p:cNvPr id="4" name="Slide Number Placeholder 3"/>
          <p:cNvSpPr>
            <a:spLocks noGrp="1"/>
          </p:cNvSpPr>
          <p:nvPr>
            <p:ph type="sldNum" sz="quarter" idx="10"/>
          </p:nvPr>
        </p:nvSpPr>
        <p:spPr/>
        <p:txBody>
          <a:bodyPr/>
          <a:lstStyle/>
          <a:p>
            <a:fld id="{900B8651-D313-4300-801F-836567026953}" type="slidenum">
              <a:rPr lang="en-US" smtClean="0"/>
              <a:pPr/>
              <a:t>8</a:t>
            </a:fld>
            <a:endParaRPr lang="en-US" dirty="0"/>
          </a:p>
        </p:txBody>
      </p:sp>
    </p:spTree>
    <p:extLst>
      <p:ext uri="{BB962C8B-B14F-4D97-AF65-F5344CB8AC3E}">
        <p14:creationId xmlns:p14="http://schemas.microsoft.com/office/powerpoint/2010/main" val="95580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r>
              <a:rPr lang="en-US" dirty="0" smtClean="0"/>
              <a:t>4 channels for only one</a:t>
            </a:r>
            <a:r>
              <a:rPr lang="en-US" baseline="0" dirty="0" smtClean="0"/>
              <a:t> </a:t>
            </a:r>
            <a:r>
              <a:rPr lang="en-US" baseline="0" dirty="0" err="1" smtClean="0"/>
              <a:t>Tx</a:t>
            </a:r>
            <a:r>
              <a:rPr lang="en-US" baseline="0" dirty="0" smtClean="0"/>
              <a:t> is used</a:t>
            </a:r>
          </a:p>
          <a:p>
            <a:r>
              <a:rPr lang="en-US" baseline="0" dirty="0" smtClean="0"/>
              <a:t>7 channels for MIMO</a:t>
            </a:r>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pPr/>
              <a:t>9</a:t>
            </a:fld>
            <a:endParaRPr lang="en-US" dirty="0"/>
          </a:p>
        </p:txBody>
      </p:sp>
    </p:spTree>
    <p:extLst>
      <p:ext uri="{BB962C8B-B14F-4D97-AF65-F5344CB8AC3E}">
        <p14:creationId xmlns:p14="http://schemas.microsoft.com/office/powerpoint/2010/main" val="3096164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r>
              <a:rPr lang="en-US" dirty="0" smtClean="0"/>
              <a:t>FFT is 1 dimension</a:t>
            </a:r>
            <a:r>
              <a:rPr lang="en-US" baseline="0" dirty="0" smtClean="0"/>
              <a:t> and</a:t>
            </a:r>
            <a:r>
              <a:rPr lang="en-US" dirty="0" smtClean="0"/>
              <a:t> has been optimized</a:t>
            </a:r>
            <a:r>
              <a:rPr lang="en-US" baseline="0" dirty="0" smtClean="0"/>
              <a:t> for BF70x processors with a integrated window function. Users only need to provide twiddle coefficients and window coefficients. </a:t>
            </a:r>
          </a:p>
        </p:txBody>
      </p:sp>
      <p:sp>
        <p:nvSpPr>
          <p:cNvPr id="4" name="Slide Number Placeholder 3"/>
          <p:cNvSpPr>
            <a:spLocks noGrp="1"/>
          </p:cNvSpPr>
          <p:nvPr>
            <p:ph type="sldNum" sz="quarter" idx="10"/>
          </p:nvPr>
        </p:nvSpPr>
        <p:spPr/>
        <p:txBody>
          <a:bodyPr/>
          <a:lstStyle/>
          <a:p>
            <a:fld id="{900B8651-D313-4300-801F-836567026953}" type="slidenum">
              <a:rPr lang="en-US" smtClean="0"/>
              <a:pPr/>
              <a:t>10</a:t>
            </a:fld>
            <a:endParaRPr lang="en-US" dirty="0"/>
          </a:p>
        </p:txBody>
      </p:sp>
    </p:spTree>
    <p:extLst>
      <p:ext uri="{BB962C8B-B14F-4D97-AF65-F5344CB8AC3E}">
        <p14:creationId xmlns:p14="http://schemas.microsoft.com/office/powerpoint/2010/main" val="198053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r>
              <a:rPr lang="en-US" dirty="0" smtClean="0"/>
              <a:t>For</a:t>
            </a:r>
            <a:r>
              <a:rPr lang="en-US" baseline="0" dirty="0" smtClean="0"/>
              <a:t> each </a:t>
            </a:r>
            <a:r>
              <a:rPr lang="en-US" dirty="0" smtClean="0"/>
              <a:t>ramp, we sample</a:t>
            </a:r>
            <a:r>
              <a:rPr lang="en-US" baseline="0" dirty="0" smtClean="0"/>
              <a:t> 256 points and perform 256 point FFT that has a window running first.</a:t>
            </a:r>
          </a:p>
          <a:p>
            <a:r>
              <a:rPr lang="en-US" baseline="0" dirty="0" smtClean="0"/>
              <a:t>Because negative frequency is symmetric, we drop off 128 points after range FFT, and therefore have 128 point complex numbers left.</a:t>
            </a:r>
          </a:p>
          <a:p>
            <a:r>
              <a:rPr lang="en-US" baseline="0" dirty="0" smtClean="0"/>
              <a:t>Then we do velocity 128 point FFT.</a:t>
            </a:r>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pPr/>
              <a:t>11</a:t>
            </a:fld>
            <a:endParaRPr lang="en-US" dirty="0"/>
          </a:p>
        </p:txBody>
      </p:sp>
    </p:spTree>
    <p:extLst>
      <p:ext uri="{BB962C8B-B14F-4D97-AF65-F5344CB8AC3E}">
        <p14:creationId xmlns:p14="http://schemas.microsoft.com/office/powerpoint/2010/main" val="102229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pPr/>
              <a:t>12</a:t>
            </a:fld>
            <a:endParaRPr lang="en-US" dirty="0"/>
          </a:p>
        </p:txBody>
      </p:sp>
    </p:spTree>
    <p:extLst>
      <p:ext uri="{BB962C8B-B14F-4D97-AF65-F5344CB8AC3E}">
        <p14:creationId xmlns:p14="http://schemas.microsoft.com/office/powerpoint/2010/main" val="2031899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814388"/>
            <a:ext cx="6197600" cy="3486150"/>
          </a:xfrm>
        </p:spPr>
      </p:sp>
      <p:sp>
        <p:nvSpPr>
          <p:cNvPr id="3" name="Notes Placeholder 2"/>
          <p:cNvSpPr>
            <a:spLocks noGrp="1"/>
          </p:cNvSpPr>
          <p:nvPr>
            <p:ph type="body" idx="1"/>
          </p:nvPr>
        </p:nvSpPr>
        <p:spPr/>
        <p:txBody>
          <a:bodyPr/>
          <a:lstStyle/>
          <a:p>
            <a:r>
              <a:rPr lang="en-US" dirty="0" smtClean="0"/>
              <a:t>Beamforming</a:t>
            </a:r>
            <a:r>
              <a:rPr lang="en-US" baseline="0" dirty="0" smtClean="0"/>
              <a:t> math is pretty simple but consumes lots of CPU resource. We manipulate phase information of input signal from each channel as if the combined input signal comes from a particular direction.</a:t>
            </a:r>
          </a:p>
          <a:p>
            <a:r>
              <a:rPr lang="en-US" baseline="0" dirty="0" smtClean="0"/>
              <a:t>The phase coefficients for each desired direction are pre-computed offline and loaded into system as a constant array.</a:t>
            </a:r>
          </a:p>
          <a:p>
            <a:r>
              <a:rPr lang="en-US" baseline="0" dirty="0" smtClean="0"/>
              <a:t>Each radar board should have board-specific calibration data that would be integrated into beam coefficients. </a:t>
            </a:r>
          </a:p>
        </p:txBody>
      </p:sp>
      <p:sp>
        <p:nvSpPr>
          <p:cNvPr id="4" name="Slide Number Placeholder 3"/>
          <p:cNvSpPr>
            <a:spLocks noGrp="1"/>
          </p:cNvSpPr>
          <p:nvPr>
            <p:ph type="sldNum" sz="quarter" idx="10"/>
          </p:nvPr>
        </p:nvSpPr>
        <p:spPr/>
        <p:txBody>
          <a:bodyPr/>
          <a:lstStyle/>
          <a:p>
            <a:fld id="{900B8651-D313-4300-801F-836567026953}" type="slidenum">
              <a:rPr lang="en-US" smtClean="0"/>
              <a:pPr/>
              <a:t>13</a:t>
            </a:fld>
            <a:endParaRPr lang="en-US" dirty="0"/>
          </a:p>
        </p:txBody>
      </p:sp>
    </p:spTree>
    <p:extLst>
      <p:ext uri="{BB962C8B-B14F-4D97-AF65-F5344CB8AC3E}">
        <p14:creationId xmlns:p14="http://schemas.microsoft.com/office/powerpoint/2010/main" val="1631433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a:off x="0" y="4504245"/>
            <a:ext cx="12192000" cy="2353755"/>
          </a:xfrm>
          <a:prstGeom prst="rect">
            <a:avLst/>
          </a:prstGeom>
          <a:gradFill flip="none" rotWithShape="1">
            <a:gsLst>
              <a:gs pos="0">
                <a:schemeClr val="tx1">
                  <a:alpha val="80000"/>
                </a:schemeClr>
              </a:gs>
              <a:gs pos="100000">
                <a:schemeClr val="tx1">
                  <a:alpha val="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0" y="0"/>
            <a:ext cx="6269563" cy="6858000"/>
          </a:xfrm>
          <a:prstGeom prst="rect">
            <a:avLst/>
          </a:prstGeom>
          <a:gradFill flip="none" rotWithShape="1">
            <a:gsLst>
              <a:gs pos="20000">
                <a:schemeClr val="accent2"/>
              </a:gs>
              <a:gs pos="100000">
                <a:schemeClr val="accent2">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55602" y="269835"/>
            <a:ext cx="1693715" cy="685715"/>
          </a:xfrm>
          <a:prstGeom prst="rect">
            <a:avLst/>
          </a:prstGeom>
        </p:spPr>
      </p:pic>
      <p:sp>
        <p:nvSpPr>
          <p:cNvPr id="13" name="Text Placeholder 8"/>
          <p:cNvSpPr>
            <a:spLocks noGrp="1"/>
          </p:cNvSpPr>
          <p:nvPr>
            <p:ph type="body" sz="quarter" idx="13" hasCustomPrompt="1"/>
          </p:nvPr>
        </p:nvSpPr>
        <p:spPr>
          <a:xfrm>
            <a:off x="355601" y="4124326"/>
            <a:ext cx="5526617" cy="1857375"/>
          </a:xfrm>
          <a:prstGeom prst="rect">
            <a:avLst/>
          </a:prstGeom>
        </p:spPr>
        <p:txBody>
          <a:bodyPr lIns="0" tIns="0" rIns="0" bIns="0"/>
          <a:lstStyle>
            <a:lvl1pPr marL="342900" indent="-342900">
              <a:buNone/>
              <a:defRPr lang="en-US" sz="1500" i="0" kern="1200" cap="all" baseline="0" dirty="0" smtClean="0">
                <a:solidFill>
                  <a:schemeClr val="bg1"/>
                </a:solidFill>
                <a:latin typeface="+mn-lt"/>
                <a:ea typeface="+mn-ea"/>
                <a:cs typeface="+mn-cs"/>
              </a:defRPr>
            </a:lvl1pPr>
            <a:lvl2pPr marL="0" indent="0">
              <a:buFont typeface="Arial" panose="020B0604020202020204" pitchFamily="34" charset="0"/>
              <a:buNone/>
              <a:defRPr lang="en-US" sz="1500" i="1" kern="1200" dirty="0" smtClean="0">
                <a:solidFill>
                  <a:schemeClr val="accent2">
                    <a:lumMod val="10000"/>
                    <a:lumOff val="90000"/>
                  </a:schemeClr>
                </a:solidFill>
                <a:latin typeface="+mn-lt"/>
                <a:ea typeface="+mn-ea"/>
                <a:cs typeface="+mn-cs"/>
              </a:defRPr>
            </a:lvl2pPr>
          </a:lstStyle>
          <a:p>
            <a:pPr marL="0" lvl="0" indent="0" algn="l" defTabSz="457200" rtl="0" eaLnBrk="1" latinLnBrk="0" hangingPunct="1">
              <a:spcBef>
                <a:spcPct val="20000"/>
              </a:spcBef>
            </a:pPr>
            <a:r>
              <a:rPr lang="en-US" dirty="0" smtClean="0"/>
              <a:t>Click to add presenter</a:t>
            </a:r>
          </a:p>
        </p:txBody>
      </p:sp>
      <p:sp>
        <p:nvSpPr>
          <p:cNvPr id="15" name="Title Placeholder 2"/>
          <p:cNvSpPr>
            <a:spLocks noGrp="1"/>
          </p:cNvSpPr>
          <p:nvPr>
            <p:ph type="title"/>
          </p:nvPr>
        </p:nvSpPr>
        <p:spPr>
          <a:xfrm>
            <a:off x="355600" y="1225385"/>
            <a:ext cx="5558368" cy="2660816"/>
          </a:xfrm>
          <a:prstGeom prst="rect">
            <a:avLst/>
          </a:prstGeom>
          <a:noFill/>
        </p:spPr>
        <p:txBody>
          <a:bodyPr vert="horz" lIns="0" tIns="0" rIns="0" bIns="0" rtlCol="0" anchor="b">
            <a:normAutofit/>
          </a:bodyPr>
          <a:lstStyle>
            <a:lvl1pPr>
              <a:defRPr lang="en-US" sz="2600" i="0" dirty="0"/>
            </a:lvl1pPr>
          </a:lstStyle>
          <a:p>
            <a:pPr lvl="0">
              <a:spcBef>
                <a:spcPts val="1000"/>
              </a:spcBef>
              <a:buClr>
                <a:schemeClr val="bg2"/>
              </a:buClr>
              <a:buSzPct val="75000"/>
              <a:buFont typeface="Lucida Grande"/>
            </a:pPr>
            <a:r>
              <a:rPr lang="en-US" smtClean="0"/>
              <a:t>Click to edit Master title style</a:t>
            </a:r>
            <a:endParaRPr lang="en-US" dirty="0"/>
          </a:p>
        </p:txBody>
      </p:sp>
      <p:sp>
        <p:nvSpPr>
          <p:cNvPr id="12" name="Footer Placeholder 4"/>
          <p:cNvSpPr>
            <a:spLocks noGrp="1"/>
          </p:cNvSpPr>
          <p:nvPr>
            <p:ph type="ftr" sz="quarter" idx="3"/>
          </p:nvPr>
        </p:nvSpPr>
        <p:spPr>
          <a:xfrm>
            <a:off x="355600" y="6327007"/>
            <a:ext cx="5557838" cy="324780"/>
          </a:xfrm>
          <a:prstGeom prst="rect">
            <a:avLst/>
          </a:prstGeom>
        </p:spPr>
        <p:txBody>
          <a:bodyPr vert="horz" lIns="0" tIns="0" rIns="0" bIns="0" rtlCol="0" anchor="b" anchorCtr="0"/>
          <a:lstStyle>
            <a:lvl1pPr algn="l">
              <a:defRPr sz="1000" i="1">
                <a:solidFill>
                  <a:schemeClr val="bg1"/>
                </a:solidFill>
              </a:defRPr>
            </a:lvl1pPr>
          </a:lstStyle>
          <a:p>
            <a:r>
              <a:rPr lang="en-US" dirty="0" smtClean="0"/>
              <a:t>Analog Devices Confidential Information—Not for External Distribution</a:t>
            </a:r>
            <a:br>
              <a:rPr lang="en-US" dirty="0" smtClean="0"/>
            </a:br>
            <a:r>
              <a:rPr lang="en-US" dirty="0" smtClean="0"/>
              <a:t>©2016 Analog Devices, Inc. All rights reserved.</a:t>
            </a:r>
          </a:p>
        </p:txBody>
      </p:sp>
      <p:sp>
        <p:nvSpPr>
          <p:cNvPr id="11" name="Date Placeholder 3"/>
          <p:cNvSpPr>
            <a:spLocks noGrp="1"/>
          </p:cNvSpPr>
          <p:nvPr>
            <p:ph type="dt" sz="half" idx="2"/>
          </p:nvPr>
        </p:nvSpPr>
        <p:spPr>
          <a:xfrm>
            <a:off x="355602" y="5991964"/>
            <a:ext cx="1774241" cy="236173"/>
          </a:xfrm>
          <a:prstGeom prst="rect">
            <a:avLst/>
          </a:prstGeom>
        </p:spPr>
        <p:txBody>
          <a:bodyPr lIns="0" tIns="0" rIns="0" bIns="0" anchor="t" anchorCtr="0"/>
          <a:lstStyle>
            <a:lvl1pPr>
              <a:defRPr lang="en-US" sz="1200" b="1" i="0" kern="1200" smtClean="0">
                <a:solidFill>
                  <a:schemeClr val="bg1"/>
                </a:solidFill>
                <a:latin typeface="+mn-lt"/>
                <a:ea typeface="+mn-ea"/>
                <a:cs typeface="+mn-cs"/>
              </a:defRPr>
            </a:lvl1pPr>
          </a:lstStyle>
          <a:p>
            <a:fld id="{FCEF7FDA-46B4-43F1-92FF-B7C4F8C5EE3A}" type="datetime1">
              <a:rPr lang="en-US" smtClean="0"/>
              <a:t>5/22/2017</a:t>
            </a:fld>
            <a:endParaRPr lang="en-US" dirty="0"/>
          </a:p>
        </p:txBody>
      </p:sp>
    </p:spTree>
    <p:extLst>
      <p:ext uri="{BB962C8B-B14F-4D97-AF65-F5344CB8AC3E}">
        <p14:creationId xmlns:p14="http://schemas.microsoft.com/office/powerpoint/2010/main" val="28098117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bIns="91440"/>
          <a:lstStyle>
            <a:lvl1pPr>
              <a:defRPr/>
            </a:lvl1pPr>
          </a:lstStyle>
          <a:p>
            <a:r>
              <a:rPr lang="en-US" dirty="0" smtClean="0"/>
              <a:t>Click to Edit</a:t>
            </a:r>
            <a:endParaRPr lang="en-US" dirty="0"/>
          </a:p>
        </p:txBody>
      </p:sp>
      <p:sp>
        <p:nvSpPr>
          <p:cNvPr id="7" name="Content Placeholder 2"/>
          <p:cNvSpPr>
            <a:spLocks noGrp="1"/>
          </p:cNvSpPr>
          <p:nvPr>
            <p:ph idx="1"/>
          </p:nvPr>
        </p:nvSpPr>
        <p:spPr>
          <a:xfrm>
            <a:off x="6275956" y="1219200"/>
            <a:ext cx="5509645" cy="2332412"/>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355599" y="1219200"/>
            <a:ext cx="5558367" cy="2332412"/>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1"/>
          </p:nvPr>
        </p:nvSpPr>
        <p:spPr>
          <a:xfrm>
            <a:off x="6275958" y="3649288"/>
            <a:ext cx="5509645" cy="2332412"/>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2"/>
          </p:nvPr>
        </p:nvSpPr>
        <p:spPr>
          <a:xfrm>
            <a:off x="355601" y="3649288"/>
            <a:ext cx="5558367" cy="2332412"/>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15"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
            </a:r>
            <a:br>
              <a:rPr lang="en-US" dirty="0" smtClean="0"/>
            </a:br>
            <a:r>
              <a:rPr lang="en-US" dirty="0" smtClean="0"/>
              <a:t>©2017 Analog Devices, Inc. All rights reserved.</a:t>
            </a:r>
          </a:p>
        </p:txBody>
      </p:sp>
      <p:sp>
        <p:nvSpPr>
          <p:cNvPr id="16" name="Date Placeholder 3"/>
          <p:cNvSpPr>
            <a:spLocks noGrp="1"/>
          </p:cNvSpPr>
          <p:nvPr>
            <p:ph type="dt" sz="half" idx="2"/>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CC201BC4-544A-433F-8384-88D34758877E}" type="datetime1">
              <a:rPr lang="en-US" smtClean="0"/>
              <a:t>5/22/2017</a:t>
            </a:fld>
            <a:endParaRPr lang="en-US" dirty="0"/>
          </a:p>
        </p:txBody>
      </p:sp>
    </p:spTree>
    <p:extLst>
      <p:ext uri="{BB962C8B-B14F-4D97-AF65-F5344CB8AC3E}">
        <p14:creationId xmlns:p14="http://schemas.microsoft.com/office/powerpoint/2010/main" val="2356731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bIns="91440"/>
          <a:lstStyle>
            <a:lvl1pPr>
              <a:defRPr/>
            </a:lvl1pPr>
          </a:lstStyle>
          <a:p>
            <a:r>
              <a:rPr lang="en-US" dirty="0" smtClean="0"/>
              <a:t>Click to Edit</a:t>
            </a:r>
            <a:endParaRPr lang="en-US" dirty="0"/>
          </a:p>
        </p:txBody>
      </p:sp>
      <p:sp>
        <p:nvSpPr>
          <p:cNvPr id="7" name="Content Placeholder 2"/>
          <p:cNvSpPr>
            <a:spLocks noGrp="1"/>
          </p:cNvSpPr>
          <p:nvPr>
            <p:ph idx="11"/>
          </p:nvPr>
        </p:nvSpPr>
        <p:spPr>
          <a:xfrm>
            <a:off x="355600" y="1219201"/>
            <a:ext cx="11430001" cy="2238896"/>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355600" y="3742805"/>
            <a:ext cx="11455401" cy="2238896"/>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13"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
            </a:r>
            <a:br>
              <a:rPr lang="en-US" dirty="0" smtClean="0"/>
            </a:br>
            <a:r>
              <a:rPr lang="en-US" dirty="0" smtClean="0"/>
              <a:t>©2017 Analog Devices, Inc. All rights reserved.</a:t>
            </a:r>
          </a:p>
        </p:txBody>
      </p:sp>
      <p:sp>
        <p:nvSpPr>
          <p:cNvPr id="14" name="Date Placeholder 3"/>
          <p:cNvSpPr>
            <a:spLocks noGrp="1"/>
          </p:cNvSpPr>
          <p:nvPr>
            <p:ph type="dt" sz="half" idx="2"/>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1A362CE5-7913-4029-B922-35A9F0B0B474}" type="datetime1">
              <a:rPr lang="en-US" smtClean="0"/>
              <a:t>5/22/2017</a:t>
            </a:fld>
            <a:endParaRPr lang="en-US" dirty="0"/>
          </a:p>
        </p:txBody>
      </p:sp>
    </p:spTree>
    <p:extLst>
      <p:ext uri="{BB962C8B-B14F-4D97-AF65-F5344CB8AC3E}">
        <p14:creationId xmlns:p14="http://schemas.microsoft.com/office/powerpoint/2010/main" val="245809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icture Over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bIns="91440"/>
          <a:lstStyle>
            <a:lvl1pPr>
              <a:defRPr/>
            </a:lvl1pPr>
          </a:lstStyle>
          <a:p>
            <a:r>
              <a:rPr lang="en-US" dirty="0" smtClean="0"/>
              <a:t>Click to Edit</a:t>
            </a:r>
            <a:endParaRPr lang="en-US" dirty="0"/>
          </a:p>
        </p:txBody>
      </p:sp>
      <p:sp>
        <p:nvSpPr>
          <p:cNvPr id="11" name="Picture Placeholder 10"/>
          <p:cNvSpPr>
            <a:spLocks noGrp="1"/>
          </p:cNvSpPr>
          <p:nvPr>
            <p:ph type="pic" sz="quarter" idx="11" hasCustomPrompt="1"/>
          </p:nvPr>
        </p:nvSpPr>
        <p:spPr>
          <a:xfrm>
            <a:off x="355600" y="1219201"/>
            <a:ext cx="11430000" cy="2292878"/>
          </a:xfrm>
          <a:custGeom>
            <a:avLst/>
            <a:gdLst>
              <a:gd name="connsiteX0" fmla="*/ 0 w 8572500"/>
              <a:gd name="connsiteY0" fmla="*/ 0 h 2035175"/>
              <a:gd name="connsiteX1" fmla="*/ 8572500 w 8572500"/>
              <a:gd name="connsiteY1" fmla="*/ 0 h 2035175"/>
              <a:gd name="connsiteX2" fmla="*/ 8572500 w 8572500"/>
              <a:gd name="connsiteY2" fmla="*/ 1860562 h 2035175"/>
              <a:gd name="connsiteX3" fmla="*/ 8397887 w 8572500"/>
              <a:gd name="connsiteY3" fmla="*/ 2035175 h 2035175"/>
              <a:gd name="connsiteX4" fmla="*/ 0 w 8572500"/>
              <a:gd name="connsiteY4" fmla="*/ 2035175 h 2035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2035175">
                <a:moveTo>
                  <a:pt x="0" y="0"/>
                </a:moveTo>
                <a:lnTo>
                  <a:pt x="8572500" y="0"/>
                </a:lnTo>
                <a:lnTo>
                  <a:pt x="8572500" y="1860562"/>
                </a:lnTo>
                <a:lnTo>
                  <a:pt x="8397887" y="2035175"/>
                </a:lnTo>
                <a:lnTo>
                  <a:pt x="0" y="2035175"/>
                </a:lnTo>
                <a:close/>
              </a:path>
            </a:pathLst>
          </a:custGeom>
          <a:solidFill>
            <a:schemeClr val="bg1">
              <a:lumMod val="85000"/>
            </a:schemeClr>
          </a:solidFill>
        </p:spPr>
        <p:txBody>
          <a:bodyPr wrap="square">
            <a:noAutofit/>
          </a:bodyPr>
          <a:lstStyle>
            <a:lvl1pPr marL="0" marR="0" indent="0" algn="l"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smtClean="0"/>
              <a:t>Click to add picture</a:t>
            </a:r>
          </a:p>
        </p:txBody>
      </p:sp>
      <p:sp>
        <p:nvSpPr>
          <p:cNvPr id="7" name="Content Placeholder 2"/>
          <p:cNvSpPr>
            <a:spLocks noGrp="1"/>
          </p:cNvSpPr>
          <p:nvPr>
            <p:ph idx="12"/>
          </p:nvPr>
        </p:nvSpPr>
        <p:spPr>
          <a:xfrm>
            <a:off x="355600" y="3745637"/>
            <a:ext cx="11430001" cy="2236064"/>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13"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Analog Devices Confidential Information—Not for External Distribution</a:t>
            </a:r>
            <a:br>
              <a:rPr lang="en-US" dirty="0" smtClean="0"/>
            </a:br>
            <a:r>
              <a:rPr lang="en-US" dirty="0" smtClean="0"/>
              <a:t>©2016 Analog Devices, Inc. All rights reserved.</a:t>
            </a:r>
            <a:endParaRPr lang="en-US" dirty="0"/>
          </a:p>
        </p:txBody>
      </p:sp>
      <p:sp>
        <p:nvSpPr>
          <p:cNvPr id="14" name="Date Placeholder 3"/>
          <p:cNvSpPr>
            <a:spLocks noGrp="1"/>
          </p:cNvSpPr>
          <p:nvPr>
            <p:ph type="dt" sz="half" idx="2"/>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D0E41E3D-38F9-46DF-A58E-938FA45CEA04}" type="datetime1">
              <a:rPr lang="en-US" smtClean="0"/>
              <a:t>5/22/2017</a:t>
            </a:fld>
            <a:endParaRPr lang="en-US" dirty="0"/>
          </a:p>
        </p:txBody>
      </p:sp>
    </p:spTree>
    <p:extLst>
      <p:ext uri="{BB962C8B-B14F-4D97-AF65-F5344CB8AC3E}">
        <p14:creationId xmlns:p14="http://schemas.microsoft.com/office/powerpoint/2010/main" val="29373556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119"/>
          <a:stretch/>
        </p:blipFill>
        <p:spPr>
          <a:xfrm>
            <a:off x="0" y="0"/>
            <a:ext cx="12192000" cy="6858000"/>
          </a:xfrm>
          <a:prstGeom prst="rect">
            <a:avLst/>
          </a:prstGeom>
        </p:spPr>
      </p:pic>
      <p:sp>
        <p:nvSpPr>
          <p:cNvPr id="8" name="Rectangle 7"/>
          <p:cNvSpPr/>
          <p:nvPr userDrawn="1"/>
        </p:nvSpPr>
        <p:spPr>
          <a:xfrm>
            <a:off x="0" y="4504245"/>
            <a:ext cx="12192000" cy="2353755"/>
          </a:xfrm>
          <a:prstGeom prst="rect">
            <a:avLst/>
          </a:prstGeom>
          <a:gradFill flip="none" rotWithShape="1">
            <a:gsLst>
              <a:gs pos="0">
                <a:schemeClr val="tx1">
                  <a:alpha val="80000"/>
                </a:schemeClr>
              </a:gs>
              <a:gs pos="100000">
                <a:schemeClr val="tx1">
                  <a:alpha val="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0" y="0"/>
            <a:ext cx="6269563" cy="6858000"/>
          </a:xfrm>
          <a:prstGeom prst="rect">
            <a:avLst/>
          </a:prstGeom>
          <a:gradFill flip="none" rotWithShape="1">
            <a:gsLst>
              <a:gs pos="20000">
                <a:schemeClr val="accent2"/>
              </a:gs>
              <a:gs pos="100000">
                <a:schemeClr val="accent2">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55602" y="269835"/>
            <a:ext cx="1693715" cy="685715"/>
          </a:xfrm>
          <a:prstGeom prst="rect">
            <a:avLst/>
          </a:prstGeom>
        </p:spPr>
      </p:pic>
      <p:sp>
        <p:nvSpPr>
          <p:cNvPr id="13" name="Text Placeholder 8"/>
          <p:cNvSpPr>
            <a:spLocks noGrp="1"/>
          </p:cNvSpPr>
          <p:nvPr>
            <p:ph type="body" sz="quarter" idx="13" hasCustomPrompt="1"/>
          </p:nvPr>
        </p:nvSpPr>
        <p:spPr>
          <a:xfrm>
            <a:off x="355601" y="4124326"/>
            <a:ext cx="5526617" cy="1857375"/>
          </a:xfrm>
          <a:prstGeom prst="rect">
            <a:avLst/>
          </a:prstGeom>
        </p:spPr>
        <p:txBody>
          <a:bodyPr lIns="0" tIns="0" rIns="0" bIns="0"/>
          <a:lstStyle>
            <a:lvl1pPr marL="342900" indent="-342900">
              <a:buNone/>
              <a:defRPr lang="en-US" sz="1500" i="0" kern="1200" cap="all" baseline="0" dirty="0" smtClean="0">
                <a:solidFill>
                  <a:schemeClr val="bg1"/>
                </a:solidFill>
                <a:latin typeface="+mn-lt"/>
                <a:ea typeface="+mn-ea"/>
                <a:cs typeface="+mn-cs"/>
              </a:defRPr>
            </a:lvl1pPr>
            <a:lvl2pPr marL="0" indent="0">
              <a:buFont typeface="Arial" panose="020B0604020202020204" pitchFamily="34" charset="0"/>
              <a:buNone/>
              <a:defRPr lang="en-US" sz="1500" i="1" kern="1200" dirty="0" smtClean="0">
                <a:solidFill>
                  <a:schemeClr val="accent2">
                    <a:lumMod val="10000"/>
                    <a:lumOff val="90000"/>
                  </a:schemeClr>
                </a:solidFill>
                <a:latin typeface="+mn-lt"/>
                <a:ea typeface="+mn-ea"/>
                <a:cs typeface="+mn-cs"/>
              </a:defRPr>
            </a:lvl2pPr>
          </a:lstStyle>
          <a:p>
            <a:pPr marL="0" lvl="0" indent="0" algn="l" defTabSz="457200" rtl="0" eaLnBrk="1" latinLnBrk="0" hangingPunct="1">
              <a:spcBef>
                <a:spcPct val="20000"/>
              </a:spcBef>
            </a:pPr>
            <a:r>
              <a:rPr lang="en-US" dirty="0" smtClean="0"/>
              <a:t>Click to add presenter</a:t>
            </a:r>
          </a:p>
        </p:txBody>
      </p:sp>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828826" y="5828107"/>
            <a:ext cx="1004160" cy="823680"/>
          </a:xfrm>
          <a:prstGeom prst="rect">
            <a:avLst/>
          </a:prstGeom>
        </p:spPr>
      </p:pic>
      <p:sp>
        <p:nvSpPr>
          <p:cNvPr id="15" name="Title Placeholder 2"/>
          <p:cNvSpPr>
            <a:spLocks noGrp="1"/>
          </p:cNvSpPr>
          <p:nvPr>
            <p:ph type="title"/>
          </p:nvPr>
        </p:nvSpPr>
        <p:spPr>
          <a:xfrm>
            <a:off x="355600" y="1225385"/>
            <a:ext cx="5558368" cy="2660816"/>
          </a:xfrm>
          <a:prstGeom prst="rect">
            <a:avLst/>
          </a:prstGeom>
          <a:noFill/>
        </p:spPr>
        <p:txBody>
          <a:bodyPr vert="horz" lIns="0" tIns="0" rIns="0" bIns="0" rtlCol="0" anchor="b">
            <a:normAutofit/>
          </a:bodyPr>
          <a:lstStyle>
            <a:lvl1pPr>
              <a:defRPr lang="en-US" sz="2600" i="0" dirty="0"/>
            </a:lvl1pPr>
          </a:lstStyle>
          <a:p>
            <a:pPr lvl="0">
              <a:spcBef>
                <a:spcPts val="1000"/>
              </a:spcBef>
              <a:buClr>
                <a:schemeClr val="bg2"/>
              </a:buClr>
              <a:buSzPct val="75000"/>
              <a:buFont typeface="Lucida Grande"/>
            </a:pPr>
            <a:r>
              <a:rPr lang="en-US" smtClean="0"/>
              <a:t>Click to edit Master title style</a:t>
            </a:r>
            <a:endParaRPr lang="en-US" dirty="0"/>
          </a:p>
        </p:txBody>
      </p:sp>
      <p:sp>
        <p:nvSpPr>
          <p:cNvPr id="12" name="Footer Placeholder 4"/>
          <p:cNvSpPr>
            <a:spLocks noGrp="1"/>
          </p:cNvSpPr>
          <p:nvPr>
            <p:ph type="ftr" sz="quarter" idx="3"/>
          </p:nvPr>
        </p:nvSpPr>
        <p:spPr>
          <a:xfrm>
            <a:off x="355600" y="6327007"/>
            <a:ext cx="5557838" cy="324780"/>
          </a:xfrm>
          <a:prstGeom prst="rect">
            <a:avLst/>
          </a:prstGeom>
        </p:spPr>
        <p:txBody>
          <a:bodyPr vert="horz" lIns="0" tIns="0" rIns="0" bIns="0" rtlCol="0" anchor="b" anchorCtr="0"/>
          <a:lstStyle>
            <a:lvl1pPr algn="l">
              <a:defRPr sz="1000" i="1">
                <a:solidFill>
                  <a:schemeClr val="bg1"/>
                </a:solidFill>
              </a:defRPr>
            </a:lvl1pPr>
          </a:lstStyle>
          <a:p>
            <a:r>
              <a:rPr lang="en-US" dirty="0" smtClean="0"/>
              <a:t/>
            </a:r>
            <a:br>
              <a:rPr lang="en-US" dirty="0" smtClean="0"/>
            </a:br>
            <a:r>
              <a:rPr lang="en-US" dirty="0" smtClean="0"/>
              <a:t>©2017 Analog Devices, Inc. All rights reserved.</a:t>
            </a:r>
          </a:p>
        </p:txBody>
      </p:sp>
      <p:sp>
        <p:nvSpPr>
          <p:cNvPr id="11" name="Date Placeholder 3"/>
          <p:cNvSpPr>
            <a:spLocks noGrp="1"/>
          </p:cNvSpPr>
          <p:nvPr>
            <p:ph type="dt" sz="half" idx="2"/>
          </p:nvPr>
        </p:nvSpPr>
        <p:spPr>
          <a:xfrm>
            <a:off x="355602" y="5991964"/>
            <a:ext cx="1774241" cy="236173"/>
          </a:xfrm>
          <a:prstGeom prst="rect">
            <a:avLst/>
          </a:prstGeom>
        </p:spPr>
        <p:txBody>
          <a:bodyPr lIns="0" tIns="0" rIns="0" bIns="0" anchor="t" anchorCtr="0"/>
          <a:lstStyle>
            <a:lvl1pPr>
              <a:defRPr lang="en-US" sz="1200" b="1" i="0" kern="1200" smtClean="0">
                <a:solidFill>
                  <a:schemeClr val="bg1"/>
                </a:solidFill>
                <a:latin typeface="+mn-lt"/>
                <a:ea typeface="+mn-ea"/>
                <a:cs typeface="+mn-cs"/>
              </a:defRPr>
            </a:lvl1pPr>
          </a:lstStyle>
          <a:p>
            <a:fld id="{4CD0092C-4113-4D08-B35C-7135795B6236}" type="datetimeFigureOut">
              <a:rPr lang="en-US" smtClean="0"/>
              <a:pPr/>
              <a:t>5/22/2017</a:t>
            </a:fld>
            <a:endParaRPr lang="en-US" dirty="0"/>
          </a:p>
        </p:txBody>
      </p:sp>
    </p:spTree>
    <p:extLst>
      <p:ext uri="{BB962C8B-B14F-4D97-AF65-F5344CB8AC3E}">
        <p14:creationId xmlns:p14="http://schemas.microsoft.com/office/powerpoint/2010/main" val="26448004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 y="0"/>
            <a:ext cx="12191999" cy="1028700"/>
          </a:xfrm>
        </p:spPr>
        <p:txBody>
          <a:bodyPr/>
          <a:lstStyle>
            <a:lvl1pPr>
              <a:defRPr/>
            </a:lvl1pPr>
          </a:lstStyle>
          <a:p>
            <a:r>
              <a:rPr lang="en-US" dirty="0" smtClean="0"/>
              <a:t>Click to Edit</a:t>
            </a:r>
            <a:endParaRPr lang="en-US" dirty="0"/>
          </a:p>
        </p:txBody>
      </p:sp>
      <p:sp>
        <p:nvSpPr>
          <p:cNvPr id="5" name="Content Placeholder 2"/>
          <p:cNvSpPr>
            <a:spLocks noGrp="1"/>
          </p:cNvSpPr>
          <p:nvPr>
            <p:ph idx="1"/>
          </p:nvPr>
        </p:nvSpPr>
        <p:spPr>
          <a:xfrm>
            <a:off x="355600" y="1219200"/>
            <a:ext cx="11430000" cy="47625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11"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
            </a:r>
            <a:br>
              <a:rPr lang="en-US" dirty="0" smtClean="0"/>
            </a:br>
            <a:r>
              <a:rPr lang="en-US" dirty="0" smtClean="0"/>
              <a:t>©2017 Analog Devices, Inc. All rights reserved.</a:t>
            </a:r>
          </a:p>
        </p:txBody>
      </p:sp>
      <p:sp>
        <p:nvSpPr>
          <p:cNvPr id="12" name="Date Placeholder 3"/>
          <p:cNvSpPr>
            <a:spLocks noGrp="1"/>
          </p:cNvSpPr>
          <p:nvPr>
            <p:ph type="dt" sz="half" idx="2"/>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5EC983BC-B0C9-449B-8A10-B5125A517106}" type="datetime1">
              <a:rPr lang="en-US" smtClean="0"/>
              <a:t>5/22/2017</a:t>
            </a:fld>
            <a:endParaRPr lang="en-US" dirty="0"/>
          </a:p>
        </p:txBody>
      </p:sp>
    </p:spTree>
    <p:extLst>
      <p:ext uri="{BB962C8B-B14F-4D97-AF65-F5344CB8AC3E}">
        <p14:creationId xmlns:p14="http://schemas.microsoft.com/office/powerpoint/2010/main" val="396079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userDrawn="1"/>
        </p:nvSpPr>
        <p:spPr>
          <a:xfrm>
            <a:off x="4" y="0"/>
            <a:ext cx="12191996" cy="6870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5602" y="269835"/>
            <a:ext cx="1693715" cy="685715"/>
          </a:xfrm>
          <a:prstGeom prst="rect">
            <a:avLst/>
          </a:prstGeom>
        </p:spPr>
      </p:pic>
      <p:sp>
        <p:nvSpPr>
          <p:cNvPr id="10" name="Text Placeholder 6"/>
          <p:cNvSpPr>
            <a:spLocks noGrp="1"/>
          </p:cNvSpPr>
          <p:nvPr>
            <p:ph type="body" sz="quarter" idx="12" hasCustomPrompt="1"/>
          </p:nvPr>
        </p:nvSpPr>
        <p:spPr>
          <a:xfrm>
            <a:off x="355601" y="1225385"/>
            <a:ext cx="5558367" cy="2660815"/>
          </a:xfrm>
          <a:prstGeom prst="rect">
            <a:avLst/>
          </a:prstGeom>
        </p:spPr>
        <p:txBody>
          <a:bodyPr lIns="0" tIns="0" rIns="0" bIns="0" anchor="b">
            <a:normAutofit/>
          </a:bodyPr>
          <a:lstStyle>
            <a:lvl1pPr marL="0" indent="0">
              <a:buNone/>
              <a:defRPr lang="en-US" sz="2600" b="1" i="0" kern="1200" baseline="0" dirty="0" smtClean="0">
                <a:solidFill>
                  <a:schemeClr val="bg1"/>
                </a:solidFill>
                <a:latin typeface="+mj-lt"/>
                <a:ea typeface="+mj-ea"/>
                <a:cs typeface="+mj-cs"/>
              </a:defRPr>
            </a:lvl1pPr>
          </a:lstStyle>
          <a:p>
            <a:pPr lvl="0"/>
            <a:r>
              <a:rPr lang="en-US" dirty="0" smtClean="0"/>
              <a:t>Click to Edit</a:t>
            </a:r>
          </a:p>
        </p:txBody>
      </p:sp>
      <p:sp>
        <p:nvSpPr>
          <p:cNvPr id="12" name="Text Placeholder 2"/>
          <p:cNvSpPr>
            <a:spLocks noGrp="1"/>
          </p:cNvSpPr>
          <p:nvPr>
            <p:ph type="body" idx="1"/>
          </p:nvPr>
        </p:nvSpPr>
        <p:spPr>
          <a:xfrm>
            <a:off x="355601" y="4132638"/>
            <a:ext cx="5558367" cy="1849063"/>
          </a:xfrm>
        </p:spPr>
        <p:txBody>
          <a:bodyPr>
            <a:normAutofit/>
          </a:bodyPr>
          <a:lstStyle>
            <a:lvl1pPr marL="0" indent="0">
              <a:buNone/>
              <a:defRPr lang="en-US" sz="1500" b="0" i="0" kern="1200" cap="all" baseline="0" dirty="0" smtClean="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457200" rtl="0" eaLnBrk="1" latinLnBrk="0" hangingPunct="1">
              <a:spcBef>
                <a:spcPct val="20000"/>
              </a:spcBef>
              <a:buClr>
                <a:schemeClr val="bg2"/>
              </a:buClr>
              <a:buSzPct val="75000"/>
              <a:buFont typeface="Lucida Grande"/>
              <a:buNone/>
            </a:pPr>
            <a:r>
              <a:rPr lang="en-US" smtClean="0"/>
              <a:t>Click to edit Master text styles</a:t>
            </a:r>
          </a:p>
        </p:txBody>
      </p:sp>
      <p:sp>
        <p:nvSpPr>
          <p:cNvPr id="8" name="Footer Placeholder 4"/>
          <p:cNvSpPr>
            <a:spLocks noGrp="1"/>
          </p:cNvSpPr>
          <p:nvPr>
            <p:ph type="ftr" sz="quarter" idx="3"/>
          </p:nvPr>
        </p:nvSpPr>
        <p:spPr>
          <a:xfrm>
            <a:off x="1049528" y="6327007"/>
            <a:ext cx="4864439" cy="324780"/>
          </a:xfrm>
          <a:prstGeom prst="rect">
            <a:avLst/>
          </a:prstGeom>
        </p:spPr>
        <p:txBody>
          <a:bodyPr vert="horz" lIns="0" tIns="0" rIns="0" bIns="0" rtlCol="0" anchor="b" anchorCtr="0"/>
          <a:lstStyle>
            <a:lvl1pPr algn="l">
              <a:defRPr sz="1000" i="1">
                <a:solidFill>
                  <a:schemeClr val="bg1"/>
                </a:solidFill>
              </a:defRPr>
            </a:lvl1pPr>
          </a:lstStyle>
          <a:p>
            <a:r>
              <a:rPr lang="en-US" dirty="0" smtClean="0"/>
              <a:t/>
            </a:r>
            <a:br>
              <a:rPr lang="en-US" dirty="0" smtClean="0"/>
            </a:br>
            <a:r>
              <a:rPr lang="en-US" dirty="0" smtClean="0"/>
              <a:t>©2017 Analog Devices, Inc. All rights reserved.</a:t>
            </a:r>
          </a:p>
        </p:txBody>
      </p:sp>
      <p:sp>
        <p:nvSpPr>
          <p:cNvPr id="9" name="Slide Number Placeholder 5"/>
          <p:cNvSpPr>
            <a:spLocks noGrp="1"/>
          </p:cNvSpPr>
          <p:nvPr>
            <p:ph type="sldNum" sz="quarter" idx="4"/>
          </p:nvPr>
        </p:nvSpPr>
        <p:spPr>
          <a:xfrm>
            <a:off x="355602"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chemeClr val="bg1"/>
                </a:solidFill>
                <a:effectLst/>
                <a:uLnTx/>
                <a:uFillTx/>
                <a:latin typeface="+mn-lt"/>
                <a:ea typeface="+mn-ea"/>
                <a:cs typeface="+mn-cs"/>
              </a:defRPr>
            </a:lvl1pPr>
          </a:lstStyle>
          <a:p>
            <a:fld id="{8ED1CEE6-8BBE-4393-857A-BEE0A5C48EE0}" type="slidenum">
              <a:rPr lang="en-US" smtClean="0"/>
              <a:pPr/>
              <a:t>‹#›</a:t>
            </a:fld>
            <a:endParaRPr lang="en-US" dirty="0"/>
          </a:p>
        </p:txBody>
      </p:sp>
      <p:sp>
        <p:nvSpPr>
          <p:cNvPr id="11" name="Date Placeholder 3"/>
          <p:cNvSpPr>
            <a:spLocks noGrp="1"/>
          </p:cNvSpPr>
          <p:nvPr>
            <p:ph type="dt" sz="half" idx="2"/>
          </p:nvPr>
        </p:nvSpPr>
        <p:spPr>
          <a:xfrm>
            <a:off x="355602" y="5991964"/>
            <a:ext cx="1774241" cy="236173"/>
          </a:xfrm>
          <a:prstGeom prst="rect">
            <a:avLst/>
          </a:prstGeom>
        </p:spPr>
        <p:txBody>
          <a:bodyPr lIns="0" tIns="0" rIns="0" bIns="0" anchor="t" anchorCtr="0"/>
          <a:lstStyle>
            <a:lvl1pPr>
              <a:defRPr lang="en-US" sz="1200" b="1" i="0" kern="1200" smtClean="0">
                <a:solidFill>
                  <a:schemeClr val="bg1"/>
                </a:solidFill>
                <a:latin typeface="+mn-lt"/>
                <a:ea typeface="+mn-ea"/>
                <a:cs typeface="+mn-cs"/>
              </a:defRPr>
            </a:lvl1pPr>
          </a:lstStyle>
          <a:p>
            <a:fld id="{9D173780-4668-4F3B-A5ED-406029C2EC03}" type="datetime1">
              <a:rPr lang="en-US" smtClean="0"/>
              <a:t>5/22/2017</a:t>
            </a:fld>
            <a:endParaRPr lang="en-US" dirty="0"/>
          </a:p>
        </p:txBody>
      </p:sp>
    </p:spTree>
    <p:extLst>
      <p:ext uri="{BB962C8B-B14F-4D97-AF65-F5344CB8AC3E}">
        <p14:creationId xmlns:p14="http://schemas.microsoft.com/office/powerpoint/2010/main" val="40170879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a:lstStyle>
            <a:lvl1pPr>
              <a:defRPr/>
            </a:lvl1pPr>
          </a:lstStyle>
          <a:p>
            <a:r>
              <a:rPr lang="en-US" dirty="0" smtClean="0"/>
              <a:t>Click to Edit</a:t>
            </a:r>
            <a:endParaRPr lang="en-US" dirty="0"/>
          </a:p>
        </p:txBody>
      </p:sp>
      <p:sp>
        <p:nvSpPr>
          <p:cNvPr id="7" name="Content Placeholder 2"/>
          <p:cNvSpPr>
            <a:spLocks noGrp="1"/>
          </p:cNvSpPr>
          <p:nvPr>
            <p:ph idx="1"/>
          </p:nvPr>
        </p:nvSpPr>
        <p:spPr>
          <a:xfrm>
            <a:off x="355601" y="1219200"/>
            <a:ext cx="5558367" cy="47625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0"/>
          </p:nvPr>
        </p:nvSpPr>
        <p:spPr>
          <a:xfrm>
            <a:off x="6269567" y="1233747"/>
            <a:ext cx="5558367" cy="47625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13"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
            </a:r>
            <a:br>
              <a:rPr lang="en-US" dirty="0" smtClean="0"/>
            </a:br>
            <a:r>
              <a:rPr lang="en-US" dirty="0" smtClean="0"/>
              <a:t>©2017 Analog Devices, Inc. All rights reserved.</a:t>
            </a:r>
          </a:p>
        </p:txBody>
      </p:sp>
      <p:sp>
        <p:nvSpPr>
          <p:cNvPr id="14" name="Date Placeholder 3"/>
          <p:cNvSpPr>
            <a:spLocks noGrp="1"/>
          </p:cNvSpPr>
          <p:nvPr>
            <p:ph type="dt" sz="half" idx="2"/>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C73444CC-0D06-4C52-A8B0-25788AC1ACED}" type="datetime1">
              <a:rPr lang="en-US" smtClean="0"/>
              <a:t>5/22/2017</a:t>
            </a:fld>
            <a:endParaRPr lang="en-US" dirty="0"/>
          </a:p>
        </p:txBody>
      </p:sp>
    </p:spTree>
    <p:extLst>
      <p:ext uri="{BB962C8B-B14F-4D97-AF65-F5344CB8AC3E}">
        <p14:creationId xmlns:p14="http://schemas.microsoft.com/office/powerpoint/2010/main" val="228009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3"/>
          <p:cNvSpPr>
            <a:spLocks noGrp="1"/>
          </p:cNvSpPr>
          <p:nvPr>
            <p:ph type="title" hasCustomPrompt="1"/>
          </p:nvPr>
        </p:nvSpPr>
        <p:spPr>
          <a:xfrm>
            <a:off x="1" y="-5928"/>
            <a:ext cx="12191999" cy="1034628"/>
          </a:xfrm>
        </p:spPr>
        <p:txBody>
          <a:bodyPr/>
          <a:lstStyle>
            <a:lvl1pPr>
              <a:defRPr/>
            </a:lvl1pPr>
          </a:lstStyle>
          <a:p>
            <a:r>
              <a:rPr lang="en-US" dirty="0" smtClean="0"/>
              <a:t>Click to Edit</a:t>
            </a:r>
            <a:endParaRPr lang="en-US" dirty="0"/>
          </a:p>
        </p:txBody>
      </p:sp>
      <p:sp>
        <p:nvSpPr>
          <p:cNvPr id="8"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9"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
            </a:r>
            <a:br>
              <a:rPr lang="en-US" dirty="0" smtClean="0"/>
            </a:br>
            <a:r>
              <a:rPr lang="en-US" dirty="0" smtClean="0"/>
              <a:t>©2017 Analog Devices, Inc. All rights reserved.</a:t>
            </a:r>
          </a:p>
        </p:txBody>
      </p:sp>
      <p:sp>
        <p:nvSpPr>
          <p:cNvPr id="10" name="Date Placeholder 3"/>
          <p:cNvSpPr>
            <a:spLocks noGrp="1"/>
          </p:cNvSpPr>
          <p:nvPr>
            <p:ph type="dt" sz="half" idx="2"/>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4085E764-0163-472E-9528-28776E0644C2}" type="datetime1">
              <a:rPr lang="en-US" smtClean="0"/>
              <a:t>5/22/2017</a:t>
            </a:fld>
            <a:endParaRPr lang="en-US" dirty="0"/>
          </a:p>
        </p:txBody>
      </p:sp>
    </p:spTree>
    <p:extLst>
      <p:ext uri="{BB962C8B-B14F-4D97-AF65-F5344CB8AC3E}">
        <p14:creationId xmlns:p14="http://schemas.microsoft.com/office/powerpoint/2010/main" val="2536924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8"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
            </a:r>
            <a:br>
              <a:rPr lang="en-US" dirty="0" smtClean="0"/>
            </a:br>
            <a:r>
              <a:rPr lang="en-US" dirty="0" smtClean="0"/>
              <a:t>©2017 Analog Devices, Inc. All rights reserved.</a:t>
            </a:r>
          </a:p>
        </p:txBody>
      </p:sp>
      <p:sp>
        <p:nvSpPr>
          <p:cNvPr id="9" name="Date Placeholder 3"/>
          <p:cNvSpPr>
            <a:spLocks noGrp="1"/>
          </p:cNvSpPr>
          <p:nvPr>
            <p:ph type="dt" sz="half" idx="2"/>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11740980-ADFE-49B0-BF61-9ECC7BB3E082}" type="datetime1">
              <a:rPr lang="en-US" smtClean="0"/>
              <a:t>5/22/2017</a:t>
            </a:fld>
            <a:endParaRPr lang="en-US" dirty="0"/>
          </a:p>
        </p:txBody>
      </p:sp>
    </p:spTree>
    <p:extLst>
      <p:ext uri="{BB962C8B-B14F-4D97-AF65-F5344CB8AC3E}">
        <p14:creationId xmlns:p14="http://schemas.microsoft.com/office/powerpoint/2010/main" val="38890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3" y="0"/>
            <a:ext cx="12191997" cy="1028700"/>
          </a:xfrm>
        </p:spPr>
        <p:txBody>
          <a:bodyPr/>
          <a:lstStyle>
            <a:lvl1pPr>
              <a:defRPr/>
            </a:lvl1pPr>
          </a:lstStyle>
          <a:p>
            <a:r>
              <a:rPr lang="en-US" dirty="0" smtClean="0"/>
              <a:t>Click to Edit</a:t>
            </a:r>
            <a:endParaRPr lang="en-US" dirty="0"/>
          </a:p>
        </p:txBody>
      </p:sp>
      <p:sp>
        <p:nvSpPr>
          <p:cNvPr id="7" name="Content Placeholder 2"/>
          <p:cNvSpPr>
            <a:spLocks noGrp="1"/>
          </p:cNvSpPr>
          <p:nvPr>
            <p:ph idx="1"/>
          </p:nvPr>
        </p:nvSpPr>
        <p:spPr>
          <a:xfrm>
            <a:off x="6275956" y="1219200"/>
            <a:ext cx="5509645" cy="47625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3"/>
          <p:cNvSpPr>
            <a:spLocks noGrp="1"/>
          </p:cNvSpPr>
          <p:nvPr>
            <p:ph type="body" sz="half" idx="2"/>
          </p:nvPr>
        </p:nvSpPr>
        <p:spPr>
          <a:xfrm>
            <a:off x="355601" y="1219200"/>
            <a:ext cx="5558367" cy="4762500"/>
          </a:xfrm>
        </p:spPr>
        <p:txBody>
          <a:bodyPr>
            <a:normAutofit/>
          </a:bodyPr>
          <a:lstStyle>
            <a:lvl1pPr marL="0" indent="0">
              <a:buNone/>
              <a:defRPr sz="2000" b="0">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2"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13"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
            </a:r>
            <a:br>
              <a:rPr lang="en-US" dirty="0" smtClean="0"/>
            </a:br>
            <a:r>
              <a:rPr lang="en-US" dirty="0" smtClean="0"/>
              <a:t>©2017 Analog Devices, Inc. All rights reserved.</a:t>
            </a:r>
          </a:p>
        </p:txBody>
      </p:sp>
      <p:sp>
        <p:nvSpPr>
          <p:cNvPr id="14" name="Date Placeholder 3"/>
          <p:cNvSpPr>
            <a:spLocks noGrp="1"/>
          </p:cNvSpPr>
          <p:nvPr>
            <p:ph type="dt" sz="half" idx="10"/>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3305E1D8-1E29-422A-BEDA-29B1B2E34B3B}" type="datetime1">
              <a:rPr lang="en-US" smtClean="0"/>
              <a:t>5/22/2017</a:t>
            </a:fld>
            <a:endParaRPr lang="en-US" dirty="0"/>
          </a:p>
        </p:txBody>
      </p:sp>
    </p:spTree>
    <p:extLst>
      <p:ext uri="{BB962C8B-B14F-4D97-AF65-F5344CB8AC3E}">
        <p14:creationId xmlns:p14="http://schemas.microsoft.com/office/powerpoint/2010/main" val="275068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bIns="91440"/>
          <a:lstStyle/>
          <a:p>
            <a:r>
              <a:rPr lang="en-US" dirty="0" smtClean="0"/>
              <a:t>Click to Edit</a:t>
            </a:r>
            <a:endParaRPr lang="en-US" dirty="0"/>
          </a:p>
        </p:txBody>
      </p:sp>
      <p:sp>
        <p:nvSpPr>
          <p:cNvPr id="12" name="Picture Placeholder 11"/>
          <p:cNvSpPr>
            <a:spLocks noGrp="1"/>
          </p:cNvSpPr>
          <p:nvPr>
            <p:ph type="pic" sz="quarter" idx="11" hasCustomPrompt="1"/>
          </p:nvPr>
        </p:nvSpPr>
        <p:spPr>
          <a:xfrm>
            <a:off x="6643143" y="1219200"/>
            <a:ext cx="5142457" cy="4762499"/>
          </a:xfrm>
          <a:custGeom>
            <a:avLst/>
            <a:gdLst>
              <a:gd name="connsiteX0" fmla="*/ 0 w 3764280"/>
              <a:gd name="connsiteY0" fmla="*/ 0 h 3764280"/>
              <a:gd name="connsiteX1" fmla="*/ 3764280 w 3764280"/>
              <a:gd name="connsiteY1" fmla="*/ 0 h 3764280"/>
              <a:gd name="connsiteX2" fmla="*/ 3764280 w 3764280"/>
              <a:gd name="connsiteY2" fmla="*/ 1729105 h 3764280"/>
              <a:gd name="connsiteX3" fmla="*/ 3764280 w 3764280"/>
              <a:gd name="connsiteY3" fmla="*/ 3116580 h 3764280"/>
              <a:gd name="connsiteX4" fmla="*/ 3764280 w 3764280"/>
              <a:gd name="connsiteY4" fmla="*/ 3589667 h 3764280"/>
              <a:gd name="connsiteX5" fmla="*/ 3589667 w 3764280"/>
              <a:gd name="connsiteY5" fmla="*/ 3764280 h 3764280"/>
              <a:gd name="connsiteX6" fmla="*/ 0 w 3764280"/>
              <a:gd name="connsiteY6" fmla="*/ 3764280 h 3764280"/>
              <a:gd name="connsiteX7" fmla="*/ 0 w 3764280"/>
              <a:gd name="connsiteY7" fmla="*/ 3116580 h 3764280"/>
              <a:gd name="connsiteX8" fmla="*/ 0 w 3764280"/>
              <a:gd name="connsiteY8" fmla="*/ 1729105 h 37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4280" h="3764280">
                <a:moveTo>
                  <a:pt x="0" y="0"/>
                </a:moveTo>
                <a:lnTo>
                  <a:pt x="3764280" y="0"/>
                </a:lnTo>
                <a:lnTo>
                  <a:pt x="3764280" y="1729105"/>
                </a:lnTo>
                <a:lnTo>
                  <a:pt x="3764280" y="3116580"/>
                </a:lnTo>
                <a:lnTo>
                  <a:pt x="3764280" y="3589667"/>
                </a:lnTo>
                <a:lnTo>
                  <a:pt x="3589667" y="3764280"/>
                </a:lnTo>
                <a:lnTo>
                  <a:pt x="0" y="3764280"/>
                </a:lnTo>
                <a:lnTo>
                  <a:pt x="0" y="3116580"/>
                </a:lnTo>
                <a:lnTo>
                  <a:pt x="0" y="1729105"/>
                </a:lnTo>
                <a:close/>
              </a:path>
            </a:pathLst>
          </a:custGeom>
          <a:solidFill>
            <a:schemeClr val="bg1">
              <a:lumMod val="85000"/>
            </a:schemeClr>
          </a:solidFill>
        </p:spPr>
        <p:txBody>
          <a:bodyPr wrap="square">
            <a:noAutofit/>
          </a:bodyPr>
          <a:lstStyle>
            <a:lvl1pPr marL="0" marR="0" indent="0" algn="l"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smtClean="0"/>
              <a:t>Click to add picture</a:t>
            </a:r>
          </a:p>
        </p:txBody>
      </p:sp>
      <p:sp>
        <p:nvSpPr>
          <p:cNvPr id="5" name="Text Placeholder 3"/>
          <p:cNvSpPr>
            <a:spLocks noGrp="1"/>
          </p:cNvSpPr>
          <p:nvPr>
            <p:ph type="body" sz="half" idx="2"/>
          </p:nvPr>
        </p:nvSpPr>
        <p:spPr>
          <a:xfrm>
            <a:off x="355601" y="1219200"/>
            <a:ext cx="5558367" cy="4762500"/>
          </a:xfrm>
        </p:spPr>
        <p:txBody>
          <a:bodyPr>
            <a:normAutofit/>
          </a:bodyPr>
          <a:lstStyle>
            <a:lvl1pPr marL="0" indent="0">
              <a:buNone/>
              <a:defRPr sz="2000" b="0">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11"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
            </a:r>
            <a:br>
              <a:rPr lang="en-US" dirty="0" smtClean="0"/>
            </a:br>
            <a:r>
              <a:rPr lang="en-US" dirty="0" smtClean="0"/>
              <a:t>©2017 Analog Devices, Inc. All rights reserved.</a:t>
            </a:r>
          </a:p>
        </p:txBody>
      </p:sp>
      <p:sp>
        <p:nvSpPr>
          <p:cNvPr id="13" name="Date Placeholder 3"/>
          <p:cNvSpPr>
            <a:spLocks noGrp="1"/>
          </p:cNvSpPr>
          <p:nvPr>
            <p:ph type="dt" sz="half" idx="12"/>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C2AF53EC-F897-494C-A1C7-05A8603E4AA2}" type="datetime1">
              <a:rPr lang="en-US" smtClean="0"/>
              <a:t>5/22/2017</a:t>
            </a:fld>
            <a:endParaRPr lang="en-US" dirty="0"/>
          </a:p>
        </p:txBody>
      </p:sp>
    </p:spTree>
    <p:extLst>
      <p:ext uri="{BB962C8B-B14F-4D97-AF65-F5344CB8AC3E}">
        <p14:creationId xmlns:p14="http://schemas.microsoft.com/office/powerpoint/2010/main" val="189603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bIns="91440"/>
          <a:lstStyle>
            <a:lvl1pPr>
              <a:defRPr/>
            </a:lvl1pPr>
          </a:lstStyle>
          <a:p>
            <a:r>
              <a:rPr lang="en-US" dirty="0" smtClean="0"/>
              <a:t>Click to Edit</a:t>
            </a:r>
            <a:endParaRPr lang="en-US" dirty="0"/>
          </a:p>
        </p:txBody>
      </p:sp>
      <p:sp>
        <p:nvSpPr>
          <p:cNvPr id="7" name="Content Placeholder 2"/>
          <p:cNvSpPr>
            <a:spLocks noGrp="1"/>
          </p:cNvSpPr>
          <p:nvPr>
            <p:ph idx="1"/>
          </p:nvPr>
        </p:nvSpPr>
        <p:spPr>
          <a:xfrm>
            <a:off x="6275956" y="1219200"/>
            <a:ext cx="5509645" cy="47625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0"/>
          </p:nvPr>
        </p:nvSpPr>
        <p:spPr>
          <a:xfrm>
            <a:off x="355600" y="1219200"/>
            <a:ext cx="5557838" cy="47625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231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 y="0"/>
            <a:ext cx="12191997" cy="1028700"/>
          </a:xfrm>
          <a:prstGeom prst="rect">
            <a:avLst/>
          </a:prstGeom>
          <a:solidFill>
            <a:schemeClr val="accent2"/>
          </a:solidFill>
        </p:spPr>
        <p:txBody>
          <a:bodyPr vert="horz" lIns="365760" tIns="182880" rIns="365760" bIns="91440" rtlCol="0" anchor="ctr" anchorCtr="0">
            <a:normAutofit/>
          </a:bodyPr>
          <a:lstStyle/>
          <a:p>
            <a:r>
              <a:rPr lang="en-US" dirty="0" smtClean="0"/>
              <a:t>Click to Edit</a:t>
            </a:r>
            <a:endParaRPr lang="en-US" dirty="0"/>
          </a:p>
        </p:txBody>
      </p:sp>
      <p:sp>
        <p:nvSpPr>
          <p:cNvPr id="11" name="Text Placeholder 2"/>
          <p:cNvSpPr>
            <a:spLocks noGrp="1"/>
          </p:cNvSpPr>
          <p:nvPr>
            <p:ph type="body" idx="1"/>
          </p:nvPr>
        </p:nvSpPr>
        <p:spPr>
          <a:xfrm>
            <a:off x="355600" y="1219200"/>
            <a:ext cx="11430000" cy="4762500"/>
          </a:xfrm>
          <a:prstGeom prst="rect">
            <a:avLst/>
          </a:prstGeom>
        </p:spPr>
        <p:txBody>
          <a:bodyPr vert="horz" lIns="0" tIns="0" rIns="0" bIns="0" rtlCol="0">
            <a:normAutofit/>
          </a:bodyPr>
          <a:lstStyle/>
          <a:p>
            <a:pPr lvl="0"/>
            <a:r>
              <a:rPr lang="en-US" dirty="0" smtClean="0"/>
              <a:t>Click to edit</a:t>
            </a:r>
          </a:p>
          <a:p>
            <a:pPr marL="457200" lvl="1" indent="-228600" algn="l" defTabSz="457200" rtl="0" eaLnBrk="1" latinLnBrk="0" hangingPunct="1">
              <a:spcBef>
                <a:spcPct val="20000"/>
              </a:spcBef>
              <a:buClr>
                <a:srgbClr val="1E4056"/>
              </a:buClr>
              <a:buFont typeface="Wingdings" charset="2"/>
              <a:buChar char="§"/>
            </a:pPr>
            <a:r>
              <a:rPr lang="en-US" dirty="0" smtClean="0"/>
              <a:t>Second level</a:t>
            </a:r>
          </a:p>
          <a:p>
            <a:pPr marL="685800" lvl="2" indent="-228600" algn="l" defTabSz="457200" rtl="0" eaLnBrk="1" latinLnBrk="0" hangingPunct="1">
              <a:spcBef>
                <a:spcPct val="20000"/>
              </a:spcBef>
              <a:buClr>
                <a:srgbClr val="1E4056"/>
              </a:buClr>
              <a:buSzPct val="100000"/>
              <a:buFont typeface="Wingdings" panose="05000000000000000000" pitchFamily="2" charset="2"/>
              <a:buChar char="§"/>
            </a:pPr>
            <a:r>
              <a:rPr lang="en-US" dirty="0" smtClean="0"/>
              <a:t>Third level</a:t>
            </a:r>
          </a:p>
          <a:p>
            <a:pPr marL="914400" lvl="3" indent="-228600" algn="l" defTabSz="457200" rtl="0" eaLnBrk="1" latinLnBrk="0" hangingPunct="1">
              <a:spcBef>
                <a:spcPct val="20000"/>
              </a:spcBef>
              <a:buClr>
                <a:srgbClr val="1E4056"/>
              </a:buClr>
              <a:buSzPct val="100000"/>
              <a:buFont typeface="Wingdings" panose="05000000000000000000" pitchFamily="2" charset="2"/>
              <a:buChar char="§"/>
            </a:pPr>
            <a:r>
              <a:rPr lang="en-US" dirty="0" smtClean="0"/>
              <a:t>Fourth level</a:t>
            </a:r>
          </a:p>
          <a:p>
            <a:pPr marL="1143000" lvl="4" indent="-228600" algn="l" defTabSz="457200" rtl="0" eaLnBrk="1" latinLnBrk="0" hangingPunct="1">
              <a:spcBef>
                <a:spcPct val="20000"/>
              </a:spcBef>
              <a:buClr>
                <a:srgbClr val="1E4056"/>
              </a:buClr>
              <a:buSzPct val="100000"/>
              <a:buFont typeface="Wingdings" panose="05000000000000000000" pitchFamily="2" charset="2"/>
              <a:buChar char="§"/>
            </a:pPr>
            <a:r>
              <a:rPr lang="en-US" dirty="0" smtClean="0"/>
              <a:t>Fifth level</a:t>
            </a:r>
            <a:endParaRPr lang="en-US" dirty="0"/>
          </a:p>
        </p:txBody>
      </p:sp>
      <p:sp>
        <p:nvSpPr>
          <p:cNvPr id="7" name="Slide Number Placeholder 5"/>
          <p:cNvSpPr>
            <a:spLocks noGrp="1"/>
          </p:cNvSpPr>
          <p:nvPr>
            <p:ph type="sldNum" sz="quarter" idx="4"/>
          </p:nvPr>
        </p:nvSpPr>
        <p:spPr>
          <a:xfrm>
            <a:off x="355600" y="6327006"/>
            <a:ext cx="338328" cy="324781"/>
          </a:xfrm>
          <a:prstGeom prst="rect">
            <a:avLst/>
          </a:prstGeom>
        </p:spPr>
        <p:txBody>
          <a:bodyPr vert="horz" lIns="0" tIns="0" rIns="0" bIns="0" rtlCol="0" anchor="b" anchorCtr="0"/>
          <a:lstStyle>
            <a:lvl1pPr algn="l">
              <a:defRPr kumimoji="0" lang="en-US" sz="1000" b="1" i="0" u="none" strike="noStrike" kern="1200" cap="none" spc="0" normalizeH="0" baseline="0" smtClean="0">
                <a:ln>
                  <a:noFill/>
                </a:ln>
                <a:solidFill>
                  <a:srgbClr val="000000"/>
                </a:solidFill>
                <a:effectLst/>
                <a:uLnTx/>
                <a:uFillTx/>
                <a:latin typeface="+mn-lt"/>
                <a:ea typeface="+mn-ea"/>
                <a:cs typeface="+mn-cs"/>
              </a:defRPr>
            </a:lvl1pPr>
          </a:lstStyle>
          <a:p>
            <a:fld id="{8ED1CEE6-8BBE-4393-857A-BEE0A5C48EE0}" type="slidenum">
              <a:rPr lang="en-US" smtClean="0"/>
              <a:pPr/>
              <a:t>‹#›</a:t>
            </a:fld>
            <a:endParaRPr lang="en-US" dirty="0"/>
          </a:p>
        </p:txBody>
      </p:sp>
      <p:sp>
        <p:nvSpPr>
          <p:cNvPr id="9" name="Footer Placeholder 4"/>
          <p:cNvSpPr>
            <a:spLocks noGrp="1"/>
          </p:cNvSpPr>
          <p:nvPr>
            <p:ph type="ftr" sz="quarter" idx="3"/>
          </p:nvPr>
        </p:nvSpPr>
        <p:spPr>
          <a:xfrm>
            <a:off x="1054442" y="6327007"/>
            <a:ext cx="4858995" cy="324780"/>
          </a:xfrm>
          <a:prstGeom prst="rect">
            <a:avLst/>
          </a:prstGeom>
        </p:spPr>
        <p:txBody>
          <a:bodyPr vert="horz" lIns="0" tIns="0" rIns="0" bIns="0" rtlCol="0" anchor="b" anchorCtr="0"/>
          <a:lstStyle>
            <a:lvl1pPr algn="l" rtl="0">
              <a:defRPr sz="1000" i="1">
                <a:solidFill>
                  <a:srgbClr val="000000"/>
                </a:solidFill>
              </a:defRPr>
            </a:lvl1pPr>
          </a:lstStyle>
          <a:p>
            <a:r>
              <a:rPr lang="en-US" dirty="0" smtClean="0"/>
              <a:t>Analog Devices Confidential Information—Not for External Distribution</a:t>
            </a:r>
            <a:br>
              <a:rPr lang="en-US" dirty="0" smtClean="0"/>
            </a:br>
            <a:r>
              <a:rPr lang="en-US" dirty="0" smtClean="0"/>
              <a:t>©2016 Analog Devices, Inc. All rights reserved.</a:t>
            </a:r>
            <a:endParaRPr lang="en-US" dirty="0"/>
          </a:p>
        </p:txBody>
      </p:sp>
      <p:sp>
        <p:nvSpPr>
          <p:cNvPr id="10" name="Date Placeholder 3"/>
          <p:cNvSpPr>
            <a:spLocks noGrp="1"/>
          </p:cNvSpPr>
          <p:nvPr>
            <p:ph type="dt" sz="half" idx="2"/>
          </p:nvPr>
        </p:nvSpPr>
        <p:spPr>
          <a:xfrm>
            <a:off x="6269038" y="6334322"/>
            <a:ext cx="1035819" cy="324779"/>
          </a:xfrm>
          <a:prstGeom prst="rect">
            <a:avLst/>
          </a:prstGeom>
        </p:spPr>
        <p:txBody>
          <a:bodyPr lIns="0" tIns="0" rIns="0" bIns="0" anchor="b" anchorCtr="0"/>
          <a:lstStyle>
            <a:lvl1pPr>
              <a:defRPr lang="en-US" sz="1000" i="1" kern="1200" smtClean="0">
                <a:solidFill>
                  <a:srgbClr val="000000"/>
                </a:solidFill>
                <a:latin typeface="+mn-lt"/>
                <a:ea typeface="+mn-ea"/>
                <a:cs typeface="+mn-cs"/>
              </a:defRPr>
            </a:lvl1pPr>
          </a:lstStyle>
          <a:p>
            <a:fld id="{DAF44A6C-B391-490B-9F04-78A06A09F0A0}" type="datetime1">
              <a:rPr lang="en-US" smtClean="0"/>
              <a:t>5/22/2017</a:t>
            </a:fld>
            <a:endParaRPr lang="en-US" dirty="0"/>
          </a:p>
        </p:txBody>
      </p:sp>
      <p:pic>
        <p:nvPicPr>
          <p:cNvPr id="12" name="Picture 1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841840" y="6259169"/>
            <a:ext cx="994800" cy="399932"/>
          </a:xfrm>
          <a:prstGeom prst="rect">
            <a:avLst/>
          </a:prstGeom>
          <a:noFill/>
          <a:ln>
            <a:noFill/>
          </a:ln>
        </p:spPr>
      </p:pic>
    </p:spTree>
    <p:extLst>
      <p:ext uri="{BB962C8B-B14F-4D97-AF65-F5344CB8AC3E}">
        <p14:creationId xmlns:p14="http://schemas.microsoft.com/office/powerpoint/2010/main" val="2279805908"/>
      </p:ext>
    </p:extLst>
  </p:cSld>
  <p:clrMap bg1="lt1" tx1="dk1" bg2="lt2" tx2="dk2" accent1="accent1" accent2="accent2" accent3="accent3" accent4="accent4" accent5="accent5" accent6="accent6" hlink="hlink" folHlink="folHlink"/>
  <p:sldLayoutIdLst>
    <p:sldLayoutId id="2147483705" r:id="rId1"/>
    <p:sldLayoutId id="2147483678" r:id="rId2"/>
    <p:sldLayoutId id="2147483697" r:id="rId3"/>
    <p:sldLayoutId id="2147483699" r:id="rId4"/>
    <p:sldLayoutId id="2147483677" r:id="rId5"/>
    <p:sldLayoutId id="2147483698" r:id="rId6"/>
    <p:sldLayoutId id="2147483680" r:id="rId7"/>
    <p:sldLayoutId id="2147483681" r:id="rId8"/>
    <p:sldLayoutId id="2147483700" r:id="rId9"/>
    <p:sldLayoutId id="2147483702" r:id="rId10"/>
    <p:sldLayoutId id="2147483679" r:id="rId11"/>
    <p:sldLayoutId id="2147483703" r:id="rId12"/>
    <p:sldLayoutId id="2147483706" r:id="rId13"/>
  </p:sldLayoutIdLst>
  <p:hf hdr="0" dt="0"/>
  <p:txStyles>
    <p:titleStyle>
      <a:lvl1pPr marL="0" indent="0" algn="l" defTabSz="457200" rtl="0" eaLnBrk="1" latinLnBrk="0" hangingPunct="1">
        <a:spcBef>
          <a:spcPct val="0"/>
        </a:spcBef>
        <a:buNone/>
        <a:defRPr sz="2400" b="1" kern="1200" baseline="0">
          <a:solidFill>
            <a:schemeClr val="bg1"/>
          </a:solidFill>
          <a:latin typeface="+mj-lt"/>
          <a:ea typeface="+mj-ea"/>
          <a:cs typeface="+mj-cs"/>
        </a:defRPr>
      </a:lvl1pPr>
    </p:titleStyle>
    <p:bodyStyle>
      <a:lvl1pPr marL="228600" indent="-228600" algn="l" defTabSz="457200" rtl="0" eaLnBrk="1" latinLnBrk="0" hangingPunct="1">
        <a:spcBef>
          <a:spcPts val="1000"/>
        </a:spcBef>
        <a:buClr>
          <a:schemeClr val="bg2"/>
        </a:buClr>
        <a:buSzPct val="75000"/>
        <a:buFont typeface="Lucida Grande"/>
        <a:buChar char="►"/>
        <a:defRPr lang="en-US" sz="2000" b="0" kern="1200" baseline="0" dirty="0" smtClean="0">
          <a:solidFill>
            <a:srgbClr val="000000"/>
          </a:solidFill>
          <a:latin typeface="+mn-lt"/>
          <a:ea typeface="+mn-ea"/>
          <a:cs typeface="+mn-cs"/>
        </a:defRPr>
      </a:lvl1pPr>
      <a:lvl2pPr marL="514350" indent="-285750" algn="l" defTabSz="457200" rtl="0" eaLnBrk="1" latinLnBrk="0" hangingPunct="1">
        <a:spcBef>
          <a:spcPct val="20000"/>
        </a:spcBef>
        <a:buFont typeface="Arial"/>
        <a:buChar char="–"/>
        <a:defRPr lang="en-US" sz="1800" kern="1200" baseline="0" dirty="0" smtClean="0">
          <a:solidFill>
            <a:srgbClr val="000000"/>
          </a:solidFill>
          <a:latin typeface="+mn-lt"/>
          <a:ea typeface="+mn-ea"/>
          <a:cs typeface="+mn-cs"/>
        </a:defRPr>
      </a:lvl2pPr>
      <a:lvl3pPr marL="742950" indent="-285750" algn="l" defTabSz="457200" rtl="0" eaLnBrk="1" latinLnBrk="0" hangingPunct="1">
        <a:spcBef>
          <a:spcPct val="20000"/>
        </a:spcBef>
        <a:buFont typeface="Arial"/>
        <a:buChar char="•"/>
        <a:defRPr lang="en-US" sz="1600" kern="1200" baseline="0" dirty="0" smtClean="0">
          <a:solidFill>
            <a:srgbClr val="000000"/>
          </a:solidFill>
          <a:latin typeface="+mn-lt"/>
          <a:ea typeface="+mn-ea"/>
          <a:cs typeface="+mn-cs"/>
        </a:defRPr>
      </a:lvl3pPr>
      <a:lvl4pPr marL="971550" indent="-285750" algn="l" defTabSz="457200" rtl="0" eaLnBrk="1" latinLnBrk="0" hangingPunct="1">
        <a:spcBef>
          <a:spcPct val="20000"/>
        </a:spcBef>
        <a:buFont typeface="Arial"/>
        <a:buChar char="–"/>
        <a:defRPr lang="en-US" sz="1400" kern="1200" dirty="0" smtClean="0">
          <a:solidFill>
            <a:srgbClr val="000000"/>
          </a:solidFill>
          <a:latin typeface="+mn-lt"/>
          <a:ea typeface="+mn-ea"/>
          <a:cs typeface="+mn-cs"/>
        </a:defRPr>
      </a:lvl4pPr>
      <a:lvl5pPr marL="2057400" indent="-228600" algn="l" defTabSz="457200" rtl="0" eaLnBrk="1" latinLnBrk="0" hangingPunct="1">
        <a:spcBef>
          <a:spcPct val="20000"/>
        </a:spcBef>
        <a:buFont typeface="Arial"/>
        <a:buChar char="»"/>
        <a:defRPr lang="en-US" sz="1200" kern="1200" baseline="0" dirty="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68" userDrawn="1">
          <p15:clr>
            <a:srgbClr val="F26B43"/>
          </p15:clr>
        </p15:guide>
        <p15:guide id="2" pos="224" userDrawn="1">
          <p15:clr>
            <a:srgbClr val="F26B43"/>
          </p15:clr>
        </p15:guide>
        <p15:guide id="3" pos="7424" userDrawn="1">
          <p15:clr>
            <a:srgbClr val="F26B43"/>
          </p15:clr>
        </p15:guide>
        <p15:guide id="4" orient="horz" pos="768" userDrawn="1">
          <p15:clr>
            <a:srgbClr val="F26B43"/>
          </p15:clr>
        </p15:guide>
        <p15:guide id="0" pos="3949" userDrawn="1">
          <p15:clr>
            <a:srgbClr val="F26B43"/>
          </p15:clr>
        </p15:guide>
        <p15:guide id="5" pos="3725" userDrawn="1">
          <p15:clr>
            <a:srgbClr val="F26B43"/>
          </p15:clr>
        </p15:guide>
        <p15:guide id="6" orient="horz" pos="6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Demorad</a:t>
            </a:r>
            <a:r>
              <a:rPr lang="en-US" dirty="0" smtClean="0"/>
              <a:t> Data Acquisition</a:t>
            </a:r>
            <a:endParaRPr lang="en-US" dirty="0"/>
          </a:p>
        </p:txBody>
      </p:sp>
    </p:spTree>
    <p:extLst>
      <p:ext uri="{BB962C8B-B14F-4D97-AF65-F5344CB8AC3E}">
        <p14:creationId xmlns:p14="http://schemas.microsoft.com/office/powerpoint/2010/main" val="2399112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2"/>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2500"/>
                    </a14:imgEffect>
                    <a14:imgEffect>
                      <a14:saturation sat="210000"/>
                    </a14:imgEffect>
                  </a14:imgLayer>
                </a14:imgProps>
              </a:ext>
              <a:ext uri="{28A0092B-C50C-407E-A947-70E740481C1C}">
                <a14:useLocalDpi xmlns:a14="http://schemas.microsoft.com/office/drawing/2010/main" val="0"/>
              </a:ext>
            </a:extLst>
          </a:blip>
          <a:srcRect/>
          <a:stretch>
            <a:fillRect/>
          </a:stretch>
        </p:blipFill>
        <p:spPr bwMode="auto">
          <a:xfrm>
            <a:off x="6781800" y="3015735"/>
            <a:ext cx="3657600" cy="332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Range and Doppler Frequencies using 2D Fourier Transform</a:t>
            </a:r>
            <a:endParaRPr lang="en-US" dirty="0"/>
          </a:p>
        </p:txBody>
      </p:sp>
      <p:sp>
        <p:nvSpPr>
          <p:cNvPr id="47" name="TextBox 46"/>
          <p:cNvSpPr txBox="1"/>
          <p:nvPr/>
        </p:nvSpPr>
        <p:spPr>
          <a:xfrm>
            <a:off x="5181601" y="6006298"/>
            <a:ext cx="774571" cy="369332"/>
          </a:xfrm>
          <a:prstGeom prst="rect">
            <a:avLst/>
          </a:prstGeom>
          <a:noFill/>
        </p:spPr>
        <p:txBody>
          <a:bodyPr wrap="none" rtlCol="0">
            <a:spAutoFit/>
          </a:bodyPr>
          <a:lstStyle/>
          <a:p>
            <a:r>
              <a:rPr lang="en-US" dirty="0"/>
              <a:t>range</a:t>
            </a:r>
          </a:p>
        </p:txBody>
      </p:sp>
      <p:grpSp>
        <p:nvGrpSpPr>
          <p:cNvPr id="93" name="Group 92"/>
          <p:cNvGrpSpPr/>
          <p:nvPr/>
        </p:nvGrpSpPr>
        <p:grpSpPr>
          <a:xfrm>
            <a:off x="233576" y="3116460"/>
            <a:ext cx="6091024" cy="2813639"/>
            <a:chOff x="-1290424" y="3116459"/>
            <a:chExt cx="6091024" cy="2813639"/>
          </a:xfrm>
        </p:grpSpPr>
        <p:sp>
          <p:nvSpPr>
            <p:cNvPr id="62" name="Flowchart: Data 61"/>
            <p:cNvSpPr/>
            <p:nvPr/>
          </p:nvSpPr>
          <p:spPr bwMode="auto">
            <a:xfrm>
              <a:off x="609600" y="5461230"/>
              <a:ext cx="2486593" cy="468868"/>
            </a:xfrm>
            <a:prstGeom prst="flowChartInputOutput">
              <a:avLst/>
            </a:prstGeom>
            <a:solidFill>
              <a:schemeClr val="accent4">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latin typeface="Arial" charset="0"/>
              </a:endParaRPr>
            </a:p>
          </p:txBody>
        </p:sp>
        <p:sp>
          <p:nvSpPr>
            <p:cNvPr id="66" name="Flowchart: Data 65"/>
            <p:cNvSpPr/>
            <p:nvPr/>
          </p:nvSpPr>
          <p:spPr bwMode="auto">
            <a:xfrm>
              <a:off x="1066800" y="5004030"/>
              <a:ext cx="2486593" cy="468868"/>
            </a:xfrm>
            <a:prstGeom prst="flowChartInputOutpu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latin typeface="Arial" charset="0"/>
              </a:endParaRPr>
            </a:p>
          </p:txBody>
        </p:sp>
        <p:sp>
          <p:nvSpPr>
            <p:cNvPr id="67" name="Flowchart: Data 66"/>
            <p:cNvSpPr/>
            <p:nvPr/>
          </p:nvSpPr>
          <p:spPr bwMode="auto">
            <a:xfrm>
              <a:off x="1524000" y="4558498"/>
              <a:ext cx="2486592" cy="468868"/>
            </a:xfrm>
            <a:prstGeom prst="flowChartInputOutpu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latin typeface="Arial" charset="0"/>
              </a:endParaRPr>
            </a:p>
          </p:txBody>
        </p:sp>
        <p:sp>
          <p:nvSpPr>
            <p:cNvPr id="70" name="Flowchart: Data 69"/>
            <p:cNvSpPr/>
            <p:nvPr/>
          </p:nvSpPr>
          <p:spPr bwMode="auto">
            <a:xfrm>
              <a:off x="2494414" y="3563759"/>
              <a:ext cx="2306186" cy="473007"/>
            </a:xfrm>
            <a:prstGeom prst="flowChartInputOutput">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latin typeface="Arial" charset="0"/>
              </a:endParaRPr>
            </a:p>
          </p:txBody>
        </p:sp>
        <p:cxnSp>
          <p:nvCxnSpPr>
            <p:cNvPr id="24" name="Straight Arrow Connector 23"/>
            <p:cNvCxnSpPr/>
            <p:nvPr/>
          </p:nvCxnSpPr>
          <p:spPr bwMode="auto">
            <a:xfrm>
              <a:off x="571500" y="5930098"/>
              <a:ext cx="3543300" cy="0"/>
            </a:xfrm>
            <a:prstGeom prst="straightConnector1">
              <a:avLst/>
            </a:prstGeom>
            <a:solidFill>
              <a:schemeClr val="tx2"/>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Straight Arrow Connector 27"/>
            <p:cNvCxnSpPr/>
            <p:nvPr/>
          </p:nvCxnSpPr>
          <p:spPr bwMode="auto">
            <a:xfrm flipV="1">
              <a:off x="609600" y="3327630"/>
              <a:ext cx="2586747" cy="2592530"/>
            </a:xfrm>
            <a:prstGeom prst="straightConnector1">
              <a:avLst/>
            </a:prstGeom>
            <a:solidFill>
              <a:schemeClr val="tx2"/>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Box 42"/>
            <p:cNvSpPr txBox="1"/>
            <p:nvPr/>
          </p:nvSpPr>
          <p:spPr>
            <a:xfrm>
              <a:off x="3043535" y="4107092"/>
              <a:ext cx="461665" cy="451406"/>
            </a:xfrm>
            <a:prstGeom prst="rect">
              <a:avLst/>
            </a:prstGeom>
            <a:noFill/>
          </p:spPr>
          <p:txBody>
            <a:bodyPr vert="eaVert" wrap="none" rtlCol="0">
              <a:spAutoFit/>
            </a:bodyPr>
            <a:lstStyle/>
            <a:p>
              <a:r>
                <a:rPr lang="en-US" dirty="0"/>
                <a:t>…..</a:t>
              </a:r>
            </a:p>
          </p:txBody>
        </p:sp>
        <p:cxnSp>
          <p:nvCxnSpPr>
            <p:cNvPr id="48" name="Straight Arrow Connector 47"/>
            <p:cNvCxnSpPr/>
            <p:nvPr/>
          </p:nvCxnSpPr>
          <p:spPr bwMode="auto">
            <a:xfrm flipH="1" flipV="1">
              <a:off x="533400" y="3748459"/>
              <a:ext cx="20186" cy="2171700"/>
            </a:xfrm>
            <a:prstGeom prst="straightConnector1">
              <a:avLst/>
            </a:prstGeom>
            <a:solidFill>
              <a:schemeClr val="tx2"/>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TextBox 48"/>
            <p:cNvSpPr txBox="1"/>
            <p:nvPr/>
          </p:nvSpPr>
          <p:spPr>
            <a:xfrm>
              <a:off x="-1290424" y="4452967"/>
              <a:ext cx="1897092" cy="369332"/>
            </a:xfrm>
            <a:prstGeom prst="rect">
              <a:avLst/>
            </a:prstGeom>
            <a:noFill/>
          </p:spPr>
          <p:txBody>
            <a:bodyPr wrap="square" rtlCol="0">
              <a:spAutoFit/>
            </a:bodyPr>
            <a:lstStyle/>
            <a:p>
              <a:r>
                <a:rPr lang="en-US" dirty="0" smtClean="0"/>
                <a:t>Signal Amplitude</a:t>
              </a:r>
              <a:endParaRPr lang="en-US" dirty="0"/>
            </a:p>
          </p:txBody>
        </p:sp>
        <p:sp>
          <p:nvSpPr>
            <p:cNvPr id="54" name="TextBox 53"/>
            <p:cNvSpPr txBox="1"/>
            <p:nvPr/>
          </p:nvSpPr>
          <p:spPr>
            <a:xfrm>
              <a:off x="1676400" y="5472898"/>
              <a:ext cx="312906" cy="369332"/>
            </a:xfrm>
            <a:prstGeom prst="rect">
              <a:avLst/>
            </a:prstGeom>
            <a:noFill/>
          </p:spPr>
          <p:txBody>
            <a:bodyPr wrap="none" rtlCol="0">
              <a:spAutoFit/>
            </a:bodyPr>
            <a:lstStyle/>
            <a:p>
              <a:r>
                <a:rPr lang="en-US" dirty="0"/>
                <a:t>1</a:t>
              </a:r>
            </a:p>
          </p:txBody>
        </p:sp>
        <p:sp>
          <p:nvSpPr>
            <p:cNvPr id="55" name="TextBox 54"/>
            <p:cNvSpPr txBox="1"/>
            <p:nvPr/>
          </p:nvSpPr>
          <p:spPr>
            <a:xfrm>
              <a:off x="2049294" y="5091898"/>
              <a:ext cx="312906" cy="369332"/>
            </a:xfrm>
            <a:prstGeom prst="rect">
              <a:avLst/>
            </a:prstGeom>
            <a:noFill/>
          </p:spPr>
          <p:txBody>
            <a:bodyPr wrap="none" rtlCol="0">
              <a:spAutoFit/>
            </a:bodyPr>
            <a:lstStyle/>
            <a:p>
              <a:r>
                <a:rPr lang="en-US" dirty="0"/>
                <a:t>2</a:t>
              </a:r>
            </a:p>
          </p:txBody>
        </p:sp>
        <p:sp>
          <p:nvSpPr>
            <p:cNvPr id="56" name="TextBox 55"/>
            <p:cNvSpPr txBox="1"/>
            <p:nvPr/>
          </p:nvSpPr>
          <p:spPr>
            <a:xfrm>
              <a:off x="2430294" y="4634698"/>
              <a:ext cx="312906" cy="369332"/>
            </a:xfrm>
            <a:prstGeom prst="rect">
              <a:avLst/>
            </a:prstGeom>
            <a:noFill/>
          </p:spPr>
          <p:txBody>
            <a:bodyPr wrap="none" rtlCol="0">
              <a:spAutoFit/>
            </a:bodyPr>
            <a:lstStyle/>
            <a:p>
              <a:r>
                <a:rPr lang="en-US" dirty="0"/>
                <a:t>3</a:t>
              </a:r>
            </a:p>
          </p:txBody>
        </p:sp>
        <p:sp>
          <p:nvSpPr>
            <p:cNvPr id="57" name="TextBox 56"/>
            <p:cNvSpPr txBox="1"/>
            <p:nvPr/>
          </p:nvSpPr>
          <p:spPr>
            <a:xfrm>
              <a:off x="3352800" y="3603516"/>
              <a:ext cx="351378" cy="369332"/>
            </a:xfrm>
            <a:prstGeom prst="rect">
              <a:avLst/>
            </a:prstGeom>
            <a:noFill/>
          </p:spPr>
          <p:txBody>
            <a:bodyPr wrap="none" rtlCol="0">
              <a:spAutoFit/>
            </a:bodyPr>
            <a:lstStyle/>
            <a:p>
              <a:r>
                <a:rPr lang="en-US" dirty="0"/>
                <a:t>N</a:t>
              </a:r>
            </a:p>
          </p:txBody>
        </p:sp>
        <p:sp>
          <p:nvSpPr>
            <p:cNvPr id="61" name="TextBox 60"/>
            <p:cNvSpPr txBox="1"/>
            <p:nvPr/>
          </p:nvSpPr>
          <p:spPr>
            <a:xfrm rot="18786008">
              <a:off x="2153972" y="3428083"/>
              <a:ext cx="992579" cy="369332"/>
            </a:xfrm>
            <a:prstGeom prst="rect">
              <a:avLst/>
            </a:prstGeom>
            <a:noFill/>
          </p:spPr>
          <p:txBody>
            <a:bodyPr wrap="none" rtlCol="0">
              <a:spAutoFit/>
            </a:bodyPr>
            <a:lstStyle/>
            <a:p>
              <a:r>
                <a:rPr lang="en-US" dirty="0"/>
                <a:t>Doppler</a:t>
              </a:r>
            </a:p>
          </p:txBody>
        </p:sp>
      </p:grpSp>
      <p:sp>
        <p:nvSpPr>
          <p:cNvPr id="78" name="TextBox 77"/>
          <p:cNvSpPr txBox="1"/>
          <p:nvPr/>
        </p:nvSpPr>
        <p:spPr>
          <a:xfrm>
            <a:off x="4151948" y="2773633"/>
            <a:ext cx="338554" cy="369332"/>
          </a:xfrm>
          <a:prstGeom prst="rect">
            <a:avLst/>
          </a:prstGeom>
          <a:noFill/>
        </p:spPr>
        <p:txBody>
          <a:bodyPr wrap="none" rtlCol="0">
            <a:spAutoFit/>
          </a:bodyPr>
          <a:lstStyle/>
          <a:p>
            <a:r>
              <a:rPr lang="en-US" dirty="0" err="1"/>
              <a:t>t</a:t>
            </a:r>
            <a:r>
              <a:rPr lang="en-US" sz="1400" dirty="0" err="1"/>
              <a:t>s</a:t>
            </a:r>
            <a:endParaRPr lang="en-US" dirty="0"/>
          </a:p>
        </p:txBody>
      </p:sp>
      <p:sp>
        <p:nvSpPr>
          <p:cNvPr id="75" name="Right Triangle 74"/>
          <p:cNvSpPr/>
          <p:nvPr/>
        </p:nvSpPr>
        <p:spPr bwMode="auto">
          <a:xfrm flipH="1">
            <a:off x="8190644" y="1925424"/>
            <a:ext cx="1856481" cy="863626"/>
          </a:xfrm>
          <a:prstGeom prst="rtTriangle">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latin typeface="Arial" charset="0"/>
            </a:endParaRPr>
          </a:p>
        </p:txBody>
      </p:sp>
      <p:sp>
        <p:nvSpPr>
          <p:cNvPr id="87" name="Right Triangle 86"/>
          <p:cNvSpPr/>
          <p:nvPr/>
        </p:nvSpPr>
        <p:spPr bwMode="auto">
          <a:xfrm flipH="1">
            <a:off x="1439465" y="1963622"/>
            <a:ext cx="1856481" cy="863626"/>
          </a:xfrm>
          <a:prstGeom prst="rtTriangle">
            <a:avLst/>
          </a:prstGeom>
          <a:solidFill>
            <a:schemeClr val="accent4">
              <a:lumMod val="60000"/>
              <a:lumOff val="40000"/>
            </a:schemeClr>
          </a:solidFill>
          <a:ln w="12700" cap="flat" cmpd="sng" algn="ctr">
            <a:solidFill>
              <a:schemeClr val="tx1">
                <a:alpha val="57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latin typeface="Arial" charset="0"/>
            </a:endParaRPr>
          </a:p>
        </p:txBody>
      </p:sp>
      <p:sp>
        <p:nvSpPr>
          <p:cNvPr id="88" name="Right Triangle 87"/>
          <p:cNvSpPr/>
          <p:nvPr/>
        </p:nvSpPr>
        <p:spPr bwMode="auto">
          <a:xfrm flipH="1">
            <a:off x="3333800" y="1950889"/>
            <a:ext cx="1856481" cy="863626"/>
          </a:xfrm>
          <a:prstGeom prst="rtTriangle">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latin typeface="Arial" charset="0"/>
            </a:endParaRPr>
          </a:p>
        </p:txBody>
      </p:sp>
      <p:sp>
        <p:nvSpPr>
          <p:cNvPr id="89" name="Right Triangle 88"/>
          <p:cNvSpPr/>
          <p:nvPr/>
        </p:nvSpPr>
        <p:spPr bwMode="auto">
          <a:xfrm flipH="1">
            <a:off x="5190281" y="1938156"/>
            <a:ext cx="1856481" cy="863626"/>
          </a:xfrm>
          <a:prstGeom prst="rtTriangle">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latin typeface="Arial" charset="0"/>
            </a:endParaRPr>
          </a:p>
        </p:txBody>
      </p:sp>
      <p:cxnSp>
        <p:nvCxnSpPr>
          <p:cNvPr id="5" name="Straight Arrow Connector 4"/>
          <p:cNvCxnSpPr/>
          <p:nvPr/>
        </p:nvCxnSpPr>
        <p:spPr bwMode="auto">
          <a:xfrm flipV="1">
            <a:off x="1427754" y="1558197"/>
            <a:ext cx="0" cy="1269050"/>
          </a:xfrm>
          <a:prstGeom prst="straightConnector1">
            <a:avLst/>
          </a:prstGeom>
          <a:solidFill>
            <a:schemeClr val="tx2"/>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Straight Arrow Connector 6"/>
          <p:cNvCxnSpPr>
            <a:endCxn id="44" idx="1"/>
          </p:cNvCxnSpPr>
          <p:nvPr/>
        </p:nvCxnSpPr>
        <p:spPr bwMode="auto">
          <a:xfrm flipV="1">
            <a:off x="1427754" y="2770964"/>
            <a:ext cx="8993768" cy="56284"/>
          </a:xfrm>
          <a:prstGeom prst="straightConnector1">
            <a:avLst/>
          </a:prstGeom>
          <a:solidFill>
            <a:schemeClr val="tx2"/>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TextBox 19"/>
          <p:cNvSpPr txBox="1"/>
          <p:nvPr/>
        </p:nvSpPr>
        <p:spPr>
          <a:xfrm>
            <a:off x="7515622" y="2061241"/>
            <a:ext cx="630821" cy="473149"/>
          </a:xfrm>
          <a:prstGeom prst="rect">
            <a:avLst/>
          </a:prstGeom>
          <a:noFill/>
        </p:spPr>
        <p:txBody>
          <a:bodyPr wrap="none" rtlCol="0">
            <a:spAutoFit/>
          </a:bodyPr>
          <a:lstStyle/>
          <a:p>
            <a:r>
              <a:rPr lang="en-US" dirty="0"/>
              <a:t>…..</a:t>
            </a:r>
          </a:p>
        </p:txBody>
      </p:sp>
      <p:sp>
        <p:nvSpPr>
          <p:cNvPr id="44" name="TextBox 43"/>
          <p:cNvSpPr txBox="1"/>
          <p:nvPr/>
        </p:nvSpPr>
        <p:spPr>
          <a:xfrm>
            <a:off x="10421522" y="2534390"/>
            <a:ext cx="288630" cy="473149"/>
          </a:xfrm>
          <a:prstGeom prst="rect">
            <a:avLst/>
          </a:prstGeom>
          <a:noFill/>
        </p:spPr>
        <p:txBody>
          <a:bodyPr wrap="none" rtlCol="0">
            <a:spAutoFit/>
          </a:bodyPr>
          <a:lstStyle/>
          <a:p>
            <a:r>
              <a:rPr lang="en-US" dirty="0"/>
              <a:t>t</a:t>
            </a:r>
          </a:p>
        </p:txBody>
      </p:sp>
      <p:sp>
        <p:nvSpPr>
          <p:cNvPr id="45" name="TextBox 44"/>
          <p:cNvSpPr txBox="1"/>
          <p:nvPr/>
        </p:nvSpPr>
        <p:spPr>
          <a:xfrm>
            <a:off x="1315931" y="1167720"/>
            <a:ext cx="288630" cy="473149"/>
          </a:xfrm>
          <a:prstGeom prst="rect">
            <a:avLst/>
          </a:prstGeom>
          <a:noFill/>
        </p:spPr>
        <p:txBody>
          <a:bodyPr wrap="none" rtlCol="0">
            <a:spAutoFit/>
          </a:bodyPr>
          <a:lstStyle/>
          <a:p>
            <a:r>
              <a:rPr lang="en-US" dirty="0"/>
              <a:t>f</a:t>
            </a:r>
          </a:p>
        </p:txBody>
      </p:sp>
      <p:sp>
        <p:nvSpPr>
          <p:cNvPr id="50" name="TextBox 49"/>
          <p:cNvSpPr txBox="1"/>
          <p:nvPr/>
        </p:nvSpPr>
        <p:spPr>
          <a:xfrm>
            <a:off x="2479195" y="2354099"/>
            <a:ext cx="363019" cy="473149"/>
          </a:xfrm>
          <a:prstGeom prst="rect">
            <a:avLst/>
          </a:prstGeom>
          <a:noFill/>
        </p:spPr>
        <p:txBody>
          <a:bodyPr wrap="none" rtlCol="0">
            <a:spAutoFit/>
          </a:bodyPr>
          <a:lstStyle/>
          <a:p>
            <a:r>
              <a:rPr lang="en-US" dirty="0"/>
              <a:t>1</a:t>
            </a:r>
          </a:p>
        </p:txBody>
      </p:sp>
      <p:sp>
        <p:nvSpPr>
          <p:cNvPr id="51" name="TextBox 50"/>
          <p:cNvSpPr txBox="1"/>
          <p:nvPr/>
        </p:nvSpPr>
        <p:spPr>
          <a:xfrm>
            <a:off x="4335675" y="2339151"/>
            <a:ext cx="363019" cy="473149"/>
          </a:xfrm>
          <a:prstGeom prst="rect">
            <a:avLst/>
          </a:prstGeom>
          <a:noFill/>
        </p:spPr>
        <p:txBody>
          <a:bodyPr wrap="none" rtlCol="0">
            <a:spAutoFit/>
          </a:bodyPr>
          <a:lstStyle/>
          <a:p>
            <a:r>
              <a:rPr lang="en-US" dirty="0"/>
              <a:t>2</a:t>
            </a:r>
          </a:p>
        </p:txBody>
      </p:sp>
      <p:sp>
        <p:nvSpPr>
          <p:cNvPr id="52" name="TextBox 51"/>
          <p:cNvSpPr txBox="1"/>
          <p:nvPr/>
        </p:nvSpPr>
        <p:spPr>
          <a:xfrm>
            <a:off x="6192154" y="2339151"/>
            <a:ext cx="363019" cy="473149"/>
          </a:xfrm>
          <a:prstGeom prst="rect">
            <a:avLst/>
          </a:prstGeom>
          <a:noFill/>
        </p:spPr>
        <p:txBody>
          <a:bodyPr wrap="none" rtlCol="0">
            <a:spAutoFit/>
          </a:bodyPr>
          <a:lstStyle/>
          <a:p>
            <a:r>
              <a:rPr lang="en-US" dirty="0"/>
              <a:t>3</a:t>
            </a:r>
          </a:p>
        </p:txBody>
      </p:sp>
      <p:sp>
        <p:nvSpPr>
          <p:cNvPr id="53" name="TextBox 52"/>
          <p:cNvSpPr txBox="1"/>
          <p:nvPr/>
        </p:nvSpPr>
        <p:spPr>
          <a:xfrm>
            <a:off x="9207288" y="2339151"/>
            <a:ext cx="407653" cy="473149"/>
          </a:xfrm>
          <a:prstGeom prst="rect">
            <a:avLst/>
          </a:prstGeom>
          <a:noFill/>
        </p:spPr>
        <p:txBody>
          <a:bodyPr wrap="none" rtlCol="0">
            <a:spAutoFit/>
          </a:bodyPr>
          <a:lstStyle/>
          <a:p>
            <a:r>
              <a:rPr lang="en-US" dirty="0"/>
              <a:t>N</a:t>
            </a:r>
          </a:p>
        </p:txBody>
      </p:sp>
      <p:cxnSp>
        <p:nvCxnSpPr>
          <p:cNvPr id="77" name="Straight Arrow Connector 76"/>
          <p:cNvCxnSpPr/>
          <p:nvPr/>
        </p:nvCxnSpPr>
        <p:spPr bwMode="auto">
          <a:xfrm>
            <a:off x="3372637" y="3022486"/>
            <a:ext cx="1817642" cy="0"/>
          </a:xfrm>
          <a:prstGeom prst="straightConnector1">
            <a:avLst/>
          </a:prstGeom>
          <a:solidFill>
            <a:schemeClr val="tx2"/>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 name="Straight Arrow Connector 79"/>
          <p:cNvCxnSpPr/>
          <p:nvPr/>
        </p:nvCxnSpPr>
        <p:spPr bwMode="auto">
          <a:xfrm>
            <a:off x="1315931" y="1948674"/>
            <a:ext cx="0" cy="863626"/>
          </a:xfrm>
          <a:prstGeom prst="straightConnector1">
            <a:avLst/>
          </a:prstGeom>
          <a:solidFill>
            <a:schemeClr val="tx2"/>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1" name="TextBox 80"/>
          <p:cNvSpPr txBox="1"/>
          <p:nvPr/>
        </p:nvSpPr>
        <p:spPr>
          <a:xfrm>
            <a:off x="985735" y="2061241"/>
            <a:ext cx="392775" cy="473149"/>
          </a:xfrm>
          <a:prstGeom prst="rect">
            <a:avLst/>
          </a:prstGeom>
          <a:noFill/>
        </p:spPr>
        <p:txBody>
          <a:bodyPr wrap="none" rtlCol="0">
            <a:spAutoFit/>
          </a:bodyPr>
          <a:lstStyle/>
          <a:p>
            <a:r>
              <a:rPr lang="en-US" dirty="0" err="1"/>
              <a:t>f</a:t>
            </a:r>
            <a:r>
              <a:rPr lang="en-US" sz="1400" dirty="0" err="1"/>
              <a:t>s</a:t>
            </a:r>
            <a:endParaRPr lang="en-US" dirty="0"/>
          </a:p>
        </p:txBody>
      </p:sp>
      <p:sp>
        <p:nvSpPr>
          <p:cNvPr id="92" name="Right Arrow 91"/>
          <p:cNvSpPr/>
          <p:nvPr/>
        </p:nvSpPr>
        <p:spPr bwMode="auto">
          <a:xfrm>
            <a:off x="5486400" y="4680076"/>
            <a:ext cx="1143000" cy="781155"/>
          </a:xfrm>
          <a:prstGeom prst="rightArrow">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a:latin typeface="Arial" charset="0"/>
              </a:rPr>
              <a:t>2D-FFT</a:t>
            </a:r>
          </a:p>
        </p:txBody>
      </p:sp>
      <p:sp>
        <p:nvSpPr>
          <p:cNvPr id="38" name="Slide Number Placeholder 3"/>
          <p:cNvSpPr>
            <a:spLocks noGrp="1"/>
          </p:cNvSpPr>
          <p:nvPr>
            <p:ph type="sldNum" sz="quarter" idx="4294967295"/>
          </p:nvPr>
        </p:nvSpPr>
        <p:spPr>
          <a:xfrm>
            <a:off x="1797051" y="6489700"/>
            <a:ext cx="631825" cy="293688"/>
          </a:xfrm>
          <a:prstGeom prst="rect">
            <a:avLst/>
          </a:prstGeom>
          <a:noFill/>
        </p:spPr>
        <p:txBody>
          <a:bodyPr/>
          <a:lstStyle/>
          <a:p>
            <a:fld id="{E3E40067-8541-4D66-A3A1-5386E05AAC42}" type="slidenum">
              <a:rPr lang="en-US" smtClean="0"/>
              <a:pPr/>
              <a:t>10</a:t>
            </a:fld>
            <a:endParaRPr lang="en-US" dirty="0" smtClean="0"/>
          </a:p>
        </p:txBody>
      </p:sp>
    </p:spTree>
    <p:extLst>
      <p:ext uri="{BB962C8B-B14F-4D97-AF65-F5344CB8AC3E}">
        <p14:creationId xmlns:p14="http://schemas.microsoft.com/office/powerpoint/2010/main" val="3461441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FFT</a:t>
            </a:r>
            <a:endParaRPr lang="en-US" dirty="0"/>
          </a:p>
        </p:txBody>
      </p:sp>
      <p:sp>
        <p:nvSpPr>
          <p:cNvPr id="3" name="Content Placeholder 2"/>
          <p:cNvSpPr>
            <a:spLocks noGrp="1"/>
          </p:cNvSpPr>
          <p:nvPr>
            <p:ph idx="1"/>
          </p:nvPr>
        </p:nvSpPr>
        <p:spPr>
          <a:xfrm>
            <a:off x="355600" y="1219200"/>
            <a:ext cx="5558367" cy="1524000"/>
          </a:xfrm>
        </p:spPr>
        <p:txBody>
          <a:bodyPr>
            <a:normAutofit/>
          </a:bodyPr>
          <a:lstStyle/>
          <a:p>
            <a:r>
              <a:rPr lang="en-US" sz="1600" dirty="0" smtClean="0"/>
              <a:t>Perform Windowing on input data using Kaiser window</a:t>
            </a:r>
          </a:p>
          <a:p>
            <a:r>
              <a:rPr lang="en-US" sz="1600" dirty="0" smtClean="0"/>
              <a:t>Range FFT – 256 point FFT performed on each ramp data</a:t>
            </a:r>
          </a:p>
          <a:p>
            <a:r>
              <a:rPr lang="en-US" sz="1600" dirty="0" smtClean="0"/>
              <a:t>Doppler FFT – 128 point FFT performed vertically</a:t>
            </a:r>
          </a:p>
          <a:p>
            <a:r>
              <a:rPr lang="en-US" sz="1600" dirty="0" smtClean="0"/>
              <a:t>16-bit </a:t>
            </a:r>
            <a:r>
              <a:rPr lang="en-US" sz="1600" dirty="0"/>
              <a:t>fixed point </a:t>
            </a:r>
            <a:r>
              <a:rPr lang="en-US" sz="1600" dirty="0" smtClean="0"/>
              <a:t>FFT optimized for Radar data</a:t>
            </a:r>
          </a:p>
          <a:p>
            <a:endParaRPr lang="en-US" sz="1600" dirty="0"/>
          </a:p>
          <a:p>
            <a:endParaRPr lang="en-US" sz="1600" dirty="0" smtClean="0"/>
          </a:p>
          <a:p>
            <a:pPr lvl="1"/>
            <a:endParaRPr lang="en-US" sz="1400" dirty="0"/>
          </a:p>
        </p:txBody>
      </p:sp>
      <p:sp>
        <p:nvSpPr>
          <p:cNvPr id="4" name="Slide Number Placeholder 3"/>
          <p:cNvSpPr>
            <a:spLocks noGrp="1"/>
          </p:cNvSpPr>
          <p:nvPr>
            <p:ph type="sldNum" sz="quarter" idx="4"/>
          </p:nvPr>
        </p:nvSpPr>
        <p:spPr/>
        <p:txBody>
          <a:bodyPr/>
          <a:lstStyle/>
          <a:p>
            <a:fld id="{8ED1CEE6-8BBE-4393-857A-BEE0A5C48EE0}" type="slidenum">
              <a:rPr lang="en-US" smtClean="0"/>
              <a:pPr/>
              <a:t>11</a:t>
            </a:fld>
            <a:endParaRPr lang="en-US" dirty="0"/>
          </a:p>
        </p:txBody>
      </p:sp>
      <p:sp>
        <p:nvSpPr>
          <p:cNvPr id="5" name="Footer Placeholder 4"/>
          <p:cNvSpPr>
            <a:spLocks noGrp="1"/>
          </p:cNvSpPr>
          <p:nvPr>
            <p:ph type="ftr" sz="quarter" idx="3"/>
          </p:nvPr>
        </p:nvSpPr>
        <p:spPr/>
        <p:txBody>
          <a:bodyPr/>
          <a:lstStyle/>
          <a:p>
            <a:r>
              <a:rPr lang="en-US" smtClean="0"/>
              <a:t>Footer</a:t>
            </a:r>
            <a:endParaRPr lang="en-US" dirty="0"/>
          </a:p>
        </p:txBody>
      </p:sp>
      <p:grpSp>
        <p:nvGrpSpPr>
          <p:cNvPr id="23" name="Group 22"/>
          <p:cNvGrpSpPr/>
          <p:nvPr/>
        </p:nvGrpSpPr>
        <p:grpSpPr>
          <a:xfrm>
            <a:off x="6583680" y="1719072"/>
            <a:ext cx="4114800" cy="2194559"/>
            <a:chOff x="6583680" y="1719072"/>
            <a:chExt cx="4114800" cy="2194559"/>
          </a:xfrm>
        </p:grpSpPr>
        <p:sp>
          <p:nvSpPr>
            <p:cNvPr id="6" name="Rectangle 5"/>
            <p:cNvSpPr/>
            <p:nvPr/>
          </p:nvSpPr>
          <p:spPr>
            <a:xfrm>
              <a:off x="7040880" y="2075688"/>
              <a:ext cx="3657600" cy="1828800"/>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040880" y="1719072"/>
              <a:ext cx="1005840" cy="274320"/>
            </a:xfrm>
            <a:prstGeom prst="rect">
              <a:avLst/>
            </a:prstGeom>
            <a:noFill/>
          </p:spPr>
          <p:txBody>
            <a:bodyPr wrap="square" lIns="0" tIns="0" rIns="0" bIns="0" rtlCol="0">
              <a:noAutofit/>
            </a:bodyPr>
            <a:lstStyle/>
            <a:p>
              <a:pPr defTabSz="457200">
                <a:spcBef>
                  <a:spcPts val="1000"/>
                </a:spcBef>
                <a:buClr>
                  <a:srgbClr val="1E4056"/>
                </a:buClr>
                <a:buSzPct val="75000"/>
              </a:pPr>
              <a:r>
                <a:rPr lang="en-US" sz="1400" dirty="0" smtClean="0">
                  <a:solidFill>
                    <a:srgbClr val="000000"/>
                  </a:solidFill>
                </a:rPr>
                <a:t>Range FFT</a:t>
              </a:r>
              <a:endParaRPr lang="en-US" sz="1400" dirty="0">
                <a:solidFill>
                  <a:srgbClr val="000000"/>
                </a:solidFill>
              </a:endParaRPr>
            </a:p>
          </p:txBody>
        </p:sp>
        <p:cxnSp>
          <p:nvCxnSpPr>
            <p:cNvPr id="9" name="Straight Arrow Connector 8"/>
            <p:cNvCxnSpPr>
              <a:stCxn id="7" idx="3"/>
            </p:cNvCxnSpPr>
            <p:nvPr/>
          </p:nvCxnSpPr>
          <p:spPr>
            <a:xfrm>
              <a:off x="8046720" y="1856232"/>
              <a:ext cx="420624" cy="0"/>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6217920" y="2457449"/>
              <a:ext cx="1005840" cy="274320"/>
            </a:xfrm>
            <a:prstGeom prst="rect">
              <a:avLst/>
            </a:prstGeom>
            <a:noFill/>
          </p:spPr>
          <p:txBody>
            <a:bodyPr wrap="square" lIns="0" tIns="0" rIns="0" bIns="0" rtlCol="0">
              <a:noAutofit/>
            </a:bodyPr>
            <a:lstStyle/>
            <a:p>
              <a:pPr defTabSz="457200">
                <a:spcBef>
                  <a:spcPts val="1000"/>
                </a:spcBef>
                <a:buClr>
                  <a:srgbClr val="1E4056"/>
                </a:buClr>
                <a:buSzPct val="75000"/>
              </a:pPr>
              <a:r>
                <a:rPr lang="en-US" sz="1400" dirty="0" smtClean="0">
                  <a:solidFill>
                    <a:srgbClr val="000000"/>
                  </a:solidFill>
                </a:rPr>
                <a:t>Doppler FFT</a:t>
              </a:r>
              <a:endParaRPr lang="en-US" sz="1400" dirty="0">
                <a:solidFill>
                  <a:srgbClr val="000000"/>
                </a:solidFill>
              </a:endParaRPr>
            </a:p>
          </p:txBody>
        </p:sp>
        <p:cxnSp>
          <p:nvCxnSpPr>
            <p:cNvPr id="13" name="Straight Arrow Connector 12"/>
            <p:cNvCxnSpPr>
              <a:stCxn id="12" idx="1"/>
            </p:cNvCxnSpPr>
            <p:nvPr/>
          </p:nvCxnSpPr>
          <p:spPr>
            <a:xfrm>
              <a:off x="6720840" y="3097529"/>
              <a:ext cx="0" cy="443484"/>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7040880" y="2075688"/>
              <a:ext cx="3657600" cy="237744"/>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C4A8B"/>
                  </a:solidFill>
                </a:rPr>
                <a:t>Ramp 1</a:t>
              </a:r>
              <a:endParaRPr lang="en-US" sz="1400" dirty="0">
                <a:solidFill>
                  <a:srgbClr val="7C4A8B"/>
                </a:solidFill>
              </a:endParaRPr>
            </a:p>
          </p:txBody>
        </p:sp>
        <p:sp>
          <p:nvSpPr>
            <p:cNvPr id="21" name="Rectangle 20"/>
            <p:cNvSpPr/>
            <p:nvPr/>
          </p:nvSpPr>
          <p:spPr>
            <a:xfrm>
              <a:off x="7037832" y="2310384"/>
              <a:ext cx="3657600" cy="237744"/>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C4A8B"/>
                  </a:solidFill>
                </a:rPr>
                <a:t>Ramp 2</a:t>
              </a:r>
              <a:endParaRPr lang="en-US" sz="1400" dirty="0">
                <a:solidFill>
                  <a:srgbClr val="7C4A8B"/>
                </a:solidFill>
              </a:endParaRPr>
            </a:p>
          </p:txBody>
        </p:sp>
        <p:sp>
          <p:nvSpPr>
            <p:cNvPr id="22" name="Rectangle 21"/>
            <p:cNvSpPr/>
            <p:nvPr/>
          </p:nvSpPr>
          <p:spPr>
            <a:xfrm>
              <a:off x="7040880" y="3675887"/>
              <a:ext cx="3657600" cy="237744"/>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C4A8B"/>
                  </a:solidFill>
                </a:rPr>
                <a:t>Ramp 128</a:t>
              </a:r>
              <a:endParaRPr lang="en-US" sz="1400" dirty="0">
                <a:solidFill>
                  <a:srgbClr val="7C4A8B"/>
                </a:solidFill>
              </a:endParaRPr>
            </a:p>
          </p:txBody>
        </p:sp>
      </p:grpSp>
      <p:sp>
        <p:nvSpPr>
          <p:cNvPr id="24" name="Content Placeholder 2"/>
          <p:cNvSpPr txBox="1">
            <a:spLocks/>
          </p:cNvSpPr>
          <p:nvPr/>
        </p:nvSpPr>
        <p:spPr>
          <a:xfrm>
            <a:off x="355601" y="3930395"/>
            <a:ext cx="6026911" cy="1912622"/>
          </a:xfrm>
          <a:prstGeom prst="rect">
            <a:avLst/>
          </a:prstGeom>
        </p:spPr>
        <p:txBody>
          <a:bodyPr vert="horz" lIns="0" tIns="0" rIns="0" bIns="0" rtlCol="0">
            <a:normAutofit/>
          </a:bodyPr>
          <a:lstStyle>
            <a:lvl1pPr marL="228600" indent="-228600" algn="l" defTabSz="457200" rtl="0" eaLnBrk="1" latinLnBrk="0" hangingPunct="1">
              <a:spcBef>
                <a:spcPts val="1000"/>
              </a:spcBef>
              <a:buClr>
                <a:schemeClr val="bg2"/>
              </a:buClr>
              <a:buSzPct val="75000"/>
              <a:buFont typeface="Lucida Grande"/>
              <a:buChar char="►"/>
              <a:defRPr lang="en-US" sz="2000" b="0" kern="1200" baseline="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lang="en-US" sz="1800" kern="1200" baseline="0">
                <a:solidFill>
                  <a:srgbClr val="000000"/>
                </a:solidFill>
                <a:latin typeface="+mn-lt"/>
                <a:ea typeface="+mn-ea"/>
                <a:cs typeface="+mn-cs"/>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lang="en-US" sz="1600" kern="1200" baseline="0">
                <a:solidFill>
                  <a:srgbClr val="000000"/>
                </a:solidFill>
                <a:latin typeface="+mn-lt"/>
                <a:ea typeface="+mn-ea"/>
                <a:cs typeface="+mn-cs"/>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lang="en-US" sz="1400" kern="1200">
                <a:solidFill>
                  <a:srgbClr val="000000"/>
                </a:solidFill>
                <a:latin typeface="+mn-lt"/>
                <a:ea typeface="+mn-ea"/>
                <a:cs typeface="+mn-cs"/>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lang="en-US" sz="1200" kern="1200" baseline="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mj-lt"/>
              <a:buAutoNum type="arabicPeriod"/>
            </a:pPr>
            <a:r>
              <a:rPr lang="en-US" sz="1600" dirty="0" smtClean="0"/>
              <a:t>Perform Range FFT of all 128 ramps of all 4 channels. Since it’s a 16-bit FFT and data has only real part can perform FFT of 2 channels together.</a:t>
            </a:r>
          </a:p>
          <a:p>
            <a:pPr marL="342900" indent="-342900">
              <a:buFont typeface="+mj-lt"/>
              <a:buAutoNum type="arabicPeriod"/>
            </a:pPr>
            <a:r>
              <a:rPr lang="en-US" sz="1600" dirty="0" smtClean="0"/>
              <a:t>Truncate upper half of FFT output (reducing to 128 columns)</a:t>
            </a:r>
          </a:p>
          <a:p>
            <a:pPr marL="342900" indent="-342900">
              <a:buFont typeface="+mj-lt"/>
              <a:buAutoNum type="arabicPeriod"/>
            </a:pPr>
            <a:r>
              <a:rPr lang="en-US" sz="1600" dirty="0" smtClean="0"/>
              <a:t>Perform Doppler FFT of all 128 columns of all 4 channels</a:t>
            </a:r>
          </a:p>
        </p:txBody>
      </p:sp>
    </p:spTree>
    <p:extLst>
      <p:ext uri="{BB962C8B-B14F-4D97-AF65-F5344CB8AC3E}">
        <p14:creationId xmlns:p14="http://schemas.microsoft.com/office/powerpoint/2010/main" val="2811332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 y="0"/>
            <a:ext cx="12191999" cy="1143000"/>
          </a:xfrm>
        </p:spPr>
        <p:txBody>
          <a:bodyPr/>
          <a:lstStyle/>
          <a:p>
            <a:r>
              <a:rPr lang="en-US" dirty="0" smtClean="0"/>
              <a:t>Firmware Block Diagram ( L2 – L1 , 2D-FFT Memory Management)</a:t>
            </a:r>
            <a:endParaRPr lang="en-US" dirty="0"/>
          </a:p>
        </p:txBody>
      </p:sp>
      <p:sp>
        <p:nvSpPr>
          <p:cNvPr id="7" name="Slide Number Placeholder 3"/>
          <p:cNvSpPr>
            <a:spLocks noGrp="1"/>
          </p:cNvSpPr>
          <p:nvPr>
            <p:ph type="sldNum" sz="quarter" idx="4"/>
          </p:nvPr>
        </p:nvSpPr>
        <p:spPr>
          <a:xfrm>
            <a:off x="10109201" y="6327006"/>
            <a:ext cx="1661580" cy="324780"/>
          </a:xfrm>
        </p:spPr>
        <p:txBody>
          <a:bodyPr/>
          <a:lstStyle/>
          <a:p>
            <a:fld id="{8ED1CEE6-8BBE-4393-857A-BEE0A5C48EE0}" type="slidenum">
              <a:rPr lang="en-US" smtClean="0"/>
              <a:pPr/>
              <a:t>12</a:t>
            </a:fld>
            <a:endParaRPr lang="en-US" dirty="0"/>
          </a:p>
        </p:txBody>
      </p:sp>
      <p:sp>
        <p:nvSpPr>
          <p:cNvPr id="8" name="TextBox 7"/>
          <p:cNvSpPr txBox="1"/>
          <p:nvPr/>
        </p:nvSpPr>
        <p:spPr>
          <a:xfrm>
            <a:off x="6264634" y="1218533"/>
            <a:ext cx="5779846" cy="5109091"/>
          </a:xfrm>
          <a:prstGeom prst="rect">
            <a:avLst/>
          </a:prstGeom>
          <a:noFill/>
        </p:spPr>
        <p:txBody>
          <a:bodyPr wrap="square" rtlCol="0">
            <a:spAutoFit/>
          </a:bodyPr>
          <a:lstStyle/>
          <a:p>
            <a:r>
              <a:rPr lang="en-US" sz="1600" b="1" u="sng" dirty="0" smtClean="0"/>
              <a:t>For 256 Point: Real to Complex FFT </a:t>
            </a:r>
          </a:p>
          <a:p>
            <a:pPr marL="342900" indent="-342900">
              <a:buFont typeface="+mj-lt"/>
              <a:buAutoNum type="arabicParenR"/>
            </a:pPr>
            <a:r>
              <a:rPr lang="en-US" sz="1400" dirty="0"/>
              <a:t> Perform FFT </a:t>
            </a:r>
            <a:r>
              <a:rPr lang="en-US" sz="1400" dirty="0" smtClean="0"/>
              <a:t>( Below steps happen in parallel)</a:t>
            </a:r>
            <a:endParaRPr lang="en-US" sz="1400" dirty="0"/>
          </a:p>
          <a:p>
            <a:pPr marL="800100" lvl="1" indent="-342900">
              <a:buFont typeface="Wingdings" panose="05000000000000000000" pitchFamily="2" charset="2"/>
              <a:buChar char="ü"/>
            </a:pPr>
            <a:r>
              <a:rPr lang="en-US" sz="1400" dirty="0" smtClean="0"/>
              <a:t>256 Points in the L2 buffer pointed to by the L2_prev pointer are transferred into L1 buffer pointed  by L1_FFT_in_A </a:t>
            </a:r>
          </a:p>
          <a:p>
            <a:pPr marL="800100" lvl="1" indent="-342900">
              <a:buFont typeface="Wingdings" panose="05000000000000000000" pitchFamily="2" charset="2"/>
              <a:buChar char="ü"/>
            </a:pPr>
            <a:r>
              <a:rPr lang="en-US" sz="1400" dirty="0" smtClean="0"/>
              <a:t>256 Points in the buffer pointed by the L1_FFT_out_B pointer are transferred back in L2 in the buffer pointed by the L2_prev pointer</a:t>
            </a:r>
          </a:p>
          <a:p>
            <a:pPr marL="800100" lvl="1" indent="-342900">
              <a:buFont typeface="Wingdings" panose="05000000000000000000" pitchFamily="2" charset="2"/>
              <a:buChar char="ü"/>
            </a:pPr>
            <a:r>
              <a:rPr lang="en-US" sz="1400" dirty="0" smtClean="0"/>
              <a:t>The 1D FFT algorithm runs on the buffer pointed by L1_FFT_in_B </a:t>
            </a:r>
            <a:r>
              <a:rPr lang="en-US" sz="1400" dirty="0" err="1" smtClean="0"/>
              <a:t>ptr</a:t>
            </a:r>
            <a:r>
              <a:rPr lang="en-US" sz="1400" dirty="0" smtClean="0"/>
              <a:t>. The result of FFT is in buffer pointed by L1_FFT_out_A  </a:t>
            </a:r>
            <a:r>
              <a:rPr lang="en-US" sz="1400" dirty="0" err="1" smtClean="0"/>
              <a:t>ptr</a:t>
            </a:r>
            <a:r>
              <a:rPr lang="en-US" sz="1400" dirty="0" smtClean="0"/>
              <a:t> . Swap in and out pointers. </a:t>
            </a:r>
          </a:p>
          <a:p>
            <a:pPr marL="342900" indent="-342900">
              <a:buFont typeface="+mj-lt"/>
              <a:buAutoNum type="arabicParenR"/>
            </a:pPr>
            <a:r>
              <a:rPr lang="en-US" sz="1400" dirty="0" smtClean="0"/>
              <a:t>Repeat  </a:t>
            </a:r>
            <a:r>
              <a:rPr lang="en-US" sz="1400" dirty="0"/>
              <a:t>Step </a:t>
            </a:r>
            <a:r>
              <a:rPr lang="en-US" sz="1400" dirty="0" smtClean="0"/>
              <a:t>1, 128 times ( NO_ROWS)  * 4 (Channel) times</a:t>
            </a:r>
          </a:p>
          <a:p>
            <a:endParaRPr lang="en-US" sz="1400" dirty="0" smtClean="0"/>
          </a:p>
          <a:p>
            <a:r>
              <a:rPr lang="en-US" sz="1600" b="1" u="sng" dirty="0" smtClean="0"/>
              <a:t>For 128 </a:t>
            </a:r>
            <a:r>
              <a:rPr lang="en-US" sz="1600" b="1" u="sng" dirty="0" err="1" smtClean="0"/>
              <a:t>Point:Complex</a:t>
            </a:r>
            <a:r>
              <a:rPr lang="en-US" sz="1600" b="1" u="sng" dirty="0" smtClean="0"/>
              <a:t> </a:t>
            </a:r>
            <a:r>
              <a:rPr lang="en-US" sz="1600" b="1" u="sng" dirty="0"/>
              <a:t>to Complex FFT </a:t>
            </a:r>
            <a:endParaRPr lang="en-US" sz="1400" dirty="0"/>
          </a:p>
          <a:p>
            <a:pPr marL="342900" indent="-342900">
              <a:buFont typeface="+mj-lt"/>
              <a:buAutoNum type="arabicParenR"/>
            </a:pPr>
            <a:r>
              <a:rPr lang="en-US" sz="1400" dirty="0"/>
              <a:t> </a:t>
            </a:r>
            <a:r>
              <a:rPr lang="en-US" sz="1400" dirty="0" smtClean="0"/>
              <a:t>Perform 2</a:t>
            </a:r>
            <a:r>
              <a:rPr lang="en-US" sz="1400" baseline="30000" dirty="0" smtClean="0"/>
              <a:t>nd</a:t>
            </a:r>
            <a:r>
              <a:rPr lang="en-US" sz="1400" dirty="0" smtClean="0"/>
              <a:t> FFT ( Below Steps happen in parallel)</a:t>
            </a:r>
          </a:p>
          <a:p>
            <a:pPr marL="800100" lvl="1" indent="-342900">
              <a:buFont typeface="Wingdings" panose="05000000000000000000" pitchFamily="2" charset="2"/>
              <a:buChar char="ü"/>
            </a:pPr>
            <a:r>
              <a:rPr lang="en-US" sz="1400" dirty="0" smtClean="0"/>
              <a:t>128 Points </a:t>
            </a:r>
            <a:r>
              <a:rPr lang="en-US" sz="1400" dirty="0"/>
              <a:t>in the L2 buffer pointed to by the </a:t>
            </a:r>
            <a:r>
              <a:rPr lang="en-US" sz="1400" dirty="0" err="1"/>
              <a:t>prev</a:t>
            </a:r>
            <a:r>
              <a:rPr lang="en-US" sz="1400" dirty="0"/>
              <a:t> pointer is transferred into L1 </a:t>
            </a:r>
            <a:r>
              <a:rPr lang="en-US" sz="1400" dirty="0" smtClean="0"/>
              <a:t>buffer </a:t>
            </a:r>
            <a:r>
              <a:rPr lang="en-US" sz="1400" dirty="0"/>
              <a:t>pointed </a:t>
            </a:r>
            <a:r>
              <a:rPr lang="en-US" sz="1400" dirty="0" smtClean="0"/>
              <a:t>L1_FFT_in_A </a:t>
            </a:r>
            <a:endParaRPr lang="en-US" sz="1400" dirty="0"/>
          </a:p>
          <a:p>
            <a:pPr marL="800100" lvl="1" indent="-342900">
              <a:buFont typeface="Wingdings" panose="05000000000000000000" pitchFamily="2" charset="2"/>
              <a:buChar char="ü"/>
            </a:pPr>
            <a:r>
              <a:rPr lang="en-US" sz="1400" dirty="0" smtClean="0"/>
              <a:t>128 </a:t>
            </a:r>
            <a:r>
              <a:rPr lang="en-US" sz="1400" dirty="0"/>
              <a:t>Points in the buffer pointed by the </a:t>
            </a:r>
            <a:r>
              <a:rPr lang="en-US" sz="1400" dirty="0" smtClean="0"/>
              <a:t>L1_FFT_out_B  </a:t>
            </a:r>
            <a:r>
              <a:rPr lang="en-US" sz="1400" dirty="0"/>
              <a:t>pointer is transferred back in L2  in the buffer pointed by the </a:t>
            </a:r>
            <a:r>
              <a:rPr lang="en-US" sz="1400" dirty="0" err="1"/>
              <a:t>prev</a:t>
            </a:r>
            <a:r>
              <a:rPr lang="en-US" sz="1400" dirty="0"/>
              <a:t> pointer</a:t>
            </a:r>
          </a:p>
          <a:p>
            <a:pPr marL="800100" lvl="1" indent="-342900">
              <a:buFont typeface="Wingdings" panose="05000000000000000000" pitchFamily="2" charset="2"/>
              <a:buChar char="ü"/>
            </a:pPr>
            <a:r>
              <a:rPr lang="en-US" sz="1400" dirty="0"/>
              <a:t>The 1D FFT algorithm is run on the buffer pointed by L1_FFT </a:t>
            </a:r>
            <a:r>
              <a:rPr lang="en-US" sz="1400" dirty="0" smtClean="0"/>
              <a:t>_</a:t>
            </a:r>
            <a:r>
              <a:rPr lang="en-US" sz="1400" dirty="0" err="1" smtClean="0"/>
              <a:t>in_B</a:t>
            </a:r>
            <a:r>
              <a:rPr lang="en-US" sz="1400" dirty="0" smtClean="0"/>
              <a:t> output is available in L1_FFT_out_B </a:t>
            </a:r>
            <a:endParaRPr lang="en-US" sz="1400" dirty="0"/>
          </a:p>
          <a:p>
            <a:pPr marL="342900" indent="-342900">
              <a:buFont typeface="+mj-lt"/>
              <a:buAutoNum type="arabicParenR"/>
            </a:pPr>
            <a:r>
              <a:rPr lang="en-US" sz="1400" dirty="0"/>
              <a:t> </a:t>
            </a:r>
            <a:r>
              <a:rPr lang="en-US" sz="1400" dirty="0" smtClean="0"/>
              <a:t>Repeat  </a:t>
            </a:r>
            <a:r>
              <a:rPr lang="en-US" sz="1400" dirty="0"/>
              <a:t>Step </a:t>
            </a:r>
            <a:r>
              <a:rPr lang="en-US" sz="1400" dirty="0" smtClean="0"/>
              <a:t>1 ,128 times </a:t>
            </a:r>
            <a:r>
              <a:rPr lang="en-US" sz="1400" dirty="0"/>
              <a:t>( </a:t>
            </a:r>
            <a:r>
              <a:rPr lang="en-US" sz="1400" dirty="0" smtClean="0"/>
              <a:t>NO_COLS / 2)* 4 (Channel) times </a:t>
            </a:r>
            <a:endParaRPr lang="en-US" sz="1400" dirty="0"/>
          </a:p>
          <a:p>
            <a:r>
              <a:rPr lang="en-US" sz="1400" dirty="0" smtClean="0"/>
              <a:t>`</a:t>
            </a:r>
            <a:endParaRPr lang="en-US" sz="1400" dirty="0"/>
          </a:p>
        </p:txBody>
      </p:sp>
      <p:sp>
        <p:nvSpPr>
          <p:cNvPr id="9" name="TextBox 8"/>
          <p:cNvSpPr txBox="1"/>
          <p:nvPr/>
        </p:nvSpPr>
        <p:spPr>
          <a:xfrm>
            <a:off x="322703" y="1194310"/>
            <a:ext cx="11372850" cy="307777"/>
          </a:xfrm>
          <a:prstGeom prst="rect">
            <a:avLst/>
          </a:prstGeom>
          <a:noFill/>
        </p:spPr>
        <p:txBody>
          <a:bodyPr wrap="square" rtlCol="0">
            <a:spAutoFit/>
          </a:bodyPr>
          <a:lstStyle/>
          <a:p>
            <a:r>
              <a:rPr lang="en-US" sz="1400" dirty="0" smtClean="0"/>
              <a:t>.</a:t>
            </a:r>
            <a:endParaRPr lang="en-US" sz="1400" dirty="0"/>
          </a:p>
        </p:txBody>
      </p:sp>
      <p:grpSp>
        <p:nvGrpSpPr>
          <p:cNvPr id="10" name="Group 9"/>
          <p:cNvGrpSpPr/>
          <p:nvPr/>
        </p:nvGrpSpPr>
        <p:grpSpPr>
          <a:xfrm>
            <a:off x="68150" y="1348198"/>
            <a:ext cx="6196484" cy="4278071"/>
            <a:chOff x="250125" y="1883232"/>
            <a:chExt cx="6196484" cy="4278071"/>
          </a:xfrm>
        </p:grpSpPr>
        <p:sp>
          <p:nvSpPr>
            <p:cNvPr id="11" name="TextBox 10"/>
            <p:cNvSpPr txBox="1"/>
            <p:nvPr/>
          </p:nvSpPr>
          <p:spPr>
            <a:xfrm>
              <a:off x="250125" y="4061256"/>
              <a:ext cx="1792862" cy="369332"/>
            </a:xfrm>
            <a:prstGeom prst="rect">
              <a:avLst/>
            </a:prstGeom>
            <a:noFill/>
          </p:spPr>
          <p:txBody>
            <a:bodyPr wrap="square" rtlCol="0">
              <a:spAutoFit/>
            </a:bodyPr>
            <a:lstStyle/>
            <a:p>
              <a:r>
                <a:rPr lang="en-US" dirty="0"/>
                <a:t> </a:t>
              </a:r>
              <a:r>
                <a:rPr lang="en-US" sz="1400" dirty="0" smtClean="0"/>
                <a:t>L2_prev </a:t>
              </a:r>
              <a:r>
                <a:rPr lang="en-US" sz="1400" dirty="0" err="1" smtClean="0"/>
                <a:t>ptr</a:t>
              </a:r>
              <a:r>
                <a:rPr lang="en-US" sz="1400" dirty="0" smtClean="0"/>
                <a:t> </a:t>
              </a:r>
              <a:endParaRPr lang="en-US" sz="1400" dirty="0"/>
            </a:p>
          </p:txBody>
        </p:sp>
        <p:grpSp>
          <p:nvGrpSpPr>
            <p:cNvPr id="12" name="Group 11"/>
            <p:cNvGrpSpPr/>
            <p:nvPr/>
          </p:nvGrpSpPr>
          <p:grpSpPr>
            <a:xfrm>
              <a:off x="322703" y="1883232"/>
              <a:ext cx="6106067" cy="4278071"/>
              <a:chOff x="322703" y="1883232"/>
              <a:chExt cx="6106067" cy="4278071"/>
            </a:xfrm>
          </p:grpSpPr>
          <p:grpSp>
            <p:nvGrpSpPr>
              <p:cNvPr id="17" name="Group 16"/>
              <p:cNvGrpSpPr/>
              <p:nvPr/>
            </p:nvGrpSpPr>
            <p:grpSpPr>
              <a:xfrm>
                <a:off x="322703" y="1883232"/>
                <a:ext cx="6106067" cy="4278071"/>
                <a:chOff x="182293" y="1196653"/>
                <a:chExt cx="5948858" cy="4672179"/>
              </a:xfrm>
            </p:grpSpPr>
            <p:sp>
              <p:nvSpPr>
                <p:cNvPr id="19" name="Rectangle 18"/>
                <p:cNvSpPr/>
                <p:nvPr/>
              </p:nvSpPr>
              <p:spPr>
                <a:xfrm>
                  <a:off x="1537822" y="1196653"/>
                  <a:ext cx="4433419" cy="4672179"/>
                </a:xfrm>
                <a:prstGeom prst="rect">
                  <a:avLst/>
                </a:prstGeom>
                <a:solidFill>
                  <a:schemeClr val="bg1"/>
                </a:solidFill>
                <a:ln w="28575">
                  <a:solidFill>
                    <a:schemeClr val="tx1"/>
                  </a:solidFill>
                  <a:prstDash val="sysDot"/>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buff_L1_fft</a:t>
                  </a:r>
                </a:p>
              </p:txBody>
            </p:sp>
            <p:sp>
              <p:nvSpPr>
                <p:cNvPr id="20" name="Rectangle 5"/>
                <p:cNvSpPr/>
                <p:nvPr/>
              </p:nvSpPr>
              <p:spPr>
                <a:xfrm>
                  <a:off x="182293" y="1196653"/>
                  <a:ext cx="1206646" cy="4340159"/>
                </a:xfrm>
                <a:custGeom>
                  <a:avLst/>
                  <a:gdLst>
                    <a:gd name="connsiteX0" fmla="*/ 0 w 1309938"/>
                    <a:gd name="connsiteY0" fmla="*/ 0 h 4219561"/>
                    <a:gd name="connsiteX1" fmla="*/ 1309938 w 1309938"/>
                    <a:gd name="connsiteY1" fmla="*/ 0 h 4219561"/>
                    <a:gd name="connsiteX2" fmla="*/ 1309938 w 1309938"/>
                    <a:gd name="connsiteY2" fmla="*/ 4219561 h 4219561"/>
                    <a:gd name="connsiteX3" fmla="*/ 0 w 1309938"/>
                    <a:gd name="connsiteY3" fmla="*/ 4219561 h 4219561"/>
                    <a:gd name="connsiteX4" fmla="*/ 0 w 1309938"/>
                    <a:gd name="connsiteY4" fmla="*/ 0 h 4219561"/>
                    <a:gd name="connsiteX0" fmla="*/ 0 w 1309938"/>
                    <a:gd name="connsiteY0" fmla="*/ 0 h 4219561"/>
                    <a:gd name="connsiteX1" fmla="*/ 1309938 w 1309938"/>
                    <a:gd name="connsiteY1" fmla="*/ 0 h 4219561"/>
                    <a:gd name="connsiteX2" fmla="*/ 1301700 w 1309938"/>
                    <a:gd name="connsiteY2" fmla="*/ 2234242 h 4219561"/>
                    <a:gd name="connsiteX3" fmla="*/ 0 w 1309938"/>
                    <a:gd name="connsiteY3" fmla="*/ 4219561 h 4219561"/>
                    <a:gd name="connsiteX4" fmla="*/ 0 w 1309938"/>
                    <a:gd name="connsiteY4" fmla="*/ 0 h 4219561"/>
                    <a:gd name="connsiteX0" fmla="*/ 0 w 1309938"/>
                    <a:gd name="connsiteY0" fmla="*/ 0 h 2234242"/>
                    <a:gd name="connsiteX1" fmla="*/ 1309938 w 1309938"/>
                    <a:gd name="connsiteY1" fmla="*/ 0 h 2234242"/>
                    <a:gd name="connsiteX2" fmla="*/ 1301700 w 1309938"/>
                    <a:gd name="connsiteY2" fmla="*/ 2234242 h 2234242"/>
                    <a:gd name="connsiteX3" fmla="*/ 8238 w 1309938"/>
                    <a:gd name="connsiteY3" fmla="*/ 2234242 h 2234242"/>
                    <a:gd name="connsiteX4" fmla="*/ 0 w 1309938"/>
                    <a:gd name="connsiteY4" fmla="*/ 0 h 2234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938" h="2234242">
                      <a:moveTo>
                        <a:pt x="0" y="0"/>
                      </a:moveTo>
                      <a:lnTo>
                        <a:pt x="1309938" y="0"/>
                      </a:lnTo>
                      <a:lnTo>
                        <a:pt x="1301700" y="2234242"/>
                      </a:lnTo>
                      <a:lnTo>
                        <a:pt x="8238" y="2234242"/>
                      </a:lnTo>
                      <a:lnTo>
                        <a:pt x="0" y="0"/>
                      </a:lnTo>
                      <a:close/>
                    </a:path>
                  </a:pathLst>
                </a:custGeom>
                <a:solidFill>
                  <a:schemeClr val="accent1">
                    <a:lumMod val="20000"/>
                    <a:lumOff val="80000"/>
                    <a:alpha val="50000"/>
                  </a:schemeClr>
                </a:solidFill>
                <a:ln w="25400">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solidFill>
                        <a:schemeClr val="bg2"/>
                      </a:solidFill>
                    </a:rPr>
                    <a:t>L2 SRAM</a:t>
                  </a:r>
                  <a:endParaRPr lang="en-US" dirty="0">
                    <a:solidFill>
                      <a:schemeClr val="bg2"/>
                    </a:solidFill>
                  </a:endParaRPr>
                </a:p>
              </p:txBody>
            </p:sp>
            <p:sp>
              <p:nvSpPr>
                <p:cNvPr id="21" name="Rectangle 20"/>
                <p:cNvSpPr/>
                <p:nvPr/>
              </p:nvSpPr>
              <p:spPr>
                <a:xfrm>
                  <a:off x="259188" y="1633488"/>
                  <a:ext cx="1014701" cy="3798507"/>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3D61"/>
                      </a:solidFill>
                    </a:rPr>
                    <a:t>256KB</a:t>
                  </a:r>
                </a:p>
                <a:p>
                  <a:pPr algn="ctr"/>
                  <a:r>
                    <a:rPr lang="en-US" b="1" dirty="0" smtClean="0">
                      <a:solidFill>
                        <a:srgbClr val="003D61"/>
                      </a:solidFill>
                    </a:rPr>
                    <a:t>Buffer</a:t>
                  </a:r>
                </a:p>
                <a:p>
                  <a:pPr algn="ctr"/>
                  <a:endParaRPr lang="en-US" b="1" dirty="0">
                    <a:solidFill>
                      <a:srgbClr val="003D61"/>
                    </a:solidFill>
                  </a:endParaRPr>
                </a:p>
              </p:txBody>
            </p:sp>
            <p:sp>
              <p:nvSpPr>
                <p:cNvPr id="22" name="Rectangle 21"/>
                <p:cNvSpPr/>
                <p:nvPr/>
              </p:nvSpPr>
              <p:spPr>
                <a:xfrm>
                  <a:off x="1624172" y="3467365"/>
                  <a:ext cx="1025794" cy="288413"/>
                </a:xfrm>
                <a:prstGeom prst="rect">
                  <a:avLst/>
                </a:prstGeom>
                <a:solidFill>
                  <a:schemeClr val="tx1">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1E4056"/>
                      </a:solidFill>
                    </a:rPr>
                    <a:t>FFT</a:t>
                  </a:r>
                  <a:endParaRPr lang="en-US" b="1" dirty="0">
                    <a:solidFill>
                      <a:srgbClr val="1E4056"/>
                    </a:solidFill>
                  </a:endParaRPr>
                </a:p>
              </p:txBody>
            </p:sp>
            <p:sp>
              <p:nvSpPr>
                <p:cNvPr id="23" name="Right Arrow 22"/>
                <p:cNvSpPr/>
                <p:nvPr/>
              </p:nvSpPr>
              <p:spPr>
                <a:xfrm>
                  <a:off x="1388939" y="2038897"/>
                  <a:ext cx="1558636" cy="407322"/>
                </a:xfrm>
                <a:prstGeom prst="righ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1</a:t>
                  </a:r>
                  <a:endParaRPr lang="en-US" dirty="0">
                    <a:solidFill>
                      <a:schemeClr val="bg2"/>
                    </a:solidFill>
                  </a:endParaRPr>
                </a:p>
              </p:txBody>
            </p:sp>
            <p:sp>
              <p:nvSpPr>
                <p:cNvPr id="24" name="Rectangle 23"/>
                <p:cNvSpPr/>
                <p:nvPr/>
              </p:nvSpPr>
              <p:spPr>
                <a:xfrm>
                  <a:off x="2989909" y="1465809"/>
                  <a:ext cx="1235919" cy="4209600"/>
                </a:xfrm>
                <a:prstGeom prst="rect">
                  <a:avLst/>
                </a:prstGeom>
                <a:solidFill>
                  <a:schemeClr val="accent1">
                    <a:lumMod val="60000"/>
                    <a:lumOff val="40000"/>
                    <a:alpha val="50000"/>
                  </a:schemeClr>
                </a:solidFill>
                <a:ln w="25400">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solidFill>
                        <a:schemeClr val="bg2"/>
                      </a:solidFill>
                    </a:rPr>
                    <a:t>L1 SRAM</a:t>
                  </a:r>
                  <a:endParaRPr lang="en-US" dirty="0">
                    <a:solidFill>
                      <a:schemeClr val="bg2"/>
                    </a:solidFill>
                  </a:endParaRPr>
                </a:p>
              </p:txBody>
            </p:sp>
            <p:sp>
              <p:nvSpPr>
                <p:cNvPr id="25" name="Left Arrow 24"/>
                <p:cNvSpPr/>
                <p:nvPr/>
              </p:nvSpPr>
              <p:spPr>
                <a:xfrm>
                  <a:off x="1469222" y="4742128"/>
                  <a:ext cx="1451324" cy="447536"/>
                </a:xfrm>
                <a:prstGeom prst="lef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2</a:t>
                  </a:r>
                  <a:endParaRPr lang="en-US" dirty="0">
                    <a:solidFill>
                      <a:schemeClr val="bg2"/>
                    </a:solidFill>
                  </a:endParaRPr>
                </a:p>
              </p:txBody>
            </p:sp>
            <p:sp>
              <p:nvSpPr>
                <p:cNvPr id="26" name="TextBox 25"/>
                <p:cNvSpPr txBox="1"/>
                <p:nvPr/>
              </p:nvSpPr>
              <p:spPr>
                <a:xfrm>
                  <a:off x="1580157" y="1610243"/>
                  <a:ext cx="1174520" cy="369332"/>
                </a:xfrm>
                <a:prstGeom prst="rect">
                  <a:avLst/>
                </a:prstGeom>
                <a:noFill/>
              </p:spPr>
              <p:txBody>
                <a:bodyPr wrap="square" rtlCol="0">
                  <a:spAutoFit/>
                </a:bodyPr>
                <a:lstStyle/>
                <a:p>
                  <a:r>
                    <a:rPr lang="en-US" dirty="0" smtClean="0"/>
                    <a:t>MDMA 1</a:t>
                  </a:r>
                  <a:endParaRPr lang="en-US" dirty="0"/>
                </a:p>
              </p:txBody>
            </p:sp>
            <p:sp>
              <p:nvSpPr>
                <p:cNvPr id="27" name="TextBox 26"/>
                <p:cNvSpPr txBox="1"/>
                <p:nvPr/>
              </p:nvSpPr>
              <p:spPr>
                <a:xfrm>
                  <a:off x="1722424" y="4515311"/>
                  <a:ext cx="1232803" cy="369332"/>
                </a:xfrm>
                <a:prstGeom prst="rect">
                  <a:avLst/>
                </a:prstGeom>
                <a:noFill/>
              </p:spPr>
              <p:txBody>
                <a:bodyPr wrap="square" rtlCol="0">
                  <a:spAutoFit/>
                </a:bodyPr>
                <a:lstStyle/>
                <a:p>
                  <a:r>
                    <a:rPr lang="en-US" dirty="0" smtClean="0"/>
                    <a:t>MDMA2</a:t>
                  </a:r>
                  <a:endParaRPr lang="en-US" dirty="0"/>
                </a:p>
              </p:txBody>
            </p:sp>
            <p:sp>
              <p:nvSpPr>
                <p:cNvPr id="28" name="Rectangle 27"/>
                <p:cNvSpPr/>
                <p:nvPr/>
              </p:nvSpPr>
              <p:spPr>
                <a:xfrm>
                  <a:off x="3062014" y="1794056"/>
                  <a:ext cx="1091705" cy="830437"/>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3D61"/>
                      </a:solidFill>
                    </a:rPr>
                    <a:t>1</a:t>
                  </a:r>
                  <a:r>
                    <a:rPr lang="en-US" sz="1600" b="1" dirty="0" smtClean="0">
                      <a:solidFill>
                        <a:srgbClr val="003D61"/>
                      </a:solidFill>
                    </a:rPr>
                    <a:t> KB</a:t>
                  </a:r>
                </a:p>
                <a:p>
                  <a:pPr algn="ctr"/>
                  <a:r>
                    <a:rPr lang="en-US" sz="1600" b="1" dirty="0" smtClean="0">
                      <a:solidFill>
                        <a:srgbClr val="003D61"/>
                      </a:solidFill>
                    </a:rPr>
                    <a:t>Buffer A</a:t>
                  </a:r>
                  <a:endParaRPr lang="en-US" b="1" dirty="0">
                    <a:solidFill>
                      <a:srgbClr val="003D61"/>
                    </a:solidFill>
                  </a:endParaRPr>
                </a:p>
              </p:txBody>
            </p:sp>
            <p:sp>
              <p:nvSpPr>
                <p:cNvPr id="29" name="Rectangle 28"/>
                <p:cNvSpPr/>
                <p:nvPr/>
              </p:nvSpPr>
              <p:spPr>
                <a:xfrm>
                  <a:off x="3071571" y="2739509"/>
                  <a:ext cx="1091705" cy="878642"/>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3D61"/>
                      </a:solidFill>
                    </a:rPr>
                    <a:t>1</a:t>
                  </a:r>
                  <a:r>
                    <a:rPr lang="en-US" sz="1600" b="1" dirty="0" smtClean="0">
                      <a:solidFill>
                        <a:srgbClr val="003D61"/>
                      </a:solidFill>
                    </a:rPr>
                    <a:t> KB</a:t>
                  </a:r>
                </a:p>
                <a:p>
                  <a:pPr algn="ctr"/>
                  <a:r>
                    <a:rPr lang="en-US" sz="1600" b="1" dirty="0" smtClean="0">
                      <a:solidFill>
                        <a:srgbClr val="003D61"/>
                      </a:solidFill>
                    </a:rPr>
                    <a:t>Buffer B</a:t>
                  </a:r>
                  <a:endParaRPr lang="en-US" sz="1600" b="1" dirty="0">
                    <a:solidFill>
                      <a:srgbClr val="003D61"/>
                    </a:solidFill>
                  </a:endParaRPr>
                </a:p>
              </p:txBody>
            </p:sp>
            <p:sp>
              <p:nvSpPr>
                <p:cNvPr id="30" name="Rectangle 29"/>
                <p:cNvSpPr/>
                <p:nvPr/>
              </p:nvSpPr>
              <p:spPr>
                <a:xfrm>
                  <a:off x="3071571" y="3721652"/>
                  <a:ext cx="1055458" cy="789470"/>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3D61"/>
                      </a:solidFill>
                    </a:rPr>
                    <a:t>1</a:t>
                  </a:r>
                  <a:r>
                    <a:rPr lang="en-US" sz="1600" b="1" dirty="0" smtClean="0">
                      <a:solidFill>
                        <a:srgbClr val="003D61"/>
                      </a:solidFill>
                    </a:rPr>
                    <a:t> </a:t>
                  </a:r>
                  <a:r>
                    <a:rPr lang="en-US" sz="1600" b="1" dirty="0">
                      <a:solidFill>
                        <a:srgbClr val="003D61"/>
                      </a:solidFill>
                    </a:rPr>
                    <a:t>KB</a:t>
                  </a:r>
                </a:p>
                <a:p>
                  <a:pPr algn="ctr"/>
                  <a:r>
                    <a:rPr lang="en-US" sz="1600" b="1" dirty="0" smtClean="0">
                      <a:solidFill>
                        <a:srgbClr val="003D61"/>
                      </a:solidFill>
                    </a:rPr>
                    <a:t>Buffer C</a:t>
                  </a:r>
                  <a:endParaRPr lang="en-US" sz="1600" b="1" dirty="0">
                    <a:solidFill>
                      <a:srgbClr val="003D61"/>
                    </a:solidFill>
                  </a:endParaRPr>
                </a:p>
              </p:txBody>
            </p:sp>
            <p:sp>
              <p:nvSpPr>
                <p:cNvPr id="31" name="TextBox 30"/>
                <p:cNvSpPr txBox="1"/>
                <p:nvPr/>
              </p:nvSpPr>
              <p:spPr>
                <a:xfrm>
                  <a:off x="4109649" y="2065105"/>
                  <a:ext cx="2021502" cy="403356"/>
                </a:xfrm>
                <a:prstGeom prst="rect">
                  <a:avLst/>
                </a:prstGeom>
                <a:noFill/>
              </p:spPr>
              <p:txBody>
                <a:bodyPr wrap="square" rtlCol="0">
                  <a:spAutoFit/>
                </a:bodyPr>
                <a:lstStyle/>
                <a:p>
                  <a:r>
                    <a:rPr lang="en-US" dirty="0"/>
                    <a:t> </a:t>
                  </a:r>
                  <a:r>
                    <a:rPr lang="en-US" sz="1400" dirty="0" smtClean="0"/>
                    <a:t>L1_FFT_in_A  </a:t>
                  </a:r>
                  <a:r>
                    <a:rPr lang="en-US" sz="1400" dirty="0" err="1" smtClean="0"/>
                    <a:t>ptr</a:t>
                  </a:r>
                  <a:r>
                    <a:rPr lang="en-US" sz="1400" dirty="0" smtClean="0"/>
                    <a:t> </a:t>
                  </a:r>
                  <a:endParaRPr lang="en-US" sz="1400" dirty="0"/>
                </a:p>
              </p:txBody>
            </p:sp>
            <p:sp>
              <p:nvSpPr>
                <p:cNvPr id="32" name="TextBox 31"/>
                <p:cNvSpPr txBox="1"/>
                <p:nvPr/>
              </p:nvSpPr>
              <p:spPr>
                <a:xfrm>
                  <a:off x="4206044" y="4863459"/>
                  <a:ext cx="1737688" cy="336130"/>
                </a:xfrm>
                <a:prstGeom prst="rect">
                  <a:avLst/>
                </a:prstGeom>
                <a:noFill/>
              </p:spPr>
              <p:txBody>
                <a:bodyPr wrap="square" rtlCol="0">
                  <a:spAutoFit/>
                </a:bodyPr>
                <a:lstStyle/>
                <a:p>
                  <a:r>
                    <a:rPr lang="en-US" sz="1400" dirty="0" smtClean="0"/>
                    <a:t>L1_FFT_out_B </a:t>
                  </a:r>
                  <a:r>
                    <a:rPr lang="en-US" sz="1400" dirty="0" err="1" smtClean="0"/>
                    <a:t>ptr</a:t>
                  </a:r>
                  <a:endParaRPr lang="en-US" sz="1400" dirty="0"/>
                </a:p>
              </p:txBody>
            </p:sp>
          </p:grpSp>
          <p:sp>
            <p:nvSpPr>
              <p:cNvPr id="18" name="Rectangle 17"/>
              <p:cNvSpPr/>
              <p:nvPr/>
            </p:nvSpPr>
            <p:spPr>
              <a:xfrm>
                <a:off x="3278526" y="5018826"/>
                <a:ext cx="1083350" cy="722877"/>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003D61"/>
                    </a:solidFill>
                  </a:rPr>
                  <a:t>1</a:t>
                </a:r>
                <a:r>
                  <a:rPr lang="en-US" sz="1600" b="1" dirty="0" smtClean="0">
                    <a:solidFill>
                      <a:srgbClr val="003D61"/>
                    </a:solidFill>
                  </a:rPr>
                  <a:t> </a:t>
                </a:r>
                <a:r>
                  <a:rPr lang="en-US" sz="1600" b="1" dirty="0">
                    <a:solidFill>
                      <a:srgbClr val="003D61"/>
                    </a:solidFill>
                  </a:rPr>
                  <a:t>KB</a:t>
                </a:r>
              </a:p>
              <a:p>
                <a:pPr algn="ctr"/>
                <a:r>
                  <a:rPr lang="en-US" sz="1600" b="1" dirty="0" smtClean="0">
                    <a:solidFill>
                      <a:srgbClr val="003D61"/>
                    </a:solidFill>
                  </a:rPr>
                  <a:t>Buffer D</a:t>
                </a:r>
                <a:endParaRPr lang="en-US" sz="1600" b="1" dirty="0">
                  <a:solidFill>
                    <a:srgbClr val="003D61"/>
                  </a:solidFill>
                </a:endParaRPr>
              </a:p>
            </p:txBody>
          </p:sp>
        </p:grpSp>
        <p:sp>
          <p:nvSpPr>
            <p:cNvPr id="13" name="Bent Arrow 12"/>
            <p:cNvSpPr/>
            <p:nvPr/>
          </p:nvSpPr>
          <p:spPr>
            <a:xfrm rot="5400000" flipV="1">
              <a:off x="2422761" y="3239876"/>
              <a:ext cx="478236" cy="1014077"/>
            </a:xfrm>
            <a:prstGeom prst="ben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ent Arrow 13"/>
            <p:cNvSpPr/>
            <p:nvPr/>
          </p:nvSpPr>
          <p:spPr>
            <a:xfrm flipV="1">
              <a:off x="2195805" y="4226490"/>
              <a:ext cx="1002990" cy="518355"/>
            </a:xfrm>
            <a:prstGeom prst="ben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4371685" y="3529295"/>
              <a:ext cx="2074924" cy="369332"/>
            </a:xfrm>
            <a:prstGeom prst="rect">
              <a:avLst/>
            </a:prstGeom>
            <a:noFill/>
          </p:spPr>
          <p:txBody>
            <a:bodyPr wrap="square" rtlCol="0">
              <a:spAutoFit/>
            </a:bodyPr>
            <a:lstStyle/>
            <a:p>
              <a:r>
                <a:rPr lang="en-US" dirty="0"/>
                <a:t> </a:t>
              </a:r>
              <a:r>
                <a:rPr lang="en-US" sz="1400" dirty="0" smtClean="0"/>
                <a:t>L1_FFT_in_B </a:t>
              </a:r>
              <a:r>
                <a:rPr lang="en-US" sz="1400" dirty="0" err="1" smtClean="0"/>
                <a:t>ptr</a:t>
              </a:r>
              <a:r>
                <a:rPr lang="en-US" sz="1400" dirty="0" smtClean="0"/>
                <a:t> </a:t>
              </a:r>
              <a:endParaRPr lang="en-US" sz="1400" dirty="0"/>
            </a:p>
          </p:txBody>
        </p:sp>
        <p:sp>
          <p:nvSpPr>
            <p:cNvPr id="16" name="TextBox 15"/>
            <p:cNvSpPr txBox="1"/>
            <p:nvPr/>
          </p:nvSpPr>
          <p:spPr>
            <a:xfrm>
              <a:off x="4335598" y="4338365"/>
              <a:ext cx="2074924" cy="369332"/>
            </a:xfrm>
            <a:prstGeom prst="rect">
              <a:avLst/>
            </a:prstGeom>
            <a:noFill/>
          </p:spPr>
          <p:txBody>
            <a:bodyPr wrap="square" rtlCol="0">
              <a:spAutoFit/>
            </a:bodyPr>
            <a:lstStyle/>
            <a:p>
              <a:r>
                <a:rPr lang="en-US" dirty="0"/>
                <a:t> </a:t>
              </a:r>
              <a:r>
                <a:rPr lang="en-US" sz="1400" dirty="0" smtClean="0"/>
                <a:t>L1_FFT_out_A  </a:t>
              </a:r>
              <a:r>
                <a:rPr lang="en-US" sz="1400" dirty="0" err="1" smtClean="0"/>
                <a:t>ptr</a:t>
              </a:r>
              <a:r>
                <a:rPr lang="en-US" sz="1400" dirty="0" smtClean="0"/>
                <a:t> </a:t>
              </a:r>
              <a:endParaRPr lang="en-US" sz="1400" dirty="0"/>
            </a:p>
          </p:txBody>
        </p:sp>
      </p:grpSp>
    </p:spTree>
    <p:extLst>
      <p:ext uri="{BB962C8B-B14F-4D97-AF65-F5344CB8AC3E}">
        <p14:creationId xmlns:p14="http://schemas.microsoft.com/office/powerpoint/2010/main" val="166179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a:t>
            </a:r>
            <a:r>
              <a:rPr lang="en-US" dirty="0" err="1" smtClean="0"/>
              <a:t>Beamforming</a:t>
            </a:r>
            <a:endParaRPr lang="en-US" dirty="0"/>
          </a:p>
        </p:txBody>
      </p:sp>
      <p:sp>
        <p:nvSpPr>
          <p:cNvPr id="3" name="Slide Number Placeholder 2"/>
          <p:cNvSpPr>
            <a:spLocks noGrp="1"/>
          </p:cNvSpPr>
          <p:nvPr>
            <p:ph type="sldNum" sz="quarter" idx="4"/>
          </p:nvPr>
        </p:nvSpPr>
        <p:spPr/>
        <p:txBody>
          <a:bodyPr/>
          <a:lstStyle/>
          <a:p>
            <a:fld id="{8ED1CEE6-8BBE-4393-857A-BEE0A5C48EE0}" type="slidenum">
              <a:rPr lang="en-US" smtClean="0"/>
              <a:pPr/>
              <a:t>13</a:t>
            </a:fld>
            <a:endParaRPr lang="en-US" dirty="0"/>
          </a:p>
        </p:txBody>
      </p:sp>
      <p:pic>
        <p:nvPicPr>
          <p:cNvPr id="4" name="Picture 3"/>
          <p:cNvPicPr>
            <a:picLocks noChangeAspect="1"/>
          </p:cNvPicPr>
          <p:nvPr/>
        </p:nvPicPr>
        <p:blipFill>
          <a:blip r:embed="rId3"/>
          <a:stretch>
            <a:fillRect/>
          </a:stretch>
        </p:blipFill>
        <p:spPr>
          <a:xfrm>
            <a:off x="5750616" y="1071327"/>
            <a:ext cx="6324600" cy="4200525"/>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128786" y="1177447"/>
                <a:ext cx="6129884" cy="5260931"/>
              </a:xfrm>
              <a:prstGeom prst="rect">
                <a:avLst/>
              </a:prstGeom>
            </p:spPr>
            <p:txBody>
              <a:bodyPr vert="horz" lIns="0" tIns="0" rIns="0" bIns="0" rtlCol="0">
                <a:normAutofit/>
              </a:bodyPr>
              <a:lstStyle>
                <a:lvl1pPr marL="228600" indent="-228600" algn="l" defTabSz="457200" rtl="0" eaLnBrk="1" latinLnBrk="0" hangingPunct="1">
                  <a:spcBef>
                    <a:spcPts val="1000"/>
                  </a:spcBef>
                  <a:buClr>
                    <a:schemeClr val="bg2"/>
                  </a:buClr>
                  <a:buSzPct val="75000"/>
                  <a:buFont typeface="Lucida Grande"/>
                  <a:buChar char="►"/>
                  <a:defRPr lang="en-US" sz="2000" b="0" kern="1200" baseline="0">
                    <a:solidFill>
                      <a:schemeClr val="tx1"/>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lang="en-US" sz="1800" kern="1200" baseline="0">
                    <a:solidFill>
                      <a:schemeClr val="bg1">
                        <a:lumMod val="50000"/>
                      </a:schemeClr>
                    </a:solidFill>
                    <a:latin typeface="+mn-lt"/>
                    <a:ea typeface="+mn-ea"/>
                    <a:cs typeface="+mn-cs"/>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lang="en-US" sz="1600" kern="1200" baseline="0">
                    <a:solidFill>
                      <a:schemeClr val="bg1">
                        <a:lumMod val="50000"/>
                      </a:schemeClr>
                    </a:solidFill>
                    <a:latin typeface="+mn-lt"/>
                    <a:ea typeface="+mn-ea"/>
                    <a:cs typeface="+mn-cs"/>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lang="en-US" sz="1400" kern="1200">
                    <a:solidFill>
                      <a:schemeClr val="bg1">
                        <a:lumMod val="50000"/>
                      </a:schemeClr>
                    </a:solidFill>
                    <a:latin typeface="+mn-lt"/>
                    <a:ea typeface="+mn-ea"/>
                    <a:cs typeface="+mn-cs"/>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lang="en-US" sz="1200" kern="1200" baseline="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000" dirty="0" smtClean="0"/>
                  <a:t>Angular Resolution is Radar’s ability to correctly identify targets that are close to each other</a:t>
                </a:r>
              </a:p>
              <a:p>
                <a:pPr lvl="1"/>
                <a:r>
                  <a:rPr lang="en-US" sz="2000" dirty="0" smtClean="0"/>
                  <a:t>Calculate scattered signals along a specific direction by manipulating phase of the multiple-channel signals</a:t>
                </a:r>
              </a:p>
              <a:p>
                <a:pPr lvl="1"/>
                <a:r>
                  <a:rPr lang="en-US" sz="2000" dirty="0" smtClean="0"/>
                  <a:t>Basic step is:</a:t>
                </a:r>
              </a:p>
              <a:p>
                <a:pPr lvl="2"/>
                <a:r>
                  <a:rPr lang="en-US" dirty="0" smtClean="0"/>
                  <a:t>Construct beam coefficients, which can be pre-computed based on chosen directions/angles</a:t>
                </a:r>
              </a:p>
              <a:p>
                <a:pPr lvl="2"/>
                <a:r>
                  <a:rPr lang="en-US" dirty="0" smtClean="0"/>
                  <a:t>Multiply the four channels </a:t>
                </a:r>
                <a:r>
                  <a:rPr lang="en-US" b="1" i="1" dirty="0" smtClean="0"/>
                  <a:t>Rx </a:t>
                </a:r>
                <a:r>
                  <a:rPr lang="en-US" dirty="0" smtClean="0"/>
                  <a:t>by the beam </a:t>
                </a:r>
                <a:r>
                  <a:rPr lang="en-US" dirty="0" err="1" smtClean="0"/>
                  <a:t>coeffs</a:t>
                </a:r>
                <a:endParaRPr lang="en-US" b="1" i="1" dirty="0" smtClean="0">
                  <a:ea typeface="Cambria Math" panose="02040503050406030204" pitchFamily="18" charset="0"/>
                </a:endParaRPr>
              </a:p>
              <a:p>
                <a:pPr lvl="2"/>
                <a:r>
                  <a:rPr lang="en-US" dirty="0" smtClean="0"/>
                  <a:t>Find in which direction combined output power is max</a:t>
                </a:r>
                <a:endParaRPr lang="en-US" b="0" dirty="0" smtClean="0">
                  <a:ea typeface="Cambria Math" panose="02040503050406030204" pitchFamily="18" charset="0"/>
                </a:endParaRPr>
              </a:p>
              <a:p>
                <a:pPr marL="228600" lvl="1" indent="0">
                  <a:buNone/>
                </a:pPr>
                <a:r>
                  <a:rPr lang="en-US" dirty="0">
                    <a:ea typeface="Cambria Math" panose="02040503050406030204" pitchFamily="18" charset="0"/>
                  </a:rPr>
                  <a:t>	</a:t>
                </a:r>
                <a:r>
                  <a:rPr lang="en-US" dirty="0" smtClean="0">
                    <a:ea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𝜃</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𝑅𝑥</m:t>
                        </m:r>
                      </m:e>
                      <m:sub>
                        <m:r>
                          <a:rPr lang="en-US">
                            <a:latin typeface="Cambria Math" panose="02040503050406030204" pitchFamily="18" charset="0"/>
                          </a:rPr>
                          <m:t>0</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𝑅𝑥</m:t>
                        </m:r>
                      </m:e>
                      <m:sub>
                        <m:r>
                          <a:rPr lang="en-US">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i="1">
                            <a:latin typeface="Cambria Math" panose="02040503050406030204" pitchFamily="18" charset="0"/>
                          </a:rPr>
                          <m:t>𝜑</m:t>
                        </m:r>
                      </m:sup>
                    </m:sSup>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𝑅𝑥</m:t>
                        </m:r>
                      </m:e>
                      <m:sub>
                        <m:r>
                          <a:rPr lang="en-US">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a:latin typeface="Cambria Math" panose="02040503050406030204" pitchFamily="18" charset="0"/>
                          </a:rPr>
                          <m:t>2</m:t>
                        </m:r>
                        <m:r>
                          <a:rPr lang="en-US" i="1">
                            <a:latin typeface="Cambria Math" panose="02040503050406030204" pitchFamily="18" charset="0"/>
                          </a:rPr>
                          <m:t>𝜑</m:t>
                        </m:r>
                      </m:sup>
                    </m:sSup>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𝑅𝑥</m:t>
                        </m:r>
                      </m:e>
                      <m:sub>
                        <m:r>
                          <a:rPr lang="en-US">
                            <a:latin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a:latin typeface="Cambria Math" panose="02040503050406030204" pitchFamily="18" charset="0"/>
                          </a:rPr>
                          <m:t>3</m:t>
                        </m:r>
                        <m:r>
                          <a:rPr lang="en-US" i="1">
                            <a:latin typeface="Cambria Math" panose="02040503050406030204" pitchFamily="18" charset="0"/>
                          </a:rPr>
                          <m:t>𝜑</m:t>
                        </m:r>
                      </m:sup>
                    </m:sSup>
                  </m:oMath>
                </a14:m>
                <a:endParaRPr lang="en-US" baseline="30000" dirty="0" smtClean="0"/>
              </a:p>
              <a:p>
                <a:pPr marL="2286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𝑠𝑖𝑛</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m:t>
                          </m:r>
                        </m:num>
                        <m:den>
                          <m:r>
                            <a:rPr lang="en-US" b="0" i="1" smtClean="0">
                              <a:latin typeface="Cambria Math" panose="02040503050406030204" pitchFamily="18" charset="0"/>
                              <a:ea typeface="Cambria Math" panose="02040503050406030204" pitchFamily="18" charset="0"/>
                            </a:rPr>
                            <m:t>𝜆</m:t>
                          </m:r>
                        </m:den>
                      </m:f>
                    </m:oMath>
                  </m:oMathPara>
                </a14:m>
                <a:endParaRPr lang="en-US" baseline="30000" dirty="0" smtClean="0"/>
              </a:p>
              <a:p>
                <a:pPr lvl="1"/>
                <a:r>
                  <a:rPr lang="en-US" sz="2000" dirty="0" smtClean="0"/>
                  <a:t>Logarithm after beamforming can be used for converting the processed signals to dB</a:t>
                </a:r>
              </a:p>
              <a:p>
                <a:pPr marL="228600" lvl="1" indent="0">
                  <a:buNone/>
                </a:pPr>
                <a:endParaRPr lang="en-US" baseline="300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28786" y="1177447"/>
                <a:ext cx="6129884" cy="5260931"/>
              </a:xfrm>
              <a:prstGeom prst="rect">
                <a:avLst/>
              </a:prstGeom>
              <a:blipFill rotWithShape="0">
                <a:blip r:embed="rId4"/>
                <a:stretch>
                  <a:fillRect t="-1390"/>
                </a:stretch>
              </a:blipFill>
            </p:spPr>
            <p:txBody>
              <a:bodyPr/>
              <a:lstStyle/>
              <a:p>
                <a:r>
                  <a:rPr lang="en-US">
                    <a:noFill/>
                  </a:rPr>
                  <a:t> </a:t>
                </a:r>
              </a:p>
            </p:txBody>
          </p:sp>
        </mc:Fallback>
      </mc:AlternateContent>
      <p:sp>
        <p:nvSpPr>
          <p:cNvPr id="6" name="TextBox 5"/>
          <p:cNvSpPr txBox="1"/>
          <p:nvPr/>
        </p:nvSpPr>
        <p:spPr>
          <a:xfrm>
            <a:off x="6640830" y="5093426"/>
            <a:ext cx="5551170" cy="369332"/>
          </a:xfrm>
          <a:prstGeom prst="rect">
            <a:avLst/>
          </a:prstGeom>
          <a:noFill/>
        </p:spPr>
        <p:txBody>
          <a:bodyPr wrap="square" rtlCol="0">
            <a:spAutoFit/>
          </a:bodyPr>
          <a:lstStyle/>
          <a:p>
            <a:r>
              <a:rPr lang="en-US" sz="1100" dirty="0" smtClean="0"/>
              <a:t>Ref: Small </a:t>
            </a:r>
            <a:r>
              <a:rPr lang="en-US" sz="1100" dirty="0"/>
              <a:t>and Short Range Radar Systems, </a:t>
            </a:r>
            <a:r>
              <a:rPr lang="en-US" sz="1100" dirty="0" err="1"/>
              <a:t>Charvat</a:t>
            </a:r>
            <a:r>
              <a:rPr lang="en-US" sz="1100" dirty="0"/>
              <a:t>, Gregory L</a:t>
            </a:r>
            <a:r>
              <a:rPr lang="en-US" dirty="0"/>
              <a:t>.</a:t>
            </a:r>
          </a:p>
        </p:txBody>
      </p:sp>
    </p:spTree>
    <p:extLst>
      <p:ext uri="{BB962C8B-B14F-4D97-AF65-F5344CB8AC3E}">
        <p14:creationId xmlns:p14="http://schemas.microsoft.com/office/powerpoint/2010/main" val="597714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CFAR – Constant False Alarm Rate</a:t>
            </a:r>
            <a:endParaRPr lang="en-US" dirty="0"/>
          </a:p>
        </p:txBody>
      </p:sp>
      <p:pic>
        <p:nvPicPr>
          <p:cNvPr id="5" name="Content Placeholder 4"/>
          <p:cNvPicPr>
            <a:picLocks noGrp="1" noChangeAspect="1"/>
          </p:cNvPicPr>
          <p:nvPr>
            <p:ph idx="1"/>
          </p:nvPr>
        </p:nvPicPr>
        <p:blipFill>
          <a:blip r:embed="rId3"/>
          <a:stretch>
            <a:fillRect/>
          </a:stretch>
        </p:blipFill>
        <p:spPr>
          <a:xfrm>
            <a:off x="5764278" y="1384081"/>
            <a:ext cx="6523338" cy="3423326"/>
          </a:xfrm>
          <a:prstGeom prst="rect">
            <a:avLst/>
          </a:prstGeom>
        </p:spPr>
      </p:pic>
      <p:sp>
        <p:nvSpPr>
          <p:cNvPr id="4" name="Slide Number Placeholder 3"/>
          <p:cNvSpPr>
            <a:spLocks noGrp="1"/>
          </p:cNvSpPr>
          <p:nvPr>
            <p:ph type="sldNum" sz="quarter" idx="4"/>
          </p:nvPr>
        </p:nvSpPr>
        <p:spPr/>
        <p:txBody>
          <a:bodyPr/>
          <a:lstStyle/>
          <a:p>
            <a:fld id="{8ED1CEE6-8BBE-4393-857A-BEE0A5C48EE0}" type="slidenum">
              <a:rPr lang="en-US" smtClean="0"/>
              <a:pPr/>
              <a:t>14</a:t>
            </a:fld>
            <a:endParaRPr lang="en-US" dirty="0"/>
          </a:p>
        </p:txBody>
      </p:sp>
      <p:sp>
        <p:nvSpPr>
          <p:cNvPr id="6" name="Content Placeholder 2"/>
          <p:cNvSpPr txBox="1">
            <a:spLocks/>
          </p:cNvSpPr>
          <p:nvPr/>
        </p:nvSpPr>
        <p:spPr>
          <a:xfrm>
            <a:off x="248055" y="1327667"/>
            <a:ext cx="5635909" cy="4999340"/>
          </a:xfrm>
          <a:prstGeom prst="rect">
            <a:avLst/>
          </a:prstGeom>
        </p:spPr>
        <p:txBody>
          <a:bodyPr vert="horz" lIns="0" tIns="0" rIns="0" bIns="0" rtlCol="0">
            <a:normAutofit lnSpcReduction="10000"/>
          </a:bodyPr>
          <a:lstStyle>
            <a:lvl1pPr marL="228600" indent="-228600" algn="l" defTabSz="457200" rtl="0" eaLnBrk="1" latinLnBrk="0" hangingPunct="1">
              <a:spcBef>
                <a:spcPts val="1000"/>
              </a:spcBef>
              <a:buClr>
                <a:schemeClr val="bg2"/>
              </a:buClr>
              <a:buSzPct val="75000"/>
              <a:buFont typeface="Lucida Grande"/>
              <a:buChar char="►"/>
              <a:defRPr lang="en-US" sz="2000" b="0" kern="1200" baseline="0">
                <a:solidFill>
                  <a:schemeClr val="tx1"/>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lang="en-US" sz="1800" kern="1200" baseline="0">
                <a:solidFill>
                  <a:schemeClr val="bg1">
                    <a:lumMod val="50000"/>
                  </a:schemeClr>
                </a:solidFill>
                <a:latin typeface="+mn-lt"/>
                <a:ea typeface="+mn-ea"/>
                <a:cs typeface="+mn-cs"/>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lang="en-US" sz="1600" kern="1200" baseline="0">
                <a:solidFill>
                  <a:schemeClr val="bg1">
                    <a:lumMod val="50000"/>
                  </a:schemeClr>
                </a:solidFill>
                <a:latin typeface="+mn-lt"/>
                <a:ea typeface="+mn-ea"/>
                <a:cs typeface="+mn-cs"/>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lang="en-US" sz="1400" kern="1200">
                <a:solidFill>
                  <a:schemeClr val="bg1">
                    <a:lumMod val="50000"/>
                  </a:schemeClr>
                </a:solidFill>
                <a:latin typeface="+mn-lt"/>
                <a:ea typeface="+mn-ea"/>
                <a:cs typeface="+mn-cs"/>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lang="en-US" sz="1200" kern="1200" baseline="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Constant False Alarm Rate (CFAR) is a common adaptive method to detect targets against </a:t>
            </a:r>
            <a:r>
              <a:rPr lang="en-US" dirty="0" smtClean="0"/>
              <a:t>clutter by using the noise </a:t>
            </a:r>
            <a:r>
              <a:rPr lang="en-US" dirty="0"/>
              <a:t>floor around the frequency of interest to </a:t>
            </a:r>
            <a:r>
              <a:rPr lang="en-US" dirty="0" smtClean="0"/>
              <a:t>decide </a:t>
            </a:r>
            <a:r>
              <a:rPr lang="en-US" dirty="0"/>
              <a:t>a threshold for the detection. </a:t>
            </a:r>
          </a:p>
          <a:p>
            <a:r>
              <a:rPr lang="en-US" dirty="0"/>
              <a:t>There are various types of CFAR algorithm</a:t>
            </a:r>
          </a:p>
          <a:p>
            <a:pPr lvl="1"/>
            <a:r>
              <a:rPr lang="en-US" sz="1600" dirty="0"/>
              <a:t>Cell Averaging, Ordered Statistics, etc.</a:t>
            </a:r>
          </a:p>
          <a:p>
            <a:r>
              <a:rPr lang="en-US" dirty="0" smtClean="0"/>
              <a:t>Basic step is : </a:t>
            </a:r>
          </a:p>
          <a:p>
            <a:pPr lvl="1"/>
            <a:r>
              <a:rPr lang="en-US" sz="1600" dirty="0"/>
              <a:t>Scans the whole data </a:t>
            </a:r>
          </a:p>
          <a:p>
            <a:pPr lvl="1"/>
            <a:r>
              <a:rPr lang="en-US" sz="1600" dirty="0" smtClean="0"/>
              <a:t>COI (Cell of Interest) is located in the center of the CFAR window and the objective is to determine whether the COI contains a target (H</a:t>
            </a:r>
            <a:r>
              <a:rPr lang="en-US" sz="1600" baseline="-25000" dirty="0" smtClean="0"/>
              <a:t>1</a:t>
            </a:r>
            <a:r>
              <a:rPr lang="en-US" sz="1600" dirty="0" smtClean="0"/>
              <a:t>) or not (H</a:t>
            </a:r>
            <a:r>
              <a:rPr lang="en-US" sz="1600" baseline="-25000" dirty="0" smtClean="0"/>
              <a:t>0</a:t>
            </a:r>
            <a:r>
              <a:rPr lang="en-US" sz="1600" dirty="0" smtClean="0"/>
              <a:t>). </a:t>
            </a:r>
          </a:p>
          <a:p>
            <a:pPr lvl="1"/>
            <a:r>
              <a:rPr lang="en-US" sz="1600" dirty="0" smtClean="0"/>
              <a:t>Several neighboring cells on either side of COI are defined as gap cells indicated by </a:t>
            </a:r>
            <a:r>
              <a:rPr lang="en-US" sz="1600" dirty="0" err="1" smtClean="0"/>
              <a:t>G</a:t>
            </a:r>
            <a:r>
              <a:rPr lang="en-US" sz="1600" baseline="-25000" dirty="0" err="1" smtClean="0"/>
              <a:t>s</a:t>
            </a:r>
            <a:endParaRPr lang="en-US" sz="1600" baseline="-25000" dirty="0"/>
          </a:p>
          <a:p>
            <a:r>
              <a:rPr lang="en-US" dirty="0" smtClean="0"/>
              <a:t>Averaging (CACFAR) and median filters (OSCFAR) based 1D CFAR for BF70x</a:t>
            </a:r>
          </a:p>
          <a:p>
            <a:pPr lvl="1"/>
            <a:endParaRPr lang="en-US" sz="1400" dirty="0" smtClean="0"/>
          </a:p>
        </p:txBody>
      </p:sp>
      <p:sp>
        <p:nvSpPr>
          <p:cNvPr id="7" name="TextBox 6"/>
          <p:cNvSpPr txBox="1"/>
          <p:nvPr/>
        </p:nvSpPr>
        <p:spPr>
          <a:xfrm>
            <a:off x="6543261" y="4679156"/>
            <a:ext cx="6948791" cy="369332"/>
          </a:xfrm>
          <a:prstGeom prst="rect">
            <a:avLst/>
          </a:prstGeom>
          <a:noFill/>
        </p:spPr>
        <p:txBody>
          <a:bodyPr wrap="square" rtlCol="0">
            <a:spAutoFit/>
          </a:bodyPr>
          <a:lstStyle/>
          <a:p>
            <a:r>
              <a:rPr lang="en-US" sz="1100" dirty="0" smtClean="0"/>
              <a:t>Ref: Small </a:t>
            </a:r>
            <a:r>
              <a:rPr lang="en-US" sz="1100" dirty="0"/>
              <a:t>and Short Range Radar Systems, </a:t>
            </a:r>
            <a:r>
              <a:rPr lang="en-US" sz="1100" dirty="0" err="1"/>
              <a:t>Charvat</a:t>
            </a:r>
            <a:r>
              <a:rPr lang="en-US" sz="1100" dirty="0"/>
              <a:t>, Gregory L</a:t>
            </a:r>
            <a:r>
              <a:rPr lang="en-US" dirty="0"/>
              <a:t>.</a:t>
            </a:r>
          </a:p>
        </p:txBody>
      </p:sp>
    </p:spTree>
    <p:extLst>
      <p:ext uri="{BB962C8B-B14F-4D97-AF65-F5344CB8AC3E}">
        <p14:creationId xmlns:p14="http://schemas.microsoft.com/office/powerpoint/2010/main" val="105027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 y="0"/>
            <a:ext cx="12191999" cy="1143000"/>
          </a:xfrm>
        </p:spPr>
        <p:txBody>
          <a:bodyPr/>
          <a:lstStyle/>
          <a:p>
            <a:r>
              <a:rPr lang="en-US" dirty="0" smtClean="0"/>
              <a:t>Beamforming and CFAR Memory Management</a:t>
            </a:r>
            <a:endParaRPr lang="en-US" dirty="0"/>
          </a:p>
        </p:txBody>
      </p:sp>
      <p:sp>
        <p:nvSpPr>
          <p:cNvPr id="7" name="Slide Number Placeholder 3"/>
          <p:cNvSpPr>
            <a:spLocks noGrp="1"/>
          </p:cNvSpPr>
          <p:nvPr>
            <p:ph type="sldNum" sz="quarter" idx="4"/>
          </p:nvPr>
        </p:nvSpPr>
        <p:spPr>
          <a:xfrm>
            <a:off x="10109201" y="6327006"/>
            <a:ext cx="1661580" cy="324780"/>
          </a:xfrm>
        </p:spPr>
        <p:txBody>
          <a:bodyPr/>
          <a:lstStyle/>
          <a:p>
            <a:fld id="{8ED1CEE6-8BBE-4393-857A-BEE0A5C48EE0}" type="slidenum">
              <a:rPr lang="en-US" smtClean="0"/>
              <a:pPr/>
              <a:t>15</a:t>
            </a:fld>
            <a:endParaRPr lang="en-US" dirty="0"/>
          </a:p>
        </p:txBody>
      </p:sp>
      <p:sp>
        <p:nvSpPr>
          <p:cNvPr id="8" name="TextBox 7"/>
          <p:cNvSpPr txBox="1"/>
          <p:nvPr/>
        </p:nvSpPr>
        <p:spPr>
          <a:xfrm>
            <a:off x="6096000" y="1703113"/>
            <a:ext cx="5149070"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processed FFT data are reloaded back to L1 memory row by row for beamforming and CFAR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L1 memory that is allocated for FFT could be reused by beamforming and CFAR but the size of L1 memory should be set as the maximum of the three modules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16589" y="1588076"/>
            <a:ext cx="4591579" cy="3969548"/>
            <a:chOff x="275956" y="2014647"/>
            <a:chExt cx="4591579" cy="3969548"/>
          </a:xfrm>
        </p:grpSpPr>
        <p:grpSp>
          <p:nvGrpSpPr>
            <p:cNvPr id="12" name="Group 11"/>
            <p:cNvGrpSpPr/>
            <p:nvPr/>
          </p:nvGrpSpPr>
          <p:grpSpPr>
            <a:xfrm>
              <a:off x="275956" y="2014647"/>
              <a:ext cx="4591579" cy="3969548"/>
              <a:chOff x="275956" y="2014647"/>
              <a:chExt cx="4591579" cy="3969548"/>
            </a:xfrm>
          </p:grpSpPr>
          <p:grpSp>
            <p:nvGrpSpPr>
              <p:cNvPr id="17" name="Group 16"/>
              <p:cNvGrpSpPr/>
              <p:nvPr/>
            </p:nvGrpSpPr>
            <p:grpSpPr>
              <a:xfrm>
                <a:off x="275956" y="2014647"/>
                <a:ext cx="4591579" cy="3969548"/>
                <a:chOff x="136750" y="1340174"/>
                <a:chExt cx="4473363" cy="4335234"/>
              </a:xfrm>
            </p:grpSpPr>
            <p:sp>
              <p:nvSpPr>
                <p:cNvPr id="20" name="Rectangle 5"/>
                <p:cNvSpPr/>
                <p:nvPr/>
              </p:nvSpPr>
              <p:spPr>
                <a:xfrm>
                  <a:off x="136750" y="1340174"/>
                  <a:ext cx="1206646" cy="2468724"/>
                </a:xfrm>
                <a:custGeom>
                  <a:avLst/>
                  <a:gdLst>
                    <a:gd name="connsiteX0" fmla="*/ 0 w 1309938"/>
                    <a:gd name="connsiteY0" fmla="*/ 0 h 4219561"/>
                    <a:gd name="connsiteX1" fmla="*/ 1309938 w 1309938"/>
                    <a:gd name="connsiteY1" fmla="*/ 0 h 4219561"/>
                    <a:gd name="connsiteX2" fmla="*/ 1309938 w 1309938"/>
                    <a:gd name="connsiteY2" fmla="*/ 4219561 h 4219561"/>
                    <a:gd name="connsiteX3" fmla="*/ 0 w 1309938"/>
                    <a:gd name="connsiteY3" fmla="*/ 4219561 h 4219561"/>
                    <a:gd name="connsiteX4" fmla="*/ 0 w 1309938"/>
                    <a:gd name="connsiteY4" fmla="*/ 0 h 4219561"/>
                    <a:gd name="connsiteX0" fmla="*/ 0 w 1309938"/>
                    <a:gd name="connsiteY0" fmla="*/ 0 h 4219561"/>
                    <a:gd name="connsiteX1" fmla="*/ 1309938 w 1309938"/>
                    <a:gd name="connsiteY1" fmla="*/ 0 h 4219561"/>
                    <a:gd name="connsiteX2" fmla="*/ 1301700 w 1309938"/>
                    <a:gd name="connsiteY2" fmla="*/ 2234242 h 4219561"/>
                    <a:gd name="connsiteX3" fmla="*/ 0 w 1309938"/>
                    <a:gd name="connsiteY3" fmla="*/ 4219561 h 4219561"/>
                    <a:gd name="connsiteX4" fmla="*/ 0 w 1309938"/>
                    <a:gd name="connsiteY4" fmla="*/ 0 h 4219561"/>
                    <a:gd name="connsiteX0" fmla="*/ 0 w 1309938"/>
                    <a:gd name="connsiteY0" fmla="*/ 0 h 2234242"/>
                    <a:gd name="connsiteX1" fmla="*/ 1309938 w 1309938"/>
                    <a:gd name="connsiteY1" fmla="*/ 0 h 2234242"/>
                    <a:gd name="connsiteX2" fmla="*/ 1301700 w 1309938"/>
                    <a:gd name="connsiteY2" fmla="*/ 2234242 h 2234242"/>
                    <a:gd name="connsiteX3" fmla="*/ 8238 w 1309938"/>
                    <a:gd name="connsiteY3" fmla="*/ 2234242 h 2234242"/>
                    <a:gd name="connsiteX4" fmla="*/ 0 w 1309938"/>
                    <a:gd name="connsiteY4" fmla="*/ 0 h 2234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938" h="2234242">
                      <a:moveTo>
                        <a:pt x="0" y="0"/>
                      </a:moveTo>
                      <a:lnTo>
                        <a:pt x="1309938" y="0"/>
                      </a:lnTo>
                      <a:lnTo>
                        <a:pt x="1301700" y="2234242"/>
                      </a:lnTo>
                      <a:lnTo>
                        <a:pt x="8238" y="2234242"/>
                      </a:lnTo>
                      <a:lnTo>
                        <a:pt x="0" y="0"/>
                      </a:lnTo>
                      <a:close/>
                    </a:path>
                  </a:pathLst>
                </a:custGeom>
                <a:solidFill>
                  <a:schemeClr val="accent1">
                    <a:lumMod val="20000"/>
                    <a:lumOff val="80000"/>
                    <a:alpha val="50000"/>
                  </a:schemeClr>
                </a:solidFill>
                <a:ln w="25400">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solidFill>
                        <a:schemeClr val="bg2"/>
                      </a:solidFill>
                    </a:rPr>
                    <a:t>L2 SRAM</a:t>
                  </a:r>
                  <a:endParaRPr lang="en-US" dirty="0">
                    <a:solidFill>
                      <a:schemeClr val="bg2"/>
                    </a:solidFill>
                  </a:endParaRPr>
                </a:p>
              </p:txBody>
            </p:sp>
            <p:sp>
              <p:nvSpPr>
                <p:cNvPr id="21" name="Rectangle 20"/>
                <p:cNvSpPr/>
                <p:nvPr/>
              </p:nvSpPr>
              <p:spPr>
                <a:xfrm>
                  <a:off x="232723" y="1722832"/>
                  <a:ext cx="1014701" cy="1889878"/>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3D61"/>
                      </a:solidFill>
                    </a:rPr>
                    <a:t>256KB</a:t>
                  </a:r>
                </a:p>
                <a:p>
                  <a:pPr algn="ctr"/>
                  <a:r>
                    <a:rPr lang="en-US" b="1" dirty="0" smtClean="0">
                      <a:solidFill>
                        <a:srgbClr val="003D61"/>
                      </a:solidFill>
                    </a:rPr>
                    <a:t>Buffer</a:t>
                  </a:r>
                </a:p>
                <a:p>
                  <a:pPr algn="ctr"/>
                  <a:endParaRPr lang="en-US" b="1" dirty="0">
                    <a:solidFill>
                      <a:srgbClr val="003D61"/>
                    </a:solidFill>
                  </a:endParaRPr>
                </a:p>
              </p:txBody>
            </p:sp>
            <p:sp>
              <p:nvSpPr>
                <p:cNvPr id="22" name="Rectangle 21"/>
                <p:cNvSpPr/>
                <p:nvPr/>
              </p:nvSpPr>
              <p:spPr>
                <a:xfrm>
                  <a:off x="1434369" y="3331824"/>
                  <a:ext cx="1795420" cy="318489"/>
                </a:xfrm>
                <a:prstGeom prst="rect">
                  <a:avLst/>
                </a:prstGeom>
                <a:solidFill>
                  <a:schemeClr val="tx1">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1E4056"/>
                      </a:solidFill>
                    </a:rPr>
                    <a:t>Beamforming</a:t>
                  </a:r>
                  <a:endParaRPr lang="en-US" b="1" dirty="0">
                    <a:solidFill>
                      <a:srgbClr val="1E4056"/>
                    </a:solidFill>
                  </a:endParaRPr>
                </a:p>
              </p:txBody>
            </p:sp>
            <p:sp>
              <p:nvSpPr>
                <p:cNvPr id="23" name="Right Arrow 22"/>
                <p:cNvSpPr/>
                <p:nvPr/>
              </p:nvSpPr>
              <p:spPr>
                <a:xfrm>
                  <a:off x="1628612" y="2079059"/>
                  <a:ext cx="1558636" cy="407322"/>
                </a:xfrm>
                <a:prstGeom prst="righ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1</a:t>
                  </a:r>
                  <a:endParaRPr lang="en-US" dirty="0">
                    <a:solidFill>
                      <a:schemeClr val="bg2"/>
                    </a:solidFill>
                  </a:endParaRPr>
                </a:p>
              </p:txBody>
            </p:sp>
            <p:sp>
              <p:nvSpPr>
                <p:cNvPr id="24" name="Rectangle 23"/>
                <p:cNvSpPr/>
                <p:nvPr/>
              </p:nvSpPr>
              <p:spPr>
                <a:xfrm>
                  <a:off x="3374194" y="1465809"/>
                  <a:ext cx="1235919" cy="4209599"/>
                </a:xfrm>
                <a:prstGeom prst="rect">
                  <a:avLst/>
                </a:prstGeom>
                <a:solidFill>
                  <a:schemeClr val="accent1">
                    <a:lumMod val="60000"/>
                    <a:lumOff val="40000"/>
                    <a:alpha val="50000"/>
                  </a:schemeClr>
                </a:solidFill>
                <a:ln w="25400">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solidFill>
                        <a:schemeClr val="bg2"/>
                      </a:solidFill>
                    </a:rPr>
                    <a:t>L1 SRAM</a:t>
                  </a:r>
                  <a:endParaRPr lang="en-US" dirty="0">
                    <a:solidFill>
                      <a:schemeClr val="bg2"/>
                    </a:solidFill>
                  </a:endParaRPr>
                </a:p>
              </p:txBody>
            </p:sp>
            <p:sp>
              <p:nvSpPr>
                <p:cNvPr id="25" name="Left Arrow 24"/>
                <p:cNvSpPr/>
                <p:nvPr/>
              </p:nvSpPr>
              <p:spPr>
                <a:xfrm>
                  <a:off x="1616550" y="4957785"/>
                  <a:ext cx="1451324" cy="447536"/>
                </a:xfrm>
                <a:prstGeom prst="lef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2</a:t>
                  </a:r>
                  <a:endParaRPr lang="en-US" dirty="0">
                    <a:solidFill>
                      <a:schemeClr val="bg2"/>
                    </a:solidFill>
                  </a:endParaRPr>
                </a:p>
              </p:txBody>
            </p:sp>
            <p:sp>
              <p:nvSpPr>
                <p:cNvPr id="26" name="TextBox 25"/>
                <p:cNvSpPr txBox="1"/>
                <p:nvPr/>
              </p:nvSpPr>
              <p:spPr>
                <a:xfrm>
                  <a:off x="1836957" y="1648281"/>
                  <a:ext cx="1174520" cy="369332"/>
                </a:xfrm>
                <a:prstGeom prst="rect">
                  <a:avLst/>
                </a:prstGeom>
                <a:noFill/>
              </p:spPr>
              <p:txBody>
                <a:bodyPr wrap="square" rtlCol="0">
                  <a:spAutoFit/>
                </a:bodyPr>
                <a:lstStyle/>
                <a:p>
                  <a:r>
                    <a:rPr lang="en-US" dirty="0" smtClean="0"/>
                    <a:t>MDMA 1</a:t>
                  </a:r>
                  <a:endParaRPr lang="en-US" dirty="0"/>
                </a:p>
              </p:txBody>
            </p:sp>
            <p:sp>
              <p:nvSpPr>
                <p:cNvPr id="27" name="TextBox 26"/>
                <p:cNvSpPr txBox="1"/>
                <p:nvPr/>
              </p:nvSpPr>
              <p:spPr>
                <a:xfrm>
                  <a:off x="1846511" y="4635357"/>
                  <a:ext cx="1232803" cy="369332"/>
                </a:xfrm>
                <a:prstGeom prst="rect">
                  <a:avLst/>
                </a:prstGeom>
                <a:noFill/>
              </p:spPr>
              <p:txBody>
                <a:bodyPr wrap="square" rtlCol="0">
                  <a:spAutoFit/>
                </a:bodyPr>
                <a:lstStyle/>
                <a:p>
                  <a:r>
                    <a:rPr lang="en-US" dirty="0" smtClean="0"/>
                    <a:t>MDMA2</a:t>
                  </a:r>
                  <a:endParaRPr lang="en-US" dirty="0"/>
                </a:p>
              </p:txBody>
            </p:sp>
            <p:sp>
              <p:nvSpPr>
                <p:cNvPr id="28" name="Rectangle 27"/>
                <p:cNvSpPr/>
                <p:nvPr/>
              </p:nvSpPr>
              <p:spPr>
                <a:xfrm>
                  <a:off x="3439198" y="1909072"/>
                  <a:ext cx="1091705" cy="830437"/>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003D61"/>
                      </a:solidFill>
                    </a:rPr>
                    <a:t>Buffer A</a:t>
                  </a:r>
                  <a:endParaRPr lang="en-US" b="1" dirty="0">
                    <a:solidFill>
                      <a:srgbClr val="003D61"/>
                    </a:solidFill>
                  </a:endParaRPr>
                </a:p>
              </p:txBody>
            </p:sp>
            <p:sp>
              <p:nvSpPr>
                <p:cNvPr id="29" name="Rectangle 28"/>
                <p:cNvSpPr/>
                <p:nvPr/>
              </p:nvSpPr>
              <p:spPr>
                <a:xfrm>
                  <a:off x="3448754" y="2854525"/>
                  <a:ext cx="1091705" cy="878642"/>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003D61"/>
                      </a:solidFill>
                    </a:rPr>
                    <a:t>Buffer B</a:t>
                  </a:r>
                  <a:endParaRPr lang="en-US" sz="1600" b="1" dirty="0">
                    <a:solidFill>
                      <a:srgbClr val="003D61"/>
                    </a:solidFill>
                  </a:endParaRPr>
                </a:p>
              </p:txBody>
            </p:sp>
            <p:sp>
              <p:nvSpPr>
                <p:cNvPr id="30" name="Rectangle 29"/>
                <p:cNvSpPr/>
                <p:nvPr/>
              </p:nvSpPr>
              <p:spPr>
                <a:xfrm>
                  <a:off x="3448754" y="3836668"/>
                  <a:ext cx="1055458" cy="789470"/>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003D61"/>
                      </a:solidFill>
                    </a:rPr>
                    <a:t>Buffer C</a:t>
                  </a:r>
                  <a:endParaRPr lang="en-US" sz="1600" b="1" dirty="0">
                    <a:solidFill>
                      <a:srgbClr val="003D61"/>
                    </a:solidFill>
                  </a:endParaRPr>
                </a:p>
              </p:txBody>
            </p:sp>
          </p:grpSp>
          <p:sp>
            <p:nvSpPr>
              <p:cNvPr id="18" name="Rectangle 17"/>
              <p:cNvSpPr/>
              <p:nvPr/>
            </p:nvSpPr>
            <p:spPr>
              <a:xfrm>
                <a:off x="3665677" y="5124140"/>
                <a:ext cx="1083350" cy="722877"/>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003D61"/>
                    </a:solidFill>
                  </a:rPr>
                  <a:t>Buffer D</a:t>
                </a:r>
                <a:endParaRPr lang="en-US" sz="1600" b="1" dirty="0">
                  <a:solidFill>
                    <a:srgbClr val="003D61"/>
                  </a:solidFill>
                </a:endParaRPr>
              </a:p>
            </p:txBody>
          </p:sp>
        </p:grpSp>
        <p:sp>
          <p:nvSpPr>
            <p:cNvPr id="13" name="Bent Arrow 12"/>
            <p:cNvSpPr/>
            <p:nvPr/>
          </p:nvSpPr>
          <p:spPr>
            <a:xfrm rot="5400000" flipV="1">
              <a:off x="2408614" y="3092140"/>
              <a:ext cx="478236" cy="1014077"/>
            </a:xfrm>
            <a:prstGeom prst="ben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ent Arrow 13"/>
            <p:cNvSpPr/>
            <p:nvPr/>
          </p:nvSpPr>
          <p:spPr>
            <a:xfrm flipV="1">
              <a:off x="2223807" y="4516730"/>
              <a:ext cx="1002990" cy="518355"/>
            </a:xfrm>
            <a:prstGeom prst="ben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3" name="Rectangle 32"/>
          <p:cNvSpPr/>
          <p:nvPr/>
        </p:nvSpPr>
        <p:spPr>
          <a:xfrm>
            <a:off x="2349906" y="3776984"/>
            <a:ext cx="1052902" cy="264085"/>
          </a:xfrm>
          <a:prstGeom prst="rect">
            <a:avLst/>
          </a:prstGeom>
          <a:solidFill>
            <a:schemeClr val="tx1">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1E4056"/>
                </a:solidFill>
              </a:rPr>
              <a:t>CFAR</a:t>
            </a:r>
            <a:endParaRPr lang="en-US" b="1" dirty="0">
              <a:solidFill>
                <a:srgbClr val="1E4056"/>
              </a:solidFill>
            </a:endParaRPr>
          </a:p>
        </p:txBody>
      </p:sp>
      <p:sp>
        <p:nvSpPr>
          <p:cNvPr id="34" name="Rectangle 5"/>
          <p:cNvSpPr/>
          <p:nvPr/>
        </p:nvSpPr>
        <p:spPr>
          <a:xfrm>
            <a:off x="726842" y="4005232"/>
            <a:ext cx="1238534" cy="1876498"/>
          </a:xfrm>
          <a:custGeom>
            <a:avLst/>
            <a:gdLst>
              <a:gd name="connsiteX0" fmla="*/ 0 w 1309938"/>
              <a:gd name="connsiteY0" fmla="*/ 0 h 4219561"/>
              <a:gd name="connsiteX1" fmla="*/ 1309938 w 1309938"/>
              <a:gd name="connsiteY1" fmla="*/ 0 h 4219561"/>
              <a:gd name="connsiteX2" fmla="*/ 1309938 w 1309938"/>
              <a:gd name="connsiteY2" fmla="*/ 4219561 h 4219561"/>
              <a:gd name="connsiteX3" fmla="*/ 0 w 1309938"/>
              <a:gd name="connsiteY3" fmla="*/ 4219561 h 4219561"/>
              <a:gd name="connsiteX4" fmla="*/ 0 w 1309938"/>
              <a:gd name="connsiteY4" fmla="*/ 0 h 4219561"/>
              <a:gd name="connsiteX0" fmla="*/ 0 w 1309938"/>
              <a:gd name="connsiteY0" fmla="*/ 0 h 4219561"/>
              <a:gd name="connsiteX1" fmla="*/ 1309938 w 1309938"/>
              <a:gd name="connsiteY1" fmla="*/ 0 h 4219561"/>
              <a:gd name="connsiteX2" fmla="*/ 1301700 w 1309938"/>
              <a:gd name="connsiteY2" fmla="*/ 2234242 h 4219561"/>
              <a:gd name="connsiteX3" fmla="*/ 0 w 1309938"/>
              <a:gd name="connsiteY3" fmla="*/ 4219561 h 4219561"/>
              <a:gd name="connsiteX4" fmla="*/ 0 w 1309938"/>
              <a:gd name="connsiteY4" fmla="*/ 0 h 4219561"/>
              <a:gd name="connsiteX0" fmla="*/ 0 w 1309938"/>
              <a:gd name="connsiteY0" fmla="*/ 0 h 2234242"/>
              <a:gd name="connsiteX1" fmla="*/ 1309938 w 1309938"/>
              <a:gd name="connsiteY1" fmla="*/ 0 h 2234242"/>
              <a:gd name="connsiteX2" fmla="*/ 1301700 w 1309938"/>
              <a:gd name="connsiteY2" fmla="*/ 2234242 h 2234242"/>
              <a:gd name="connsiteX3" fmla="*/ 8238 w 1309938"/>
              <a:gd name="connsiteY3" fmla="*/ 2234242 h 2234242"/>
              <a:gd name="connsiteX4" fmla="*/ 0 w 1309938"/>
              <a:gd name="connsiteY4" fmla="*/ 0 h 2234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938" h="2234242">
                <a:moveTo>
                  <a:pt x="0" y="0"/>
                </a:moveTo>
                <a:lnTo>
                  <a:pt x="1309938" y="0"/>
                </a:lnTo>
                <a:lnTo>
                  <a:pt x="1301700" y="2234242"/>
                </a:lnTo>
                <a:lnTo>
                  <a:pt x="8238" y="2234242"/>
                </a:lnTo>
                <a:lnTo>
                  <a:pt x="0" y="0"/>
                </a:lnTo>
                <a:close/>
              </a:path>
            </a:pathLst>
          </a:custGeom>
          <a:solidFill>
            <a:schemeClr val="accent1">
              <a:lumMod val="20000"/>
              <a:lumOff val="80000"/>
              <a:alpha val="50000"/>
            </a:schemeClr>
          </a:solidFill>
          <a:ln w="25400">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solidFill>
                  <a:schemeClr val="bg2"/>
                </a:solidFill>
              </a:rPr>
              <a:t>L2 SRAM</a:t>
            </a:r>
            <a:endParaRPr lang="en-US" dirty="0">
              <a:solidFill>
                <a:schemeClr val="bg2"/>
              </a:solidFill>
            </a:endParaRPr>
          </a:p>
        </p:txBody>
      </p:sp>
      <p:sp>
        <p:nvSpPr>
          <p:cNvPr id="35" name="Rectangle 34"/>
          <p:cNvSpPr/>
          <p:nvPr/>
        </p:nvSpPr>
        <p:spPr>
          <a:xfrm>
            <a:off x="830326" y="4353860"/>
            <a:ext cx="1041516" cy="1320048"/>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3D61"/>
                </a:solidFill>
              </a:rPr>
              <a:t>32KB</a:t>
            </a:r>
          </a:p>
          <a:p>
            <a:pPr algn="ctr"/>
            <a:r>
              <a:rPr lang="en-US" b="1" dirty="0" smtClean="0">
                <a:solidFill>
                  <a:srgbClr val="003D61"/>
                </a:solidFill>
              </a:rPr>
              <a:t>Buffer</a:t>
            </a:r>
          </a:p>
          <a:p>
            <a:pPr algn="ctr"/>
            <a:endParaRPr lang="en-US" b="1" dirty="0">
              <a:solidFill>
                <a:srgbClr val="003D61"/>
              </a:solidFill>
            </a:endParaRPr>
          </a:p>
        </p:txBody>
      </p:sp>
    </p:spTree>
    <p:extLst>
      <p:ext uri="{BB962C8B-B14F-4D97-AF65-F5344CB8AC3E}">
        <p14:creationId xmlns:p14="http://schemas.microsoft.com/office/powerpoint/2010/main" val="536938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algorithms footprint and cycles</a:t>
            </a:r>
            <a:endParaRPr lang="en-US" dirty="0"/>
          </a:p>
        </p:txBody>
      </p:sp>
      <p:sp>
        <p:nvSpPr>
          <p:cNvPr id="3" name="Content Placeholder 2"/>
          <p:cNvSpPr>
            <a:spLocks noGrp="1"/>
          </p:cNvSpPr>
          <p:nvPr>
            <p:ph idx="1"/>
          </p:nvPr>
        </p:nvSpPr>
        <p:spPr>
          <a:xfrm>
            <a:off x="392733" y="5760499"/>
            <a:ext cx="11541601" cy="570772"/>
          </a:xfrm>
        </p:spPr>
        <p:txBody>
          <a:bodyPr>
            <a:normAutofit lnSpcReduction="10000"/>
          </a:bodyPr>
          <a:lstStyle/>
          <a:p>
            <a:pPr marL="0" indent="0">
              <a:buNone/>
            </a:pPr>
            <a:r>
              <a:rPr lang="en-US" sz="1600" dirty="0" smtClean="0"/>
              <a:t>Profiling settings: fract16 data, 4 RX channels, 256 range and 128 velocity FFTs, 3 beams on BF706 EZ-board</a:t>
            </a:r>
          </a:p>
          <a:p>
            <a:pPr marL="0" indent="0">
              <a:buNone/>
            </a:pPr>
            <a:r>
              <a:rPr lang="en-US" sz="1600" dirty="0" smtClean="0"/>
              <a:t>* Simulated data are the data collected from Norwood parking area</a:t>
            </a:r>
          </a:p>
        </p:txBody>
      </p:sp>
      <p:sp>
        <p:nvSpPr>
          <p:cNvPr id="4" name="Slide Number Placeholder 3"/>
          <p:cNvSpPr>
            <a:spLocks noGrp="1"/>
          </p:cNvSpPr>
          <p:nvPr>
            <p:ph type="sldNum" sz="quarter" idx="4"/>
          </p:nvPr>
        </p:nvSpPr>
        <p:spPr/>
        <p:txBody>
          <a:bodyPr/>
          <a:lstStyle/>
          <a:p>
            <a:fld id="{8ED1CEE6-8BBE-4393-857A-BEE0A5C48EE0}" type="slidenum">
              <a:rPr lang="en-US" smtClean="0"/>
              <a:pPr/>
              <a:t>16</a:t>
            </a:fld>
            <a:endParaRPr lang="en-US" dirty="0"/>
          </a:p>
        </p:txBody>
      </p:sp>
      <p:graphicFrame>
        <p:nvGraphicFramePr>
          <p:cNvPr id="6" name="Content Placeholder 5"/>
          <p:cNvGraphicFramePr>
            <a:graphicFrameLocks/>
          </p:cNvGraphicFramePr>
          <p:nvPr>
            <p:extLst/>
          </p:nvPr>
        </p:nvGraphicFramePr>
        <p:xfrm>
          <a:off x="216815" y="1268582"/>
          <a:ext cx="11717520" cy="2602914"/>
        </p:xfrm>
        <a:graphic>
          <a:graphicData uri="http://schemas.openxmlformats.org/drawingml/2006/table">
            <a:tbl>
              <a:tblPr firstRow="1" bandRow="1">
                <a:tableStyleId>{21E4AEA4-8DFA-4A89-87EB-49C32662AFE0}</a:tableStyleId>
              </a:tblPr>
              <a:tblGrid>
                <a:gridCol w="2949172"/>
                <a:gridCol w="1206697"/>
                <a:gridCol w="2204032"/>
                <a:gridCol w="2098821"/>
                <a:gridCol w="1629399"/>
                <a:gridCol w="1629399"/>
              </a:tblGrid>
              <a:tr h="173497">
                <a:tc>
                  <a:txBody>
                    <a:bodyPr/>
                    <a:lstStyle/>
                    <a:p>
                      <a:pPr algn="l"/>
                      <a:endParaRPr lang="en-US" b="1" dirty="0"/>
                    </a:p>
                  </a:txBody>
                  <a:tcPr/>
                </a:tc>
                <a:tc>
                  <a:txBody>
                    <a:bodyPr/>
                    <a:lstStyle/>
                    <a:p>
                      <a:pPr algn="ctr"/>
                      <a:r>
                        <a:rPr lang="en-US" dirty="0" smtClean="0"/>
                        <a:t>1D</a:t>
                      </a:r>
                      <a:r>
                        <a:rPr lang="en-US" baseline="0" dirty="0" smtClean="0"/>
                        <a:t> FFT</a:t>
                      </a:r>
                      <a:endParaRPr lang="en-US" dirty="0"/>
                    </a:p>
                  </a:txBody>
                  <a:tcPr/>
                </a:tc>
                <a:tc>
                  <a:txBody>
                    <a:bodyPr/>
                    <a:lstStyle/>
                    <a:p>
                      <a:pPr algn="ctr"/>
                      <a:r>
                        <a:rPr lang="en-US" dirty="0" smtClean="0"/>
                        <a:t>Beamforming</a:t>
                      </a:r>
                      <a:endParaRPr lang="en-US" dirty="0"/>
                    </a:p>
                  </a:txBody>
                  <a:tcPr/>
                </a:tc>
                <a:tc>
                  <a:txBody>
                    <a:bodyPr/>
                    <a:lstStyle/>
                    <a:p>
                      <a:pPr algn="ctr"/>
                      <a:r>
                        <a:rPr lang="en-US" dirty="0" smtClean="0"/>
                        <a:t>logarithm</a:t>
                      </a:r>
                      <a:endParaRPr lang="en-US" dirty="0"/>
                    </a:p>
                  </a:txBody>
                  <a:tcPr/>
                </a:tc>
                <a:tc>
                  <a:txBody>
                    <a:bodyPr/>
                    <a:lstStyle/>
                    <a:p>
                      <a:pPr algn="ctr"/>
                      <a:r>
                        <a:rPr lang="en-US" dirty="0" smtClean="0"/>
                        <a:t>1D CACFAR (Average)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1D OSCFAR (Median)</a:t>
                      </a:r>
                    </a:p>
                  </a:txBody>
                  <a:tcPr/>
                </a:tc>
              </a:tr>
              <a:tr h="438612">
                <a:tc>
                  <a:txBody>
                    <a:bodyPr/>
                    <a:lstStyle/>
                    <a:p>
                      <a:pPr algn="l"/>
                      <a:r>
                        <a:rPr lang="en-US" b="1" dirty="0" smtClean="0"/>
                        <a:t>Code in L1 (bytes)</a:t>
                      </a:r>
                      <a:endParaRPr lang="en-US" b="1" dirty="0"/>
                    </a:p>
                  </a:txBody>
                  <a:tcPr/>
                </a:tc>
                <a:tc>
                  <a:txBody>
                    <a:bodyPr/>
                    <a:lstStyle/>
                    <a:p>
                      <a:pPr algn="ctr"/>
                      <a:r>
                        <a:rPr lang="en-US" dirty="0" smtClean="0"/>
                        <a:t>1883</a:t>
                      </a:r>
                      <a:endParaRPr lang="en-US" dirty="0"/>
                    </a:p>
                  </a:txBody>
                  <a:tcPr/>
                </a:tc>
                <a:tc>
                  <a:txBody>
                    <a:bodyPr/>
                    <a:lstStyle/>
                    <a:p>
                      <a:pPr algn="ctr"/>
                      <a:r>
                        <a:rPr lang="en-US" dirty="0" smtClean="0"/>
                        <a:t>84</a:t>
                      </a:r>
                      <a:endParaRPr lang="en-US" dirty="0"/>
                    </a:p>
                  </a:txBody>
                  <a:tcPr/>
                </a:tc>
                <a:tc>
                  <a:txBody>
                    <a:bodyPr/>
                    <a:lstStyle/>
                    <a:p>
                      <a:pPr algn="ctr"/>
                      <a:r>
                        <a:rPr lang="en-US" dirty="0" smtClean="0"/>
                        <a:t>122</a:t>
                      </a:r>
                      <a:endParaRPr lang="en-US" dirty="0"/>
                    </a:p>
                  </a:txBody>
                  <a:tcPr/>
                </a:tc>
                <a:tc>
                  <a:txBody>
                    <a:bodyPr/>
                    <a:lstStyle/>
                    <a:p>
                      <a:pPr algn="ctr"/>
                      <a:r>
                        <a:rPr lang="en-US" dirty="0" smtClean="0"/>
                        <a:t>184</a:t>
                      </a:r>
                    </a:p>
                  </a:txBody>
                  <a:tcPr/>
                </a:tc>
                <a:tc>
                  <a:txBody>
                    <a:bodyPr/>
                    <a:lstStyle/>
                    <a:p>
                      <a:pPr algn="ctr"/>
                      <a:r>
                        <a:rPr lang="en-US" dirty="0" smtClean="0"/>
                        <a:t>276</a:t>
                      </a:r>
                      <a:endParaRPr lang="en-US" dirty="0"/>
                    </a:p>
                  </a:txBody>
                  <a:tcPr/>
                </a:tc>
              </a:tr>
              <a:tr h="370840">
                <a:tc>
                  <a:txBody>
                    <a:bodyPr/>
                    <a:lstStyle/>
                    <a:p>
                      <a:pPr algn="l"/>
                      <a:r>
                        <a:rPr lang="en-US" b="1" dirty="0" err="1" smtClean="0"/>
                        <a:t>Const</a:t>
                      </a:r>
                      <a:r>
                        <a:rPr lang="en-US" b="1" dirty="0" smtClean="0"/>
                        <a:t> Data in L1 ((bytes)</a:t>
                      </a:r>
                      <a:endParaRPr lang="en-US" b="1" dirty="0"/>
                    </a:p>
                  </a:txBody>
                  <a:tcPr/>
                </a:tc>
                <a:tc>
                  <a:txBody>
                    <a:bodyPr/>
                    <a:lstStyle/>
                    <a:p>
                      <a:pPr algn="ctr"/>
                      <a:r>
                        <a:rPr lang="en-US" dirty="0" smtClean="0"/>
                        <a:t>4240</a:t>
                      </a:r>
                      <a:endParaRPr lang="en-US" dirty="0"/>
                    </a:p>
                  </a:txBody>
                  <a:tcPr/>
                </a:tc>
                <a:tc>
                  <a:txBody>
                    <a:bodyPr/>
                    <a:lstStyle/>
                    <a:p>
                      <a:pPr algn="ctr"/>
                      <a:r>
                        <a:rPr lang="en-US" dirty="0" smtClean="0"/>
                        <a:t>48</a:t>
                      </a:r>
                      <a:endParaRPr lang="en-US" dirty="0"/>
                    </a:p>
                  </a:txBody>
                  <a:tcPr/>
                </a:tc>
                <a:tc>
                  <a:txBody>
                    <a:bodyPr/>
                    <a:lstStyle/>
                    <a:p>
                      <a:pPr algn="ctr"/>
                      <a:r>
                        <a:rPr lang="en-US" dirty="0" smtClean="0"/>
                        <a:t>706</a:t>
                      </a:r>
                      <a:endParaRPr lang="en-US" dirty="0"/>
                    </a:p>
                  </a:txBody>
                  <a:tcPr/>
                </a:tc>
                <a:tc>
                  <a:txBody>
                    <a:bodyPr/>
                    <a:lstStyle/>
                    <a:p>
                      <a:pPr algn="ctr"/>
                      <a:r>
                        <a:rPr lang="en-US" dirty="0" smtClean="0"/>
                        <a:t>N/A</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N/A</a:t>
                      </a:r>
                    </a:p>
                  </a:txBody>
                  <a:tcPr/>
                </a:tc>
              </a:tr>
              <a:tr h="411702">
                <a:tc>
                  <a:txBody>
                    <a:bodyPr/>
                    <a:lstStyle/>
                    <a:p>
                      <a:pPr algn="l"/>
                      <a:r>
                        <a:rPr lang="en-US" b="1" dirty="0" smtClean="0"/>
                        <a:t>Buffers</a:t>
                      </a:r>
                      <a:r>
                        <a:rPr lang="en-US" b="1" baseline="0" dirty="0" smtClean="0"/>
                        <a:t> in L1 </a:t>
                      </a:r>
                      <a:r>
                        <a:rPr lang="en-US" b="1" dirty="0" smtClean="0"/>
                        <a:t>(bytes)</a:t>
                      </a:r>
                      <a:endParaRPr lang="en-US" b="1" dirty="0"/>
                    </a:p>
                  </a:txBody>
                  <a:tcPr/>
                </a:tc>
                <a:tc>
                  <a:txBody>
                    <a:bodyPr/>
                    <a:lstStyle/>
                    <a:p>
                      <a:pPr algn="ctr"/>
                      <a:r>
                        <a:rPr lang="en-US" dirty="0" smtClean="0"/>
                        <a:t>6144</a:t>
                      </a:r>
                      <a:endParaRPr lang="en-US" dirty="0"/>
                    </a:p>
                  </a:txBody>
                  <a:tcPr/>
                </a:tc>
                <a:tc>
                  <a:txBody>
                    <a:bodyPr/>
                    <a:lstStyle/>
                    <a:p>
                      <a:pPr algn="ctr"/>
                      <a:r>
                        <a:rPr lang="en-US" dirty="0" smtClean="0"/>
                        <a:t>Shared</a:t>
                      </a:r>
                      <a:endParaRPr lang="en-US" dirty="0"/>
                    </a:p>
                  </a:txBody>
                  <a:tcPr/>
                </a:tc>
                <a:tc>
                  <a:txBody>
                    <a:bodyPr/>
                    <a:lstStyle/>
                    <a:p>
                      <a:pPr algn="ctr"/>
                      <a:r>
                        <a:rPr lang="en-US" dirty="0" smtClean="0"/>
                        <a:t>Shared</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Shared</a:t>
                      </a:r>
                    </a:p>
                  </a:txBody>
                  <a:tcPr/>
                </a:tc>
                <a:tc>
                  <a:txBody>
                    <a:bodyPr/>
                    <a:lstStyle/>
                    <a:p>
                      <a:pPr algn="ctr"/>
                      <a:r>
                        <a:rPr lang="en-US" dirty="0" smtClean="0"/>
                        <a:t>112 + Shared</a:t>
                      </a:r>
                      <a:endParaRPr lang="en-US" dirty="0"/>
                    </a:p>
                  </a:txBody>
                  <a:tcPr/>
                </a:tc>
              </a:tr>
              <a:tr h="370840">
                <a:tc>
                  <a:txBody>
                    <a:bodyPr/>
                    <a:lstStyle/>
                    <a:p>
                      <a:pPr algn="l"/>
                      <a:r>
                        <a:rPr lang="en-US" b="1" dirty="0" smtClean="0"/>
                        <a:t>Buffers in L2 (KB)</a:t>
                      </a:r>
                      <a:endParaRPr lang="en-US" b="1" dirty="0"/>
                    </a:p>
                  </a:txBody>
                  <a:tcPr/>
                </a:tc>
                <a:tc>
                  <a:txBody>
                    <a:bodyPr/>
                    <a:lstStyle/>
                    <a:p>
                      <a:pPr algn="ctr"/>
                      <a:r>
                        <a:rPr lang="en-US" dirty="0" smtClean="0"/>
                        <a:t>512</a:t>
                      </a:r>
                      <a:endParaRPr lang="en-US" dirty="0"/>
                    </a:p>
                  </a:txBody>
                  <a:tcPr/>
                </a:tc>
                <a:tc>
                  <a:txBody>
                    <a:bodyPr/>
                    <a:lstStyle/>
                    <a:p>
                      <a:pPr algn="ctr"/>
                      <a:r>
                        <a:rPr lang="en-US" dirty="0" smtClean="0"/>
                        <a:t>192</a:t>
                      </a:r>
                      <a:endParaRPr lang="en-US" dirty="0"/>
                    </a:p>
                  </a:txBody>
                  <a:tcPr/>
                </a:tc>
                <a:tc>
                  <a:txBody>
                    <a:bodyPr/>
                    <a:lstStyle/>
                    <a:p>
                      <a:pPr algn="ctr"/>
                      <a:r>
                        <a:rPr lang="en-US" dirty="0" smtClean="0"/>
                        <a:t>N/A</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N/A</a:t>
                      </a:r>
                    </a:p>
                  </a:txBody>
                  <a:tcPr/>
                </a:tc>
                <a:tc>
                  <a:txBody>
                    <a:bodyPr/>
                    <a:lstStyle/>
                    <a:p>
                      <a:pPr algn="ctr"/>
                      <a:r>
                        <a:rPr lang="en-US" dirty="0" smtClean="0"/>
                        <a:t>N/A</a:t>
                      </a:r>
                      <a:endParaRPr lang="en-US" dirty="0"/>
                    </a:p>
                  </a:txBody>
                  <a:tcPr/>
                </a:tc>
              </a:tr>
              <a:tr h="370840">
                <a:tc>
                  <a:txBody>
                    <a:bodyPr/>
                    <a:lstStyle/>
                    <a:p>
                      <a:pPr algn="l"/>
                      <a:r>
                        <a:rPr lang="en-US" b="1" dirty="0" smtClean="0"/>
                        <a:t>CYCLES per sample</a:t>
                      </a:r>
                      <a:endParaRPr lang="en-US" b="1" dirty="0"/>
                    </a:p>
                  </a:txBody>
                  <a:tcPr/>
                </a:tc>
                <a:tc>
                  <a:txBody>
                    <a:bodyPr/>
                    <a:lstStyle/>
                    <a:p>
                      <a:pPr algn="ctr"/>
                      <a:r>
                        <a:rPr lang="en-US" dirty="0" smtClean="0"/>
                        <a:t>82.7</a:t>
                      </a:r>
                      <a:endParaRPr lang="en-US" dirty="0"/>
                    </a:p>
                  </a:txBody>
                  <a:tcPr/>
                </a:tc>
                <a:tc>
                  <a:txBody>
                    <a:bodyPr/>
                    <a:lstStyle/>
                    <a:p>
                      <a:pPr algn="ctr"/>
                      <a:r>
                        <a:rPr lang="en-US" dirty="0" smtClean="0"/>
                        <a:t>8.3</a:t>
                      </a:r>
                      <a:endParaRPr lang="en-US" dirty="0"/>
                    </a:p>
                  </a:txBody>
                  <a:tcPr/>
                </a:tc>
                <a:tc>
                  <a:txBody>
                    <a:bodyPr/>
                    <a:lstStyle/>
                    <a:p>
                      <a:pPr algn="ctr"/>
                      <a:r>
                        <a:rPr lang="en-US" dirty="0" smtClean="0"/>
                        <a:t>7.3</a:t>
                      </a:r>
                      <a:endParaRPr lang="en-US" dirty="0"/>
                    </a:p>
                  </a:txBody>
                  <a:tcPr/>
                </a:tc>
                <a:tc>
                  <a:txBody>
                    <a:bodyPr/>
                    <a:lstStyle/>
                    <a:p>
                      <a:pPr algn="ctr"/>
                      <a:r>
                        <a:rPr lang="en-US" dirty="0" smtClean="0"/>
                        <a:t>7.7</a:t>
                      </a:r>
                      <a:endParaRPr lang="en-US" dirty="0"/>
                    </a:p>
                  </a:txBody>
                  <a:tcPr/>
                </a:tc>
                <a:tc>
                  <a:txBody>
                    <a:bodyPr/>
                    <a:lstStyle/>
                    <a:p>
                      <a:pPr algn="ctr"/>
                      <a:r>
                        <a:rPr lang="en-US" dirty="0" smtClean="0"/>
                        <a:t>104.1</a:t>
                      </a:r>
                      <a:endParaRPr lang="en-US" dirty="0"/>
                    </a:p>
                  </a:txBody>
                  <a:tcPr/>
                </a:tc>
              </a:tr>
            </a:tbl>
          </a:graphicData>
        </a:graphic>
      </p:graphicFrame>
      <p:graphicFrame>
        <p:nvGraphicFramePr>
          <p:cNvPr id="7" name="Table 6"/>
          <p:cNvGraphicFramePr>
            <a:graphicFrameLocks noGrp="1"/>
          </p:cNvGraphicFramePr>
          <p:nvPr>
            <p:extLst/>
          </p:nvPr>
        </p:nvGraphicFramePr>
        <p:xfrm>
          <a:off x="216815" y="4008031"/>
          <a:ext cx="11710777" cy="1663677"/>
        </p:xfrm>
        <a:graphic>
          <a:graphicData uri="http://schemas.openxmlformats.org/drawingml/2006/table">
            <a:tbl>
              <a:tblPr firstRow="1" bandRow="1">
                <a:tableStyleId>{21E4AEA4-8DFA-4A89-87EB-49C32662AFE0}</a:tableStyleId>
              </a:tblPr>
              <a:tblGrid>
                <a:gridCol w="3340577"/>
                <a:gridCol w="1432437"/>
                <a:gridCol w="2312587"/>
                <a:gridCol w="2093876"/>
                <a:gridCol w="2531300"/>
              </a:tblGrid>
              <a:tr h="323655">
                <a:tc>
                  <a:txBody>
                    <a:bodyPr/>
                    <a:lstStyle/>
                    <a:p>
                      <a:pPr algn="ctr"/>
                      <a:endParaRPr lang="en-US" dirty="0"/>
                    </a:p>
                  </a:txBody>
                  <a:tcPr/>
                </a:tc>
                <a:tc>
                  <a:txBody>
                    <a:bodyPr/>
                    <a:lstStyle/>
                    <a:p>
                      <a:pPr algn="ctr"/>
                      <a:r>
                        <a:rPr lang="en-US" dirty="0" smtClean="0"/>
                        <a:t>1D</a:t>
                      </a:r>
                      <a:r>
                        <a:rPr lang="en-US" baseline="0" dirty="0" smtClean="0"/>
                        <a:t> FFT</a:t>
                      </a:r>
                      <a:endParaRPr lang="en-US" dirty="0"/>
                    </a:p>
                  </a:txBody>
                  <a:tcPr/>
                </a:tc>
                <a:tc>
                  <a:txBody>
                    <a:bodyPr/>
                    <a:lstStyle/>
                    <a:p>
                      <a:pPr algn="ctr"/>
                      <a:r>
                        <a:rPr lang="en-US" dirty="0" smtClean="0"/>
                        <a:t>Beamforming</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Logarithm</a:t>
                      </a:r>
                    </a:p>
                  </a:txBody>
                  <a:tcPr/>
                </a:tc>
                <a:tc>
                  <a:txBody>
                    <a:bodyPr/>
                    <a:lstStyle/>
                    <a:p>
                      <a:pPr algn="ctr"/>
                      <a:r>
                        <a:rPr lang="en-US" dirty="0" smtClean="0"/>
                        <a:t>1D CFAR</a:t>
                      </a:r>
                      <a:endParaRPr lang="en-US" dirty="0"/>
                    </a:p>
                  </a:txBody>
                  <a:tcPr/>
                </a:tc>
              </a:tr>
              <a:tr h="323655">
                <a:tc>
                  <a:txBody>
                    <a:bodyPr/>
                    <a:lstStyle/>
                    <a:p>
                      <a:pPr algn="ctr"/>
                      <a:r>
                        <a:rPr lang="en-US" b="1" dirty="0" smtClean="0"/>
                        <a:t>Assembly code</a:t>
                      </a:r>
                      <a:endParaRPr lang="en-US" b="1"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323655">
                <a:tc>
                  <a:txBody>
                    <a:bodyPr/>
                    <a:lstStyle/>
                    <a:p>
                      <a:pPr algn="ctr"/>
                      <a:r>
                        <a:rPr lang="en-US" b="1" dirty="0" smtClean="0"/>
                        <a:t>Tested with real</a:t>
                      </a:r>
                      <a:r>
                        <a:rPr lang="en-US" b="1" baseline="0" dirty="0" smtClean="0"/>
                        <a:t> data</a:t>
                      </a:r>
                      <a:endParaRPr lang="en-US" b="1" dirty="0"/>
                    </a:p>
                  </a:txBody>
                  <a:tcPr/>
                </a:tc>
                <a:tc>
                  <a:txBody>
                    <a:bodyPr/>
                    <a:lstStyle/>
                    <a:p>
                      <a:pPr algn="ctr"/>
                      <a:r>
                        <a:rPr lang="en-US" dirty="0" smtClean="0"/>
                        <a:t>Yes</a:t>
                      </a:r>
                      <a:endParaRPr lang="en-US" dirty="0"/>
                    </a:p>
                  </a:txBody>
                  <a:tcPr/>
                </a:tc>
                <a:tc>
                  <a:txBody>
                    <a:bodyPr/>
                    <a:lstStyle/>
                    <a:p>
                      <a:pPr algn="ctr"/>
                      <a:r>
                        <a:rPr lang="en-US" dirty="0" smtClean="0"/>
                        <a:t>No</a:t>
                      </a:r>
                      <a:endParaRPr lang="en-US" dirty="0"/>
                    </a:p>
                  </a:txBody>
                  <a:tcPr/>
                </a:tc>
                <a:tc>
                  <a:txBody>
                    <a:bodyPr/>
                    <a:lstStyle/>
                    <a:p>
                      <a:pPr algn="ctr"/>
                      <a:r>
                        <a:rPr lang="en-US" dirty="0" smtClean="0"/>
                        <a:t>No</a:t>
                      </a:r>
                      <a:endParaRPr lang="en-US" dirty="0"/>
                    </a:p>
                  </a:txBody>
                  <a:tcPr/>
                </a:tc>
                <a:tc>
                  <a:txBody>
                    <a:bodyPr/>
                    <a:lstStyle/>
                    <a:p>
                      <a:pPr algn="ctr"/>
                      <a:r>
                        <a:rPr lang="en-US" dirty="0" smtClean="0"/>
                        <a:t>No</a:t>
                      </a:r>
                      <a:endParaRPr lang="en-US" dirty="0"/>
                    </a:p>
                  </a:txBody>
                  <a:tcPr/>
                </a:tc>
              </a:tr>
              <a:tr h="56639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smtClean="0"/>
                        <a:t>Tested with simulated </a:t>
                      </a:r>
                      <a:r>
                        <a:rPr lang="en-US" b="1" baseline="0" dirty="0" smtClean="0"/>
                        <a:t>data*</a:t>
                      </a:r>
                      <a:endParaRPr lang="en-US" b="1" dirty="0" smtClean="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Yes</a:t>
                      </a:r>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r>
            </a:tbl>
          </a:graphicData>
        </a:graphic>
      </p:graphicFrame>
    </p:spTree>
    <p:extLst>
      <p:ext uri="{BB962C8B-B14F-4D97-AF65-F5344CB8AC3E}">
        <p14:creationId xmlns:p14="http://schemas.microsoft.com/office/powerpoint/2010/main" val="1768157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24 </a:t>
            </a:r>
            <a:r>
              <a:rPr lang="en-US" dirty="0"/>
              <a:t>GHz Radar </a:t>
            </a:r>
            <a:r>
              <a:rPr lang="en-US" dirty="0" smtClean="0"/>
              <a:t>example based on </a:t>
            </a:r>
            <a:r>
              <a:rPr lang="en-US" dirty="0" err="1" smtClean="0"/>
              <a:t>DemoRad</a:t>
            </a:r>
            <a:r>
              <a:rPr lang="en-US" dirty="0" smtClean="0"/>
              <a:t> board</a:t>
            </a:r>
            <a:endParaRPr lang="en-US" dirty="0"/>
          </a:p>
        </p:txBody>
      </p:sp>
      <p:sp>
        <p:nvSpPr>
          <p:cNvPr id="3" name="Content Placeholder 2"/>
          <p:cNvSpPr>
            <a:spLocks noGrp="1"/>
          </p:cNvSpPr>
          <p:nvPr>
            <p:ph idx="1"/>
          </p:nvPr>
        </p:nvSpPr>
        <p:spPr>
          <a:xfrm>
            <a:off x="524764" y="3542560"/>
            <a:ext cx="4688259" cy="2694384"/>
          </a:xfrm>
        </p:spPr>
        <p:txBody>
          <a:bodyPr>
            <a:normAutofit fontScale="92500" lnSpcReduction="20000"/>
          </a:bodyPr>
          <a:lstStyle/>
          <a:p>
            <a:r>
              <a:rPr lang="en-US" dirty="0" smtClean="0"/>
              <a:t>1 </a:t>
            </a:r>
            <a:r>
              <a:rPr lang="en-US" dirty="0" err="1" smtClean="0"/>
              <a:t>Tx</a:t>
            </a:r>
            <a:r>
              <a:rPr lang="en-US" dirty="0" smtClean="0"/>
              <a:t> channel, 4 </a:t>
            </a:r>
            <a:r>
              <a:rPr lang="en-US" dirty="0"/>
              <a:t>RX </a:t>
            </a:r>
            <a:r>
              <a:rPr lang="en-US" dirty="0" smtClean="0"/>
              <a:t>channels</a:t>
            </a:r>
          </a:p>
          <a:p>
            <a:r>
              <a:rPr lang="en-US" dirty="0" smtClean="0"/>
              <a:t>Range FFT – 256, Doppler FFT – 128</a:t>
            </a:r>
          </a:p>
          <a:p>
            <a:r>
              <a:rPr lang="en-US" dirty="0" smtClean="0"/>
              <a:t>4 beams</a:t>
            </a:r>
          </a:p>
          <a:p>
            <a:r>
              <a:rPr lang="en-US" dirty="0" smtClean="0"/>
              <a:t>OS-CFAR</a:t>
            </a:r>
          </a:p>
          <a:p>
            <a:pPr lvl="1"/>
            <a:r>
              <a:rPr lang="en-US" dirty="0" smtClean="0"/>
              <a:t>Reference cells: 8 and Guard cells: 2</a:t>
            </a:r>
          </a:p>
          <a:p>
            <a:pPr lvl="1"/>
            <a:r>
              <a:rPr lang="en-US" dirty="0" smtClean="0"/>
              <a:t>Total window size (include target cell): 11 </a:t>
            </a:r>
          </a:p>
          <a:p>
            <a:r>
              <a:rPr lang="en-US" dirty="0" smtClean="0"/>
              <a:t>25 </a:t>
            </a:r>
            <a:r>
              <a:rPr lang="en-US" dirty="0"/>
              <a:t>frames per </a:t>
            </a:r>
            <a:r>
              <a:rPr lang="en-US" dirty="0" smtClean="0"/>
              <a:t>second</a:t>
            </a:r>
          </a:p>
          <a:p>
            <a:r>
              <a:rPr lang="en-US" dirty="0" smtClean="0"/>
              <a:t>16 bit data</a:t>
            </a:r>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4"/>
          </p:nvPr>
        </p:nvSpPr>
        <p:spPr/>
        <p:txBody>
          <a:bodyPr/>
          <a:lstStyle/>
          <a:p>
            <a:fld id="{8ED1CEE6-8BBE-4393-857A-BEE0A5C48EE0}" type="slidenum">
              <a:rPr lang="en-US" smtClean="0"/>
              <a:pPr/>
              <a:t>17</a:t>
            </a:fld>
            <a:endParaRPr lang="en-US" dirty="0"/>
          </a:p>
        </p:txBody>
      </p:sp>
      <p:cxnSp>
        <p:nvCxnSpPr>
          <p:cNvPr id="6" name="Straight Connector 5"/>
          <p:cNvCxnSpPr/>
          <p:nvPr/>
        </p:nvCxnSpPr>
        <p:spPr>
          <a:xfrm flipV="1">
            <a:off x="729049" y="2271586"/>
            <a:ext cx="11056551" cy="5148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Isosceles Triangle 6"/>
          <p:cNvSpPr/>
          <p:nvPr/>
        </p:nvSpPr>
        <p:spPr>
          <a:xfrm>
            <a:off x="902043" y="1526059"/>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1</a:t>
            </a:r>
            <a:endParaRPr lang="en-US" dirty="0">
              <a:solidFill>
                <a:schemeClr val="bg2">
                  <a:lumMod val="50000"/>
                </a:schemeClr>
              </a:solidFill>
            </a:endParaRPr>
          </a:p>
        </p:txBody>
      </p:sp>
      <p:sp>
        <p:nvSpPr>
          <p:cNvPr id="8" name="Isosceles Triangle 7"/>
          <p:cNvSpPr/>
          <p:nvPr/>
        </p:nvSpPr>
        <p:spPr>
          <a:xfrm>
            <a:off x="2500183" y="1505465"/>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2</a:t>
            </a:r>
            <a:endParaRPr lang="en-US" dirty="0">
              <a:solidFill>
                <a:schemeClr val="bg2">
                  <a:lumMod val="50000"/>
                </a:schemeClr>
              </a:solidFill>
            </a:endParaRPr>
          </a:p>
        </p:txBody>
      </p:sp>
      <p:sp>
        <p:nvSpPr>
          <p:cNvPr id="9" name="Isosceles Triangle 8"/>
          <p:cNvSpPr/>
          <p:nvPr/>
        </p:nvSpPr>
        <p:spPr>
          <a:xfrm>
            <a:off x="4486307" y="1505462"/>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129</a:t>
            </a:r>
            <a:endParaRPr lang="en-US" dirty="0">
              <a:solidFill>
                <a:schemeClr val="bg2">
                  <a:lumMod val="50000"/>
                </a:schemeClr>
              </a:solidFill>
            </a:endParaRPr>
          </a:p>
        </p:txBody>
      </p:sp>
      <p:sp>
        <p:nvSpPr>
          <p:cNvPr id="11" name="Isosceles Triangle 10"/>
          <p:cNvSpPr/>
          <p:nvPr/>
        </p:nvSpPr>
        <p:spPr>
          <a:xfrm>
            <a:off x="8569884" y="1477664"/>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1</a:t>
            </a:r>
            <a:endParaRPr lang="en-US" dirty="0">
              <a:solidFill>
                <a:schemeClr val="bg2">
                  <a:lumMod val="50000"/>
                </a:schemeClr>
              </a:solidFill>
            </a:endParaRPr>
          </a:p>
        </p:txBody>
      </p:sp>
      <p:sp>
        <p:nvSpPr>
          <p:cNvPr id="12" name="Isosceles Triangle 11"/>
          <p:cNvSpPr/>
          <p:nvPr/>
        </p:nvSpPr>
        <p:spPr>
          <a:xfrm>
            <a:off x="10200496" y="1486931"/>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2</a:t>
            </a:r>
            <a:endParaRPr lang="en-US" dirty="0">
              <a:solidFill>
                <a:schemeClr val="bg2">
                  <a:lumMod val="50000"/>
                </a:schemeClr>
              </a:solidFill>
            </a:endParaRPr>
          </a:p>
        </p:txBody>
      </p:sp>
      <p:cxnSp>
        <p:nvCxnSpPr>
          <p:cNvPr id="15" name="Straight Connector 14"/>
          <p:cNvCxnSpPr/>
          <p:nvPr/>
        </p:nvCxnSpPr>
        <p:spPr>
          <a:xfrm flipV="1">
            <a:off x="902043" y="2743969"/>
            <a:ext cx="1598140" cy="12357"/>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90634" y="2751238"/>
            <a:ext cx="1620957" cy="369332"/>
          </a:xfrm>
          <a:prstGeom prst="rect">
            <a:avLst/>
          </a:prstGeom>
          <a:noFill/>
        </p:spPr>
        <p:txBody>
          <a:bodyPr wrap="square" rtlCol="0">
            <a:spAutoFit/>
          </a:bodyPr>
          <a:lstStyle/>
          <a:p>
            <a:pPr algn="ctr"/>
            <a:r>
              <a:rPr lang="en-US" dirty="0" smtClean="0"/>
              <a:t>283usec</a:t>
            </a:r>
            <a:r>
              <a:rPr lang="en-US" dirty="0"/>
              <a:t> </a:t>
            </a:r>
            <a:endParaRPr lang="en-US" dirty="0" smtClean="0"/>
          </a:p>
        </p:txBody>
      </p:sp>
      <p:cxnSp>
        <p:nvCxnSpPr>
          <p:cNvPr id="18" name="Straight Connector 17"/>
          <p:cNvCxnSpPr/>
          <p:nvPr/>
        </p:nvCxnSpPr>
        <p:spPr>
          <a:xfrm>
            <a:off x="729049" y="1504516"/>
            <a:ext cx="182389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7" idx="2"/>
          </p:cNvCxnSpPr>
          <p:nvPr/>
        </p:nvCxnSpPr>
        <p:spPr>
          <a:xfrm>
            <a:off x="902043" y="1526059"/>
            <a:ext cx="0" cy="803189"/>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07772" y="1703859"/>
            <a:ext cx="1107997" cy="369332"/>
          </a:xfrm>
          <a:prstGeom prst="rect">
            <a:avLst/>
          </a:prstGeom>
          <a:noFill/>
        </p:spPr>
        <p:txBody>
          <a:bodyPr wrap="none" rtlCol="0">
            <a:spAutoFit/>
          </a:bodyPr>
          <a:lstStyle/>
          <a:p>
            <a:pPr algn="ctr"/>
            <a:r>
              <a:rPr lang="en-US" dirty="0" smtClean="0"/>
              <a:t>180 MHz</a:t>
            </a:r>
            <a:endParaRPr lang="en-US" dirty="0"/>
          </a:p>
        </p:txBody>
      </p:sp>
      <p:cxnSp>
        <p:nvCxnSpPr>
          <p:cNvPr id="23" name="Straight Connector 22"/>
          <p:cNvCxnSpPr/>
          <p:nvPr/>
        </p:nvCxnSpPr>
        <p:spPr>
          <a:xfrm flipV="1">
            <a:off x="902043" y="3153662"/>
            <a:ext cx="5190644" cy="17128"/>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902043" y="2485046"/>
            <a:ext cx="7607358" cy="0"/>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918013" y="2477313"/>
            <a:ext cx="2028090" cy="369332"/>
          </a:xfrm>
          <a:prstGeom prst="rect">
            <a:avLst/>
          </a:prstGeom>
          <a:noFill/>
        </p:spPr>
        <p:txBody>
          <a:bodyPr wrap="square" rtlCol="0">
            <a:spAutoFit/>
          </a:bodyPr>
          <a:lstStyle/>
          <a:p>
            <a:pPr algn="ctr"/>
            <a:r>
              <a:rPr lang="en-US" dirty="0" smtClean="0"/>
              <a:t>40 </a:t>
            </a:r>
            <a:r>
              <a:rPr lang="en-US" dirty="0" err="1" smtClean="0"/>
              <a:t>msec</a:t>
            </a:r>
            <a:endParaRPr lang="en-US" dirty="0"/>
          </a:p>
        </p:txBody>
      </p:sp>
      <p:sp>
        <p:nvSpPr>
          <p:cNvPr id="19" name="TextBox 18"/>
          <p:cNvSpPr txBox="1"/>
          <p:nvPr/>
        </p:nvSpPr>
        <p:spPr>
          <a:xfrm>
            <a:off x="1097280" y="3115908"/>
            <a:ext cx="6436995" cy="369332"/>
          </a:xfrm>
          <a:prstGeom prst="rect">
            <a:avLst/>
          </a:prstGeom>
          <a:noFill/>
        </p:spPr>
        <p:txBody>
          <a:bodyPr wrap="square" rtlCol="0">
            <a:spAutoFit/>
          </a:bodyPr>
          <a:lstStyle/>
          <a:p>
            <a:pPr lvl="3"/>
            <a:r>
              <a:rPr lang="en-US" dirty="0" smtClean="0"/>
              <a:t> 36.50 </a:t>
            </a:r>
            <a:r>
              <a:rPr lang="en-US" dirty="0" err="1" smtClean="0"/>
              <a:t>msec</a:t>
            </a:r>
            <a:r>
              <a:rPr lang="en-US" dirty="0" smtClean="0"/>
              <a:t> </a:t>
            </a:r>
          </a:p>
        </p:txBody>
      </p:sp>
      <mc:AlternateContent xmlns:mc="http://schemas.openxmlformats.org/markup-compatibility/2006" xmlns:a14="http://schemas.microsoft.com/office/drawing/2010/main">
        <mc:Choice Requires="a14">
          <p:sp>
            <p:nvSpPr>
              <p:cNvPr id="24" name="TextBox 23"/>
              <p:cNvSpPr txBox="1"/>
              <p:nvPr/>
            </p:nvSpPr>
            <p:spPr>
              <a:xfrm>
                <a:off x="5289496" y="3565958"/>
                <a:ext cx="6662249" cy="2396297"/>
              </a:xfrm>
              <a:prstGeom prst="rect">
                <a:avLst/>
              </a:prstGeom>
              <a:noFill/>
            </p:spPr>
            <p:txBody>
              <a:bodyPr wrap="square" rtlCol="0">
                <a:spAutoFit/>
              </a:bodyPr>
              <a:lstStyle/>
              <a:p>
                <a:pPr marL="285750" indent="-285750">
                  <a:buFont typeface="Wingdings" panose="05000000000000000000" pitchFamily="2" charset="2"/>
                  <a:buChar char="§"/>
                </a:pPr>
                <a:r>
                  <a:rPr lang="en-US" sz="2400" dirty="0" smtClean="0"/>
                  <a:t>Range Resolution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𝑅</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𝑐</m:t>
                        </m:r>
                      </m:num>
                      <m:den>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𝐵</m:t>
                        </m:r>
                      </m:den>
                    </m:f>
                    <m:r>
                      <a:rPr lang="en-US" sz="2800" b="0" i="0" smtClean="0">
                        <a:latin typeface="Cambria Math" panose="02040503050406030204" pitchFamily="18" charset="0"/>
                        <a:ea typeface="Cambria Math" panose="02040503050406030204" pitchFamily="18" charset="0"/>
                      </a:rPr>
                      <m:t>=0.83 </m:t>
                    </m:r>
                    <m:r>
                      <m:rPr>
                        <m:sty m:val="p"/>
                      </m:rPr>
                      <a:rPr lang="en-US" sz="2800" b="0" i="0" smtClean="0">
                        <a:latin typeface="Cambria Math" panose="02040503050406030204" pitchFamily="18" charset="0"/>
                        <a:ea typeface="Cambria Math" panose="02040503050406030204" pitchFamily="18" charset="0"/>
                      </a:rPr>
                      <m:t>m</m:t>
                    </m:r>
                  </m:oMath>
                </a14:m>
                <a:endParaRPr lang="en-US" sz="2400" dirty="0" smtClean="0"/>
              </a:p>
              <a:p>
                <a:pPr marL="285750" indent="-285750">
                  <a:buFont typeface="Wingdings" panose="05000000000000000000" pitchFamily="2" charset="2"/>
                  <a:buChar char="§"/>
                </a:pPr>
                <a:r>
                  <a:rPr lang="en-US" sz="2400" dirty="0" smtClean="0"/>
                  <a:t>Velocity </a:t>
                </a:r>
                <a:r>
                  <a:rPr lang="en-US" sz="2400" dirty="0"/>
                  <a:t>Resolution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r>
                      <a:rPr lang="en-US" sz="2400" i="1">
                        <a:latin typeface="Cambria Math" panose="02040503050406030204" pitchFamily="18" charset="0"/>
                        <a:ea typeface="Cambria Math" panose="02040503050406030204" pitchFamily="18" charset="0"/>
                      </a:rPr>
                      <m:t>= </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𝑅𝑡𝑖𝑚𝑒</m:t>
                        </m:r>
                      </m:den>
                    </m:f>
                    <m:r>
                      <a:rPr lang="en-US" sz="2400" b="0" i="0" smtClean="0">
                        <a:latin typeface="Cambria Math" panose="02040503050406030204" pitchFamily="18" charset="0"/>
                        <a:ea typeface="Cambria Math" panose="02040503050406030204" pitchFamily="18" charset="0"/>
                      </a:rPr>
                      <m:t>=0.17 </m:t>
                    </m:r>
                    <m:r>
                      <m:rPr>
                        <m:sty m:val="p"/>
                      </m:rPr>
                      <a:rPr lang="en-US" sz="2400" b="0" i="0" smtClean="0">
                        <a:latin typeface="Cambria Math" panose="02040503050406030204" pitchFamily="18" charset="0"/>
                        <a:ea typeface="Cambria Math" panose="02040503050406030204" pitchFamily="18" charset="0"/>
                      </a:rPr>
                      <m:t>m</m:t>
                    </m:r>
                    <m:r>
                      <a:rPr lang="en-US" sz="2400" b="0" i="0"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s</m:t>
                    </m:r>
                  </m:oMath>
                </a14:m>
                <a:endParaRPr lang="en-US" sz="2400" dirty="0" smtClean="0"/>
              </a:p>
              <a:p>
                <a:pPr marL="285750" indent="-285750">
                  <a:buFont typeface="Wingdings" panose="05000000000000000000" pitchFamily="2" charset="2"/>
                  <a:buChar char="§"/>
                </a:pPr>
                <a:r>
                  <a:rPr lang="en-US" sz="2400" dirty="0" smtClean="0"/>
                  <a:t>Angle Resolution</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m:rPr>
                        <m:sty m:val="p"/>
                      </m:rPr>
                      <a:rPr lang="el-GR" sz="2400" i="1" smtClean="0">
                        <a:latin typeface="Cambria Math" panose="02040503050406030204" pitchFamily="18" charset="0"/>
                        <a:ea typeface="Cambria Math" panose="02040503050406030204" pitchFamily="18" charset="0"/>
                      </a:rPr>
                      <m:t>Δ</m:t>
                    </m:r>
                    <m:r>
                      <a:rPr lang="el-GR"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ea typeface="Cambria Math" panose="02040503050406030204" pitchFamily="18" charset="0"/>
                          </a:rPr>
                          <m:t>𝐷</m:t>
                        </m:r>
                      </m:den>
                    </m:f>
                    <m:r>
                      <a:rPr lang="en-US" sz="2400">
                        <a:latin typeface="Cambria Math" panose="02040503050406030204" pitchFamily="18" charset="0"/>
                        <a:ea typeface="Cambria Math" panose="02040503050406030204" pitchFamily="18" charset="0"/>
                      </a:rPr>
                      <m:t>=0.</m:t>
                    </m:r>
                    <m:r>
                      <a:rPr lang="en-US" sz="2400" b="0" i="0" smtClean="0">
                        <a:latin typeface="Cambria Math" panose="02040503050406030204" pitchFamily="18" charset="0"/>
                        <a:ea typeface="Cambria Math" panose="02040503050406030204" pitchFamily="18" charset="0"/>
                      </a:rPr>
                      <m:t>66</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rad</m:t>
                    </m:r>
                    <m:r>
                      <a:rPr lang="en-US" sz="2400">
                        <a:latin typeface="Cambria Math" panose="02040503050406030204" pitchFamily="18" charset="0"/>
                        <a:ea typeface="Cambria Math" panose="02040503050406030204" pitchFamily="18" charset="0"/>
                      </a:rPr>
                      <m:t> (38°)</m:t>
                    </m:r>
                  </m:oMath>
                </a14:m>
                <a:endParaRPr lang="en-US" dirty="0"/>
              </a:p>
              <a:p>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5289496" y="3565958"/>
                <a:ext cx="6662249" cy="2396297"/>
              </a:xfrm>
              <a:prstGeom prst="rect">
                <a:avLst/>
              </a:prstGeom>
              <a:blipFill rotWithShape="0">
                <a:blip r:embed="rId3"/>
                <a:stretch>
                  <a:fillRect l="-1281"/>
                </a:stretch>
              </a:blipFill>
            </p:spPr>
            <p:txBody>
              <a:bodyPr/>
              <a:lstStyle/>
              <a:p>
                <a:r>
                  <a:rPr lang="en-US">
                    <a:noFill/>
                  </a:rPr>
                  <a:t> </a:t>
                </a:r>
              </a:p>
            </p:txBody>
          </p:sp>
        </mc:Fallback>
      </mc:AlternateContent>
    </p:spTree>
    <p:extLst>
      <p:ext uri="{BB962C8B-B14F-4D97-AF65-F5344CB8AC3E}">
        <p14:creationId xmlns:p14="http://schemas.microsoft.com/office/powerpoint/2010/main" val="3198607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breakdown</a:t>
            </a:r>
            <a:endParaRPr lang="en-US" dirty="0"/>
          </a:p>
        </p:txBody>
      </p:sp>
      <p:sp>
        <p:nvSpPr>
          <p:cNvPr id="3" name="Content Placeholder 2"/>
          <p:cNvSpPr>
            <a:spLocks noGrp="1"/>
          </p:cNvSpPr>
          <p:nvPr>
            <p:ph idx="1"/>
          </p:nvPr>
        </p:nvSpPr>
        <p:spPr>
          <a:xfrm>
            <a:off x="355600" y="1168924"/>
            <a:ext cx="11430000" cy="5303778"/>
          </a:xfrm>
        </p:spPr>
        <p:txBody>
          <a:bodyPr>
            <a:normAutofit/>
          </a:bodyPr>
          <a:lstStyle/>
          <a:p>
            <a:r>
              <a:rPr lang="en-US" dirty="0"/>
              <a:t>Beamforming in </a:t>
            </a:r>
            <a:r>
              <a:rPr lang="en-US" dirty="0" smtClean="0"/>
              <a:t>4 </a:t>
            </a:r>
            <a:r>
              <a:rPr lang="en-US" dirty="0"/>
              <a:t>directions </a:t>
            </a:r>
            <a:endParaRPr lang="en-US" dirty="0" smtClean="0"/>
          </a:p>
          <a:p>
            <a:pPr lvl="1"/>
            <a:r>
              <a:rPr lang="en-US" dirty="0" smtClean="0"/>
              <a:t>Scanning </a:t>
            </a:r>
            <a:r>
              <a:rPr lang="en-US" dirty="0"/>
              <a:t>range: [-60°, 60°], angular resolution in the processing is </a:t>
            </a:r>
            <a:r>
              <a:rPr lang="en-US" dirty="0" smtClean="0"/>
              <a:t>approximately 30°</a:t>
            </a:r>
          </a:p>
          <a:p>
            <a:pPr lvl="1"/>
            <a:endParaRPr lang="en-US" dirty="0"/>
          </a:p>
          <a:p>
            <a:r>
              <a:rPr lang="en-US" dirty="0" smtClean="0"/>
              <a:t>MIPS breakdown for one frame</a:t>
            </a:r>
          </a:p>
          <a:p>
            <a:pPr lvl="1"/>
            <a:r>
              <a:rPr lang="en-US" dirty="0" smtClean="0"/>
              <a:t>FFT: 1.855 M core cycles</a:t>
            </a:r>
          </a:p>
          <a:p>
            <a:pPr lvl="1"/>
            <a:r>
              <a:rPr lang="en-US" dirty="0" smtClean="0"/>
              <a:t>DBF + OSCFAR: 4.354 M core cycles</a:t>
            </a:r>
          </a:p>
          <a:p>
            <a:pPr lvl="1"/>
            <a:r>
              <a:rPr lang="en-US" dirty="0" smtClean="0"/>
              <a:t>Or </a:t>
            </a:r>
            <a:r>
              <a:rPr lang="en-US" dirty="0"/>
              <a:t>DBF + </a:t>
            </a:r>
            <a:r>
              <a:rPr lang="en-US" dirty="0" smtClean="0"/>
              <a:t>CACFAR: 1.323 M core cycles</a:t>
            </a:r>
          </a:p>
          <a:p>
            <a:pPr lvl="1"/>
            <a:endParaRPr lang="en-US" dirty="0" smtClean="0"/>
          </a:p>
          <a:p>
            <a:r>
              <a:rPr lang="en-US" dirty="0" smtClean="0"/>
              <a:t>This Radar example should approximately consume 25 * (1.855 + 4.354) = 155.22 M cycles or 25 * (1.855 + 1.323) = 79.45 M cycles</a:t>
            </a:r>
          </a:p>
          <a:p>
            <a:pPr lvl="1"/>
            <a:endParaRPr lang="en-US" dirty="0" smtClean="0"/>
          </a:p>
          <a:p>
            <a:r>
              <a:rPr lang="en-US" dirty="0" smtClean="0"/>
              <a:t>Has MIPS left to run target detection algorithms</a:t>
            </a:r>
          </a:p>
        </p:txBody>
      </p:sp>
      <p:sp>
        <p:nvSpPr>
          <p:cNvPr id="4" name="Slide Number Placeholder 3"/>
          <p:cNvSpPr>
            <a:spLocks noGrp="1"/>
          </p:cNvSpPr>
          <p:nvPr>
            <p:ph type="sldNum" sz="quarter" idx="4"/>
          </p:nvPr>
        </p:nvSpPr>
        <p:spPr/>
        <p:txBody>
          <a:bodyPr/>
          <a:lstStyle/>
          <a:p>
            <a:fld id="{8ED1CEE6-8BBE-4393-857A-BEE0A5C48EE0}" type="slidenum">
              <a:rPr lang="en-US" smtClean="0"/>
              <a:pPr/>
              <a:t>18</a:t>
            </a:fld>
            <a:endParaRPr lang="en-US" dirty="0"/>
          </a:p>
        </p:txBody>
      </p:sp>
    </p:spTree>
    <p:extLst>
      <p:ext uri="{BB962C8B-B14F-4D97-AF65-F5344CB8AC3E}">
        <p14:creationId xmlns:p14="http://schemas.microsoft.com/office/powerpoint/2010/main" val="3087887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747709" y="2672863"/>
            <a:ext cx="5976584" cy="2851638"/>
          </a:xfrm>
        </p:spPr>
        <p:txBody>
          <a:bodyPr>
            <a:normAutofit/>
          </a:bodyPr>
          <a:lstStyle/>
          <a:p>
            <a:pPr marL="0" indent="0">
              <a:buNone/>
            </a:pPr>
            <a:r>
              <a:rPr lang="en-US" sz="7200" dirty="0" smtClean="0"/>
              <a:t>Thank You</a:t>
            </a:r>
            <a:endParaRPr lang="en-US" sz="7200" dirty="0"/>
          </a:p>
        </p:txBody>
      </p:sp>
      <p:sp>
        <p:nvSpPr>
          <p:cNvPr id="4" name="Slide Number Placeholder 3"/>
          <p:cNvSpPr>
            <a:spLocks noGrp="1"/>
          </p:cNvSpPr>
          <p:nvPr>
            <p:ph type="sldNum" sz="quarter" idx="4"/>
          </p:nvPr>
        </p:nvSpPr>
        <p:spPr/>
        <p:txBody>
          <a:bodyPr/>
          <a:lstStyle/>
          <a:p>
            <a:fld id="{8ED1CEE6-8BBE-4393-857A-BEE0A5C48EE0}" type="slidenum">
              <a:rPr lang="en-US" smtClean="0"/>
              <a:pPr/>
              <a:t>19</a:t>
            </a:fld>
            <a:endParaRPr lang="en-US" dirty="0"/>
          </a:p>
        </p:txBody>
      </p:sp>
    </p:spTree>
    <p:extLst>
      <p:ext uri="{BB962C8B-B14F-4D97-AF65-F5344CB8AC3E}">
        <p14:creationId xmlns:p14="http://schemas.microsoft.com/office/powerpoint/2010/main" val="35717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9878"/>
            <a:ext cx="12191999" cy="1028700"/>
          </a:xfrm>
        </p:spPr>
        <p:txBody>
          <a:bodyPr/>
          <a:lstStyle/>
          <a:p>
            <a:r>
              <a:rPr lang="en-US" dirty="0" err="1" smtClean="0"/>
              <a:t>DemoRad</a:t>
            </a:r>
            <a:r>
              <a:rPr lang="en-US" dirty="0" smtClean="0"/>
              <a:t> Block Diagram</a:t>
            </a:r>
            <a:endParaRPr lang="en-US" dirty="0"/>
          </a:p>
        </p:txBody>
      </p:sp>
      <p:sp>
        <p:nvSpPr>
          <p:cNvPr id="68" name="Rectangle 53"/>
          <p:cNvSpPr>
            <a:spLocks noChangeArrowheads="1"/>
          </p:cNvSpPr>
          <p:nvPr/>
        </p:nvSpPr>
        <p:spPr bwMode="auto">
          <a:xfrm>
            <a:off x="-119269" y="2959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0" name="Rectangle 69"/>
          <p:cNvSpPr/>
          <p:nvPr/>
        </p:nvSpPr>
        <p:spPr>
          <a:xfrm>
            <a:off x="1201829" y="2104412"/>
            <a:ext cx="6307027" cy="3809371"/>
          </a:xfrm>
          <a:prstGeom prst="rect">
            <a:avLst/>
          </a:prstGeom>
          <a:solidFill>
            <a:schemeClr val="accent1">
              <a:lumMod val="20000"/>
              <a:lumOff val="80000"/>
              <a:alpha val="50000"/>
            </a:schemeClr>
          </a:solidFill>
          <a:ln w="25400">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71" name="Rectangle 70"/>
          <p:cNvSpPr/>
          <p:nvPr/>
        </p:nvSpPr>
        <p:spPr>
          <a:xfrm>
            <a:off x="1749287" y="2640578"/>
            <a:ext cx="762043" cy="969486"/>
          </a:xfrm>
          <a:prstGeom prst="rect">
            <a:avLst/>
          </a:prstGeom>
          <a:solidFill>
            <a:schemeClr val="tx1">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1E4056"/>
                </a:solidFill>
              </a:rPr>
              <a:t>Rx</a:t>
            </a:r>
          </a:p>
          <a:p>
            <a:pPr algn="ctr"/>
            <a:r>
              <a:rPr lang="en-US" dirty="0">
                <a:solidFill>
                  <a:srgbClr val="1E4056"/>
                </a:solidFill>
              </a:rPr>
              <a:t>5904</a:t>
            </a:r>
          </a:p>
        </p:txBody>
      </p:sp>
      <p:sp>
        <p:nvSpPr>
          <p:cNvPr id="72" name="Rectangle 71"/>
          <p:cNvSpPr/>
          <p:nvPr/>
        </p:nvSpPr>
        <p:spPr>
          <a:xfrm>
            <a:off x="1893489" y="4422417"/>
            <a:ext cx="749631" cy="995428"/>
          </a:xfrm>
          <a:prstGeom prst="rect">
            <a:avLst/>
          </a:prstGeom>
          <a:solidFill>
            <a:schemeClr val="tx1">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err="1">
                <a:solidFill>
                  <a:srgbClr val="1E4056"/>
                </a:solidFill>
              </a:rPr>
              <a:t>Tx</a:t>
            </a:r>
            <a:endParaRPr lang="en-US" sz="2400" b="1" dirty="0">
              <a:solidFill>
                <a:srgbClr val="1E4056"/>
              </a:solidFill>
            </a:endParaRPr>
          </a:p>
          <a:p>
            <a:pPr algn="ctr"/>
            <a:r>
              <a:rPr lang="en-US" dirty="0">
                <a:solidFill>
                  <a:srgbClr val="1E4056"/>
                </a:solidFill>
              </a:rPr>
              <a:t>5901</a:t>
            </a:r>
          </a:p>
        </p:txBody>
      </p:sp>
      <p:sp>
        <p:nvSpPr>
          <p:cNvPr id="73" name="Rectangle 72"/>
          <p:cNvSpPr/>
          <p:nvPr/>
        </p:nvSpPr>
        <p:spPr>
          <a:xfrm>
            <a:off x="2935577" y="2640578"/>
            <a:ext cx="757457" cy="996778"/>
          </a:xfrm>
          <a:prstGeom prst="rect">
            <a:avLst/>
          </a:prstGeom>
          <a:solidFill>
            <a:srgbClr val="66CCFF"/>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rgbClr val="1E4056"/>
                </a:solidFill>
              </a:rPr>
              <a:t>AFE</a:t>
            </a:r>
          </a:p>
          <a:p>
            <a:pPr algn="ctr"/>
            <a:r>
              <a:rPr lang="en-US" dirty="0">
                <a:solidFill>
                  <a:srgbClr val="1E4056"/>
                </a:solidFill>
              </a:rPr>
              <a:t>7251</a:t>
            </a:r>
          </a:p>
        </p:txBody>
      </p:sp>
      <p:sp>
        <p:nvSpPr>
          <p:cNvPr id="74" name="Rectangle 73"/>
          <p:cNvSpPr/>
          <p:nvPr/>
        </p:nvSpPr>
        <p:spPr>
          <a:xfrm>
            <a:off x="3051353" y="4413769"/>
            <a:ext cx="954768" cy="1093516"/>
          </a:xfrm>
          <a:prstGeom prst="rect">
            <a:avLst/>
          </a:prstGeom>
          <a:solidFill>
            <a:schemeClr val="tx1">
              <a:lumMod val="60000"/>
              <a:lumOff val="4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rgbClr val="1E4056"/>
                </a:solidFill>
              </a:rPr>
              <a:t>PLL</a:t>
            </a:r>
          </a:p>
          <a:p>
            <a:pPr algn="ctr"/>
            <a:r>
              <a:rPr lang="en-US" dirty="0">
                <a:solidFill>
                  <a:srgbClr val="1E4056"/>
                </a:solidFill>
              </a:rPr>
              <a:t>4159</a:t>
            </a:r>
          </a:p>
        </p:txBody>
      </p:sp>
      <p:grpSp>
        <p:nvGrpSpPr>
          <p:cNvPr id="75" name="Group 74"/>
          <p:cNvGrpSpPr/>
          <p:nvPr/>
        </p:nvGrpSpPr>
        <p:grpSpPr>
          <a:xfrm>
            <a:off x="1366270" y="2607623"/>
            <a:ext cx="115329" cy="197709"/>
            <a:chOff x="378941" y="1960605"/>
            <a:chExt cx="115329" cy="197709"/>
          </a:xfrm>
        </p:grpSpPr>
        <p:cxnSp>
          <p:nvCxnSpPr>
            <p:cNvPr id="76" name="Straight Connector 75"/>
            <p:cNvCxnSpPr/>
            <p:nvPr/>
          </p:nvCxnSpPr>
          <p:spPr>
            <a:xfrm>
              <a:off x="378941" y="1960605"/>
              <a:ext cx="115329" cy="9061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378941" y="2051222"/>
              <a:ext cx="115329" cy="1070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flipH="1">
            <a:off x="1410685" y="4543922"/>
            <a:ext cx="70913" cy="197709"/>
            <a:chOff x="378941" y="1960605"/>
            <a:chExt cx="115329" cy="197709"/>
          </a:xfrm>
        </p:grpSpPr>
        <p:cxnSp>
          <p:nvCxnSpPr>
            <p:cNvPr id="88" name="Straight Connector 87"/>
            <p:cNvCxnSpPr/>
            <p:nvPr/>
          </p:nvCxnSpPr>
          <p:spPr>
            <a:xfrm>
              <a:off x="378941" y="1960605"/>
              <a:ext cx="115329" cy="9061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V="1">
              <a:off x="378941" y="2051222"/>
              <a:ext cx="115329" cy="1070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90" name="Straight Connector 89"/>
          <p:cNvCxnSpPr/>
          <p:nvPr/>
        </p:nvCxnSpPr>
        <p:spPr>
          <a:xfrm>
            <a:off x="1481598" y="2698239"/>
            <a:ext cx="26768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410685" y="4634539"/>
            <a:ext cx="495162" cy="82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389994" y="5322391"/>
            <a:ext cx="499378" cy="207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2594153" y="4677787"/>
            <a:ext cx="457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2594153" y="5223547"/>
            <a:ext cx="457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2478376" y="2751785"/>
            <a:ext cx="457200" cy="0"/>
          </a:xfrm>
          <a:prstGeom prst="line">
            <a:avLst/>
          </a:prstGeom>
          <a:ln w="38100" cmpd="dbl">
            <a:solidFill>
              <a:schemeClr val="tx1"/>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78376" y="2945375"/>
            <a:ext cx="457200" cy="0"/>
          </a:xfrm>
          <a:prstGeom prst="line">
            <a:avLst/>
          </a:prstGeom>
          <a:ln w="38100" cmpd="dbl">
            <a:solidFill>
              <a:schemeClr val="tx1"/>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2478376" y="3248115"/>
            <a:ext cx="457200" cy="0"/>
          </a:xfrm>
          <a:prstGeom prst="line">
            <a:avLst/>
          </a:prstGeom>
          <a:ln w="38100" cmpd="dbl">
            <a:solidFill>
              <a:schemeClr val="tx1"/>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478376" y="3542621"/>
            <a:ext cx="457200" cy="0"/>
          </a:xfrm>
          <a:prstGeom prst="line">
            <a:avLst/>
          </a:prstGeom>
          <a:ln w="38100" cmpd="dbl">
            <a:solidFill>
              <a:schemeClr val="tx1"/>
            </a:solidFill>
            <a:tailEnd type="arrow" w="sm" len="sm"/>
          </a:ln>
          <a:effectLst/>
        </p:spPr>
        <p:style>
          <a:lnRef idx="2">
            <a:schemeClr val="accent1"/>
          </a:lnRef>
          <a:fillRef idx="0">
            <a:schemeClr val="accent1"/>
          </a:fillRef>
          <a:effectRef idx="1">
            <a:schemeClr val="accent1"/>
          </a:effectRef>
          <a:fontRef idx="minor">
            <a:schemeClr val="tx1"/>
          </a:fontRef>
        </p:style>
      </p:cxnSp>
      <p:sp>
        <p:nvSpPr>
          <p:cNvPr id="102" name="Rectangle 101"/>
          <p:cNvSpPr/>
          <p:nvPr/>
        </p:nvSpPr>
        <p:spPr>
          <a:xfrm>
            <a:off x="4743395" y="2285130"/>
            <a:ext cx="2611444" cy="3361078"/>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b="1" dirty="0" smtClean="0">
              <a:solidFill>
                <a:srgbClr val="003D61"/>
              </a:solidFill>
            </a:endParaRPr>
          </a:p>
          <a:p>
            <a:pPr algn="ctr"/>
            <a:r>
              <a:rPr lang="en-US" sz="3200" b="1" dirty="0" smtClean="0">
                <a:solidFill>
                  <a:srgbClr val="003D61"/>
                </a:solidFill>
              </a:rPr>
              <a:t>DSP-</a:t>
            </a:r>
          </a:p>
          <a:p>
            <a:pPr algn="ctr"/>
            <a:r>
              <a:rPr lang="en-US" sz="3200" b="1" dirty="0" smtClean="0">
                <a:solidFill>
                  <a:srgbClr val="003D61"/>
                </a:solidFill>
              </a:rPr>
              <a:t>BF706</a:t>
            </a:r>
            <a:endParaRPr lang="en-US" b="1" dirty="0" smtClean="0">
              <a:solidFill>
                <a:srgbClr val="003D61"/>
              </a:solidFill>
            </a:endParaRPr>
          </a:p>
          <a:p>
            <a:pPr algn="ctr"/>
            <a:endParaRPr lang="en-US" sz="600" b="1" dirty="0" smtClean="0">
              <a:solidFill>
                <a:srgbClr val="003D61"/>
              </a:solidFill>
            </a:endParaRPr>
          </a:p>
          <a:p>
            <a:pPr algn="ctr"/>
            <a:endParaRPr lang="en-US" sz="1050" b="1" dirty="0" smtClean="0">
              <a:solidFill>
                <a:srgbClr val="003D61"/>
              </a:solidFill>
            </a:endParaRPr>
          </a:p>
          <a:p>
            <a:pPr algn="ctr"/>
            <a:r>
              <a:rPr lang="en-US" b="1" dirty="0" smtClean="0">
                <a:solidFill>
                  <a:srgbClr val="003D61"/>
                </a:solidFill>
              </a:rPr>
              <a:t>Control, Data Acquisition</a:t>
            </a:r>
          </a:p>
        </p:txBody>
      </p:sp>
      <p:cxnSp>
        <p:nvCxnSpPr>
          <p:cNvPr id="103" name="Straight Connector 102"/>
          <p:cNvCxnSpPr/>
          <p:nvPr/>
        </p:nvCxnSpPr>
        <p:spPr>
          <a:xfrm>
            <a:off x="2185933" y="3829915"/>
            <a:ext cx="1342804" cy="13013"/>
          </a:xfrm>
          <a:prstGeom prst="line">
            <a:avLst/>
          </a:prstGeom>
          <a:ln w="12700">
            <a:solidFill>
              <a:srgbClr val="FFC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71" idx="2"/>
            <a:endCxn id="72" idx="0"/>
          </p:cNvCxnSpPr>
          <p:nvPr/>
        </p:nvCxnSpPr>
        <p:spPr>
          <a:xfrm>
            <a:off x="2130309" y="3610064"/>
            <a:ext cx="137996" cy="812353"/>
          </a:xfrm>
          <a:prstGeom prst="line">
            <a:avLst/>
          </a:prstGeom>
          <a:ln w="12700">
            <a:solidFill>
              <a:srgbClr val="FFC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74" idx="0"/>
          </p:cNvCxnSpPr>
          <p:nvPr/>
        </p:nvCxnSpPr>
        <p:spPr>
          <a:xfrm flipV="1">
            <a:off x="3528737" y="3842928"/>
            <a:ext cx="0" cy="570841"/>
          </a:xfrm>
          <a:prstGeom prst="line">
            <a:avLst/>
          </a:prstGeom>
          <a:ln w="12700">
            <a:solidFill>
              <a:srgbClr val="FFC000"/>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115" idx="1"/>
          </p:cNvCxnSpPr>
          <p:nvPr/>
        </p:nvCxnSpPr>
        <p:spPr>
          <a:xfrm flipH="1" flipV="1">
            <a:off x="3393895" y="3662611"/>
            <a:ext cx="1344446" cy="1650820"/>
          </a:xfrm>
          <a:prstGeom prst="line">
            <a:avLst/>
          </a:prstGeom>
          <a:ln w="12700">
            <a:solidFill>
              <a:srgbClr val="FFC0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07" name="Right Arrow 106"/>
          <p:cNvSpPr/>
          <p:nvPr/>
        </p:nvSpPr>
        <p:spPr>
          <a:xfrm>
            <a:off x="3693034" y="2900068"/>
            <a:ext cx="1034380" cy="448294"/>
          </a:xfrm>
          <a:prstGeom prst="rightArrow">
            <a:avLst/>
          </a:prstGeom>
          <a:solidFill>
            <a:schemeClr val="accent2">
              <a:lumMod val="75000"/>
              <a:lumOff val="2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smtClean="0">
                <a:solidFill>
                  <a:srgbClr val="003D61"/>
                </a:solidFill>
              </a:rPr>
              <a:t>Quad SPI</a:t>
            </a:r>
            <a:endParaRPr lang="en-US" sz="1200" b="1" dirty="0">
              <a:solidFill>
                <a:srgbClr val="003D61"/>
              </a:solidFill>
            </a:endParaRPr>
          </a:p>
        </p:txBody>
      </p:sp>
      <p:cxnSp>
        <p:nvCxnSpPr>
          <p:cNvPr id="108" name="Straight Connector 107"/>
          <p:cNvCxnSpPr>
            <a:stCxn id="114" idx="1"/>
            <a:endCxn id="113" idx="3"/>
          </p:cNvCxnSpPr>
          <p:nvPr/>
        </p:nvCxnSpPr>
        <p:spPr>
          <a:xfrm flipH="1" flipV="1">
            <a:off x="7352472" y="5339210"/>
            <a:ext cx="952737" cy="31374"/>
          </a:xfrm>
          <a:prstGeom prst="line">
            <a:avLst/>
          </a:prstGeom>
          <a:ln w="12700">
            <a:solidFill>
              <a:schemeClr val="tx1"/>
            </a:solidFill>
            <a:headEnd type="stealth"/>
            <a:tailEnd type="stealth"/>
          </a:ln>
          <a:effectLst/>
        </p:spPr>
        <p:style>
          <a:lnRef idx="2">
            <a:schemeClr val="accent1"/>
          </a:lnRef>
          <a:fillRef idx="0">
            <a:schemeClr val="accent1"/>
          </a:fillRef>
          <a:effectRef idx="1">
            <a:schemeClr val="accent1"/>
          </a:effectRef>
          <a:fontRef idx="minor">
            <a:schemeClr val="tx1"/>
          </a:fontRef>
        </p:style>
      </p:cxnSp>
      <p:sp>
        <p:nvSpPr>
          <p:cNvPr id="109" name="Flowchart: Magnetic Disk 108"/>
          <p:cNvSpPr/>
          <p:nvPr/>
        </p:nvSpPr>
        <p:spPr>
          <a:xfrm>
            <a:off x="8002124" y="4180892"/>
            <a:ext cx="1683327" cy="667272"/>
          </a:xfrm>
          <a:prstGeom prst="flowChartMagneticDisk">
            <a:avLst/>
          </a:prstGeom>
          <a:solidFill>
            <a:srgbClr val="0070C0"/>
          </a:solidFill>
          <a:ln w="25400">
            <a:solidFill>
              <a:srgbClr val="000000"/>
            </a:solidFill>
            <a:prstDash val="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rgbClr val="FFFFFF"/>
                </a:solidFill>
              </a:rPr>
              <a:t>Python Script </a:t>
            </a:r>
            <a:endParaRPr lang="en-US" dirty="0">
              <a:solidFill>
                <a:srgbClr val="FFFFFF"/>
              </a:solidFill>
            </a:endParaRPr>
          </a:p>
        </p:txBody>
      </p:sp>
      <p:sp>
        <p:nvSpPr>
          <p:cNvPr id="110" name="Right Arrow 109"/>
          <p:cNvSpPr/>
          <p:nvPr/>
        </p:nvSpPr>
        <p:spPr>
          <a:xfrm rot="16200000">
            <a:off x="8580321" y="4963301"/>
            <a:ext cx="355962" cy="177388"/>
          </a:xfrm>
          <a:prstGeom prst="righ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a:solidFill>
                <a:srgbClr val="FFFFFF"/>
              </a:solidFill>
            </a:endParaRPr>
          </a:p>
        </p:txBody>
      </p:sp>
      <p:sp>
        <p:nvSpPr>
          <p:cNvPr id="111" name="Rectangle 110"/>
          <p:cNvSpPr/>
          <p:nvPr/>
        </p:nvSpPr>
        <p:spPr>
          <a:xfrm>
            <a:off x="7659582" y="2104412"/>
            <a:ext cx="2827839" cy="3827327"/>
          </a:xfrm>
          <a:prstGeom prst="rect">
            <a:avLst/>
          </a:prstGeom>
          <a:noFill/>
          <a:ln w="28575">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112" name="TextBox 61"/>
          <p:cNvSpPr txBox="1"/>
          <p:nvPr/>
        </p:nvSpPr>
        <p:spPr>
          <a:xfrm>
            <a:off x="7654010" y="2308014"/>
            <a:ext cx="2941103"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smtClean="0">
                <a:solidFill>
                  <a:srgbClr val="000000"/>
                </a:solidFill>
              </a:rPr>
              <a:t>PC</a:t>
            </a:r>
          </a:p>
          <a:p>
            <a:pPr algn="ctr"/>
            <a:r>
              <a:rPr lang="en-US" sz="2400" dirty="0" smtClean="0">
                <a:solidFill>
                  <a:srgbClr val="000000"/>
                </a:solidFill>
              </a:rPr>
              <a:t>Target Identification &amp; Visualization</a:t>
            </a:r>
            <a:endParaRPr lang="en-US" sz="2400" dirty="0">
              <a:solidFill>
                <a:srgbClr val="000000"/>
              </a:solidFill>
            </a:endParaRPr>
          </a:p>
        </p:txBody>
      </p:sp>
      <p:sp>
        <p:nvSpPr>
          <p:cNvPr id="113" name="Rectangle 112"/>
          <p:cNvSpPr/>
          <p:nvPr/>
        </p:nvSpPr>
        <p:spPr>
          <a:xfrm>
            <a:off x="6544091" y="5220410"/>
            <a:ext cx="808381" cy="237599"/>
          </a:xfrm>
          <a:prstGeom prst="rect">
            <a:avLst/>
          </a:prstGeom>
          <a:solidFill>
            <a:srgbClr val="FFC000">
              <a:alpha val="50000"/>
            </a:srgbClr>
          </a:solidFill>
          <a:ln>
            <a:solidFill>
              <a:schemeClr val="tx1"/>
            </a:solidFill>
            <a:prstDash val="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rgbClr val="000000"/>
                </a:solidFill>
              </a:rPr>
              <a:t>USB</a:t>
            </a:r>
            <a:endParaRPr lang="en-US" dirty="0">
              <a:solidFill>
                <a:srgbClr val="000000"/>
              </a:solidFill>
            </a:endParaRPr>
          </a:p>
        </p:txBody>
      </p:sp>
      <p:sp>
        <p:nvSpPr>
          <p:cNvPr id="114" name="Rectangle 113"/>
          <p:cNvSpPr/>
          <p:nvPr/>
        </p:nvSpPr>
        <p:spPr>
          <a:xfrm>
            <a:off x="8305209" y="5233883"/>
            <a:ext cx="904663" cy="273402"/>
          </a:xfrm>
          <a:prstGeom prst="rect">
            <a:avLst/>
          </a:prstGeom>
          <a:solidFill>
            <a:srgbClr val="FFC000">
              <a:alpha val="50000"/>
            </a:srgbClr>
          </a:solidFill>
          <a:ln>
            <a:solidFill>
              <a:schemeClr val="tx1"/>
            </a:solidFill>
            <a:prstDash val="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solidFill>
                  <a:srgbClr val="000000"/>
                </a:solidFill>
              </a:rPr>
              <a:t>USB</a:t>
            </a:r>
            <a:endParaRPr lang="en-US" b="1" dirty="0">
              <a:solidFill>
                <a:srgbClr val="000000"/>
              </a:solidFill>
            </a:endParaRPr>
          </a:p>
        </p:txBody>
      </p:sp>
      <p:sp>
        <p:nvSpPr>
          <p:cNvPr id="115" name="Rectangle 114"/>
          <p:cNvSpPr/>
          <p:nvPr/>
        </p:nvSpPr>
        <p:spPr>
          <a:xfrm>
            <a:off x="4738341" y="5194631"/>
            <a:ext cx="808381" cy="237599"/>
          </a:xfrm>
          <a:prstGeom prst="rect">
            <a:avLst/>
          </a:prstGeom>
          <a:solidFill>
            <a:srgbClr val="FFC000">
              <a:alpha val="50000"/>
            </a:srgbClr>
          </a:solidFill>
          <a:ln>
            <a:solidFill>
              <a:schemeClr val="tx1"/>
            </a:solidFill>
            <a:prstDash val="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rgbClr val="000000"/>
                </a:solidFill>
              </a:rPr>
              <a:t>SPI</a:t>
            </a:r>
            <a:endParaRPr lang="en-US" dirty="0">
              <a:solidFill>
                <a:srgbClr val="000000"/>
              </a:solidFill>
            </a:endParaRPr>
          </a:p>
        </p:txBody>
      </p:sp>
      <p:grpSp>
        <p:nvGrpSpPr>
          <p:cNvPr id="116" name="Group 115"/>
          <p:cNvGrpSpPr/>
          <p:nvPr/>
        </p:nvGrpSpPr>
        <p:grpSpPr>
          <a:xfrm flipH="1">
            <a:off x="1407797" y="5228765"/>
            <a:ext cx="70913" cy="197709"/>
            <a:chOff x="378941" y="1960605"/>
            <a:chExt cx="115329" cy="197709"/>
          </a:xfrm>
        </p:grpSpPr>
        <p:cxnSp>
          <p:nvCxnSpPr>
            <p:cNvPr id="117" name="Straight Connector 116"/>
            <p:cNvCxnSpPr/>
            <p:nvPr/>
          </p:nvCxnSpPr>
          <p:spPr>
            <a:xfrm>
              <a:off x="378941" y="1960605"/>
              <a:ext cx="115329" cy="9061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V="1">
              <a:off x="378941" y="2051222"/>
              <a:ext cx="115329" cy="1070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19" name="TextBox 118"/>
          <p:cNvSpPr txBox="1"/>
          <p:nvPr/>
        </p:nvSpPr>
        <p:spPr>
          <a:xfrm>
            <a:off x="1243236" y="5408519"/>
            <a:ext cx="1063411" cy="523220"/>
          </a:xfrm>
          <a:prstGeom prst="rect">
            <a:avLst/>
          </a:prstGeom>
          <a:noFill/>
        </p:spPr>
        <p:txBody>
          <a:bodyPr vert="horz" wrap="square" rtlCol="0">
            <a:spAutoFit/>
          </a:bodyPr>
          <a:lstStyle/>
          <a:p>
            <a:r>
              <a:rPr lang="en-US" sz="1400" dirty="0" smtClean="0"/>
              <a:t>2 TX Antennas</a:t>
            </a:r>
          </a:p>
        </p:txBody>
      </p:sp>
      <p:sp>
        <p:nvSpPr>
          <p:cNvPr id="120" name="TextBox 119"/>
          <p:cNvSpPr txBox="1"/>
          <p:nvPr/>
        </p:nvSpPr>
        <p:spPr>
          <a:xfrm>
            <a:off x="1204894" y="3624343"/>
            <a:ext cx="1055088" cy="523220"/>
          </a:xfrm>
          <a:prstGeom prst="rect">
            <a:avLst/>
          </a:prstGeom>
          <a:noFill/>
        </p:spPr>
        <p:txBody>
          <a:bodyPr vert="horz" wrap="square" rtlCol="0">
            <a:spAutoFit/>
          </a:bodyPr>
          <a:lstStyle/>
          <a:p>
            <a:r>
              <a:rPr lang="en-US" sz="1400" dirty="0"/>
              <a:t>4</a:t>
            </a:r>
            <a:r>
              <a:rPr lang="en-US" sz="1400" dirty="0" smtClean="0"/>
              <a:t> RX Antennas</a:t>
            </a:r>
          </a:p>
        </p:txBody>
      </p:sp>
      <p:sp>
        <p:nvSpPr>
          <p:cNvPr id="121" name="TextBox 120"/>
          <p:cNvSpPr txBox="1"/>
          <p:nvPr/>
        </p:nvSpPr>
        <p:spPr>
          <a:xfrm>
            <a:off x="1441695" y="2080057"/>
            <a:ext cx="2251339" cy="523220"/>
          </a:xfrm>
          <a:prstGeom prst="rect">
            <a:avLst/>
          </a:prstGeom>
          <a:noFill/>
        </p:spPr>
        <p:txBody>
          <a:bodyPr wrap="square" rtlCol="0">
            <a:spAutoFit/>
          </a:bodyPr>
          <a:lstStyle/>
          <a:p>
            <a:pPr algn="ctr"/>
            <a:r>
              <a:rPr lang="en-US" sz="2800" b="1" dirty="0" err="1" smtClean="0"/>
              <a:t>DemoRad</a:t>
            </a:r>
            <a:endParaRPr lang="en-US" sz="2800" b="1" dirty="0"/>
          </a:p>
        </p:txBody>
      </p:sp>
      <p:grpSp>
        <p:nvGrpSpPr>
          <p:cNvPr id="157" name="Group 156"/>
          <p:cNvGrpSpPr/>
          <p:nvPr/>
        </p:nvGrpSpPr>
        <p:grpSpPr>
          <a:xfrm>
            <a:off x="1370350" y="2850308"/>
            <a:ext cx="115329" cy="197709"/>
            <a:chOff x="378941" y="1960605"/>
            <a:chExt cx="115329" cy="197709"/>
          </a:xfrm>
        </p:grpSpPr>
        <p:cxnSp>
          <p:nvCxnSpPr>
            <p:cNvPr id="158" name="Straight Connector 157"/>
            <p:cNvCxnSpPr/>
            <p:nvPr/>
          </p:nvCxnSpPr>
          <p:spPr>
            <a:xfrm>
              <a:off x="378941" y="1960605"/>
              <a:ext cx="115329" cy="9061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V="1">
              <a:off x="378941" y="2051222"/>
              <a:ext cx="115329" cy="1070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60" name="Straight Connector 159"/>
          <p:cNvCxnSpPr/>
          <p:nvPr/>
        </p:nvCxnSpPr>
        <p:spPr>
          <a:xfrm>
            <a:off x="1485678" y="2940924"/>
            <a:ext cx="26768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1" name="Group 160"/>
          <p:cNvGrpSpPr/>
          <p:nvPr/>
        </p:nvGrpSpPr>
        <p:grpSpPr>
          <a:xfrm>
            <a:off x="1350132" y="3157450"/>
            <a:ext cx="115329" cy="197709"/>
            <a:chOff x="378941" y="1960605"/>
            <a:chExt cx="115329" cy="197709"/>
          </a:xfrm>
        </p:grpSpPr>
        <p:cxnSp>
          <p:nvCxnSpPr>
            <p:cNvPr id="162" name="Straight Connector 161"/>
            <p:cNvCxnSpPr/>
            <p:nvPr/>
          </p:nvCxnSpPr>
          <p:spPr>
            <a:xfrm>
              <a:off x="378941" y="1960605"/>
              <a:ext cx="115329" cy="9061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378941" y="2051222"/>
              <a:ext cx="115329" cy="1070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64" name="Straight Connector 163"/>
          <p:cNvCxnSpPr/>
          <p:nvPr/>
        </p:nvCxnSpPr>
        <p:spPr>
          <a:xfrm>
            <a:off x="1465460" y="3248066"/>
            <a:ext cx="26768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5" name="Group 164"/>
          <p:cNvGrpSpPr/>
          <p:nvPr/>
        </p:nvGrpSpPr>
        <p:grpSpPr>
          <a:xfrm>
            <a:off x="1360229" y="3396401"/>
            <a:ext cx="115329" cy="197709"/>
            <a:chOff x="378941" y="1960605"/>
            <a:chExt cx="115329" cy="197709"/>
          </a:xfrm>
        </p:grpSpPr>
        <p:cxnSp>
          <p:nvCxnSpPr>
            <p:cNvPr id="166" name="Straight Connector 165"/>
            <p:cNvCxnSpPr/>
            <p:nvPr/>
          </p:nvCxnSpPr>
          <p:spPr>
            <a:xfrm>
              <a:off x="378941" y="1960605"/>
              <a:ext cx="115329" cy="9061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378941" y="2051222"/>
              <a:ext cx="115329" cy="1070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68" name="Straight Connector 167"/>
          <p:cNvCxnSpPr/>
          <p:nvPr/>
        </p:nvCxnSpPr>
        <p:spPr>
          <a:xfrm>
            <a:off x="1475557" y="3487017"/>
            <a:ext cx="26768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886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FMCW Default Specifications</a:t>
            </a:r>
            <a:endParaRPr lang="en-US" dirty="0"/>
          </a:p>
        </p:txBody>
      </p:sp>
      <p:sp>
        <p:nvSpPr>
          <p:cNvPr id="3" name="Content Placeholder 2"/>
          <p:cNvSpPr>
            <a:spLocks noGrp="1"/>
          </p:cNvSpPr>
          <p:nvPr>
            <p:ph idx="1"/>
          </p:nvPr>
        </p:nvSpPr>
        <p:spPr>
          <a:xfrm>
            <a:off x="220465" y="3577572"/>
            <a:ext cx="11550316" cy="2749433"/>
          </a:xfrm>
        </p:spPr>
        <p:txBody>
          <a:bodyPr>
            <a:normAutofit fontScale="92500" lnSpcReduction="20000"/>
          </a:bodyPr>
          <a:lstStyle/>
          <a:p>
            <a:r>
              <a:rPr lang="en-US" dirty="0"/>
              <a:t>1 </a:t>
            </a:r>
            <a:r>
              <a:rPr lang="en-US" dirty="0" smtClean="0"/>
              <a:t>Data Cube </a:t>
            </a:r>
            <a:r>
              <a:rPr lang="en-US" dirty="0"/>
              <a:t>= 128 </a:t>
            </a:r>
            <a:r>
              <a:rPr lang="en-US" dirty="0" smtClean="0"/>
              <a:t>ramps</a:t>
            </a:r>
          </a:p>
          <a:p>
            <a:r>
              <a:rPr lang="en-US" dirty="0" smtClean="0"/>
              <a:t>Range FFT – 256, Doppler FFT – 128</a:t>
            </a:r>
          </a:p>
          <a:p>
            <a:r>
              <a:rPr lang="en-US" dirty="0" smtClean="0"/>
              <a:t>In one frame interval (40 </a:t>
            </a:r>
            <a:r>
              <a:rPr lang="en-US" dirty="0" err="1" smtClean="0"/>
              <a:t>msec</a:t>
            </a:r>
            <a:r>
              <a:rPr lang="en-US" dirty="0" smtClean="0"/>
              <a:t>), there would be </a:t>
            </a:r>
          </a:p>
          <a:p>
            <a:pPr lvl="1"/>
            <a:r>
              <a:rPr lang="en-US" dirty="0" smtClean="0"/>
              <a:t>1</a:t>
            </a:r>
            <a:r>
              <a:rPr lang="en-US" baseline="30000" dirty="0" smtClean="0"/>
              <a:t>st</a:t>
            </a:r>
            <a:r>
              <a:rPr lang="en-US" dirty="0" smtClean="0"/>
              <a:t> Ramp is Ignored</a:t>
            </a:r>
          </a:p>
          <a:p>
            <a:pPr lvl="1"/>
            <a:r>
              <a:rPr lang="en-US" dirty="0" smtClean="0"/>
              <a:t>256*128(32K) </a:t>
            </a:r>
            <a:r>
              <a:rPr lang="en-US" dirty="0"/>
              <a:t>Valid Samples + </a:t>
            </a:r>
            <a:r>
              <a:rPr lang="en-US" dirty="0" smtClean="0"/>
              <a:t>27*128 (3K) </a:t>
            </a:r>
            <a:r>
              <a:rPr lang="en-US" dirty="0"/>
              <a:t>Invalid Samples per </a:t>
            </a:r>
            <a:r>
              <a:rPr lang="en-US" dirty="0" smtClean="0"/>
              <a:t>Channel</a:t>
            </a:r>
          </a:p>
          <a:p>
            <a:pPr lvl="1"/>
            <a:r>
              <a:rPr lang="en-US" dirty="0" smtClean="0"/>
              <a:t>For 4 Channels, 128K Valid Samples + 12K Invalid Samples ( 1 Sample = 2 Bytes)</a:t>
            </a:r>
          </a:p>
          <a:p>
            <a:pPr lvl="1"/>
            <a:r>
              <a:rPr lang="en-US" dirty="0" smtClean="0"/>
              <a:t>For 4 Channels, 256KB of Data + 24KB of Invalid Sample data </a:t>
            </a:r>
          </a:p>
          <a:p>
            <a:r>
              <a:rPr lang="en-US" dirty="0" smtClean="0"/>
              <a:t>Note : During AFE data transfer to processor we drop the invalid samples for 127 ramps through DMA. Hence L2 memory required on processor is 256KB + 27*4 (Bytes) </a:t>
            </a:r>
          </a:p>
        </p:txBody>
      </p:sp>
      <p:sp>
        <p:nvSpPr>
          <p:cNvPr id="4" name="Slide Number Placeholder 3"/>
          <p:cNvSpPr>
            <a:spLocks noGrp="1"/>
          </p:cNvSpPr>
          <p:nvPr>
            <p:ph type="sldNum" sz="quarter" idx="4"/>
          </p:nvPr>
        </p:nvSpPr>
        <p:spPr/>
        <p:txBody>
          <a:bodyPr/>
          <a:lstStyle/>
          <a:p>
            <a:fld id="{8ED1CEE6-8BBE-4393-857A-BEE0A5C48EE0}" type="slidenum">
              <a:rPr lang="en-US" smtClean="0"/>
              <a:pPr/>
              <a:t>3</a:t>
            </a:fld>
            <a:endParaRPr lang="en-US" dirty="0"/>
          </a:p>
        </p:txBody>
      </p:sp>
      <p:cxnSp>
        <p:nvCxnSpPr>
          <p:cNvPr id="6" name="Straight Connector 5"/>
          <p:cNvCxnSpPr/>
          <p:nvPr/>
        </p:nvCxnSpPr>
        <p:spPr>
          <a:xfrm flipV="1">
            <a:off x="729049" y="2271586"/>
            <a:ext cx="11056551" cy="5148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Isosceles Triangle 6"/>
          <p:cNvSpPr/>
          <p:nvPr/>
        </p:nvSpPr>
        <p:spPr>
          <a:xfrm>
            <a:off x="902043" y="1526059"/>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1</a:t>
            </a:r>
            <a:endParaRPr lang="en-US" dirty="0">
              <a:solidFill>
                <a:schemeClr val="bg2">
                  <a:lumMod val="50000"/>
                </a:schemeClr>
              </a:solidFill>
            </a:endParaRPr>
          </a:p>
        </p:txBody>
      </p:sp>
      <p:sp>
        <p:nvSpPr>
          <p:cNvPr id="8" name="Isosceles Triangle 7"/>
          <p:cNvSpPr/>
          <p:nvPr/>
        </p:nvSpPr>
        <p:spPr>
          <a:xfrm>
            <a:off x="2500183" y="1505465"/>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2</a:t>
            </a:r>
            <a:endParaRPr lang="en-US" dirty="0">
              <a:solidFill>
                <a:schemeClr val="bg2">
                  <a:lumMod val="50000"/>
                </a:schemeClr>
              </a:solidFill>
            </a:endParaRPr>
          </a:p>
        </p:txBody>
      </p:sp>
      <p:sp>
        <p:nvSpPr>
          <p:cNvPr id="9" name="Isosceles Triangle 8"/>
          <p:cNvSpPr/>
          <p:nvPr/>
        </p:nvSpPr>
        <p:spPr>
          <a:xfrm>
            <a:off x="4486307" y="1505462"/>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129</a:t>
            </a:r>
            <a:endParaRPr lang="en-US" dirty="0">
              <a:solidFill>
                <a:schemeClr val="bg2">
                  <a:lumMod val="50000"/>
                </a:schemeClr>
              </a:solidFill>
            </a:endParaRPr>
          </a:p>
        </p:txBody>
      </p:sp>
      <p:sp>
        <p:nvSpPr>
          <p:cNvPr id="11" name="Isosceles Triangle 10"/>
          <p:cNvSpPr/>
          <p:nvPr/>
        </p:nvSpPr>
        <p:spPr>
          <a:xfrm>
            <a:off x="8569884" y="1477664"/>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1</a:t>
            </a:r>
            <a:endParaRPr lang="en-US" dirty="0">
              <a:solidFill>
                <a:schemeClr val="bg2">
                  <a:lumMod val="50000"/>
                </a:schemeClr>
              </a:solidFill>
            </a:endParaRPr>
          </a:p>
        </p:txBody>
      </p:sp>
      <p:sp>
        <p:nvSpPr>
          <p:cNvPr id="12" name="Isosceles Triangle 11"/>
          <p:cNvSpPr/>
          <p:nvPr/>
        </p:nvSpPr>
        <p:spPr>
          <a:xfrm>
            <a:off x="10200496" y="1486931"/>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2</a:t>
            </a:r>
            <a:endParaRPr lang="en-US" dirty="0">
              <a:solidFill>
                <a:schemeClr val="bg2">
                  <a:lumMod val="50000"/>
                </a:schemeClr>
              </a:solidFill>
            </a:endParaRPr>
          </a:p>
        </p:txBody>
      </p:sp>
      <p:cxnSp>
        <p:nvCxnSpPr>
          <p:cNvPr id="15" name="Straight Connector 14"/>
          <p:cNvCxnSpPr/>
          <p:nvPr/>
        </p:nvCxnSpPr>
        <p:spPr>
          <a:xfrm flipV="1">
            <a:off x="902043" y="2743969"/>
            <a:ext cx="1598140" cy="12357"/>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90634" y="2751238"/>
            <a:ext cx="1620957" cy="369332"/>
          </a:xfrm>
          <a:prstGeom prst="rect">
            <a:avLst/>
          </a:prstGeom>
          <a:noFill/>
        </p:spPr>
        <p:txBody>
          <a:bodyPr wrap="square" rtlCol="0">
            <a:spAutoFit/>
          </a:bodyPr>
          <a:lstStyle/>
          <a:p>
            <a:pPr algn="ctr"/>
            <a:r>
              <a:rPr lang="en-US" dirty="0" smtClean="0"/>
              <a:t>283usec</a:t>
            </a:r>
            <a:r>
              <a:rPr lang="en-US" dirty="0"/>
              <a:t> </a:t>
            </a:r>
            <a:endParaRPr lang="en-US" dirty="0" smtClean="0"/>
          </a:p>
        </p:txBody>
      </p:sp>
      <p:cxnSp>
        <p:nvCxnSpPr>
          <p:cNvPr id="18" name="Straight Connector 17"/>
          <p:cNvCxnSpPr/>
          <p:nvPr/>
        </p:nvCxnSpPr>
        <p:spPr>
          <a:xfrm>
            <a:off x="729049" y="1504516"/>
            <a:ext cx="182389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7" idx="2"/>
          </p:cNvCxnSpPr>
          <p:nvPr/>
        </p:nvCxnSpPr>
        <p:spPr>
          <a:xfrm>
            <a:off x="902043" y="1526059"/>
            <a:ext cx="0" cy="803189"/>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07772" y="1703859"/>
            <a:ext cx="1107997" cy="369332"/>
          </a:xfrm>
          <a:prstGeom prst="rect">
            <a:avLst/>
          </a:prstGeom>
          <a:noFill/>
        </p:spPr>
        <p:txBody>
          <a:bodyPr wrap="none" rtlCol="0">
            <a:spAutoFit/>
          </a:bodyPr>
          <a:lstStyle/>
          <a:p>
            <a:pPr algn="ctr"/>
            <a:r>
              <a:rPr lang="en-US" dirty="0" smtClean="0"/>
              <a:t>180 MHz</a:t>
            </a:r>
            <a:endParaRPr lang="en-US" dirty="0"/>
          </a:p>
        </p:txBody>
      </p:sp>
      <p:cxnSp>
        <p:nvCxnSpPr>
          <p:cNvPr id="23" name="Straight Connector 22"/>
          <p:cNvCxnSpPr/>
          <p:nvPr/>
        </p:nvCxnSpPr>
        <p:spPr>
          <a:xfrm flipV="1">
            <a:off x="902043" y="3153662"/>
            <a:ext cx="5190644" cy="17128"/>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902043" y="2485046"/>
            <a:ext cx="7607358" cy="0"/>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918013" y="2477313"/>
            <a:ext cx="2028090" cy="369332"/>
          </a:xfrm>
          <a:prstGeom prst="rect">
            <a:avLst/>
          </a:prstGeom>
          <a:noFill/>
        </p:spPr>
        <p:txBody>
          <a:bodyPr wrap="square" rtlCol="0">
            <a:spAutoFit/>
          </a:bodyPr>
          <a:lstStyle/>
          <a:p>
            <a:pPr algn="ctr"/>
            <a:r>
              <a:rPr lang="en-US" dirty="0" smtClean="0"/>
              <a:t>40 </a:t>
            </a:r>
            <a:r>
              <a:rPr lang="en-US" dirty="0" err="1" smtClean="0"/>
              <a:t>msec</a:t>
            </a:r>
            <a:endParaRPr lang="en-US" dirty="0"/>
          </a:p>
        </p:txBody>
      </p:sp>
      <p:sp>
        <p:nvSpPr>
          <p:cNvPr id="19" name="TextBox 18"/>
          <p:cNvSpPr txBox="1"/>
          <p:nvPr/>
        </p:nvSpPr>
        <p:spPr>
          <a:xfrm>
            <a:off x="1097280" y="3115908"/>
            <a:ext cx="6436995" cy="369332"/>
          </a:xfrm>
          <a:prstGeom prst="rect">
            <a:avLst/>
          </a:prstGeom>
          <a:noFill/>
        </p:spPr>
        <p:txBody>
          <a:bodyPr wrap="square" rtlCol="0">
            <a:spAutoFit/>
          </a:bodyPr>
          <a:lstStyle/>
          <a:p>
            <a:pPr lvl="3"/>
            <a:r>
              <a:rPr lang="en-US" dirty="0" smtClean="0"/>
              <a:t> 36.50 </a:t>
            </a:r>
            <a:r>
              <a:rPr lang="en-US" dirty="0" err="1" smtClean="0"/>
              <a:t>msec</a:t>
            </a:r>
            <a:r>
              <a:rPr lang="en-US" dirty="0" smtClean="0"/>
              <a:t> </a:t>
            </a:r>
          </a:p>
        </p:txBody>
      </p:sp>
    </p:spTree>
    <p:extLst>
      <p:ext uri="{BB962C8B-B14F-4D97-AF65-F5344CB8AC3E}">
        <p14:creationId xmlns:p14="http://schemas.microsoft.com/office/powerpoint/2010/main" val="967247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lvl="1"/>
            <a:endParaRPr lang="en-US" dirty="0"/>
          </a:p>
        </p:txBody>
      </p:sp>
      <p:sp>
        <p:nvSpPr>
          <p:cNvPr id="4" name="Slide Number Placeholder 3"/>
          <p:cNvSpPr>
            <a:spLocks noGrp="1"/>
          </p:cNvSpPr>
          <p:nvPr>
            <p:ph type="sldNum" sz="quarter" idx="4"/>
          </p:nvPr>
        </p:nvSpPr>
        <p:spPr/>
        <p:txBody>
          <a:bodyPr/>
          <a:lstStyle/>
          <a:p>
            <a:fld id="{8ED1CEE6-8BBE-4393-857A-BEE0A5C48EE0}" type="slidenum">
              <a:rPr lang="en-US" smtClean="0"/>
              <a:pPr/>
              <a:t>4</a:t>
            </a:fld>
            <a:endParaRPr lang="en-US" dirty="0"/>
          </a:p>
        </p:txBody>
      </p:sp>
      <p:sp>
        <p:nvSpPr>
          <p:cNvPr id="6" name="Title 1"/>
          <p:cNvSpPr txBox="1">
            <a:spLocks/>
          </p:cNvSpPr>
          <p:nvPr/>
        </p:nvSpPr>
        <p:spPr>
          <a:xfrm>
            <a:off x="3777" y="-9593"/>
            <a:ext cx="12191999" cy="1143000"/>
          </a:xfrm>
          <a:prstGeom prst="rect">
            <a:avLst/>
          </a:prstGeom>
          <a:solidFill>
            <a:schemeClr val="accent2"/>
          </a:solidFill>
        </p:spPr>
        <p:txBody>
          <a:bodyPr vert="horz" lIns="365760" tIns="182880" rIns="365760" bIns="91440" rtlCol="0" anchor="ctr" anchorCtr="0">
            <a:normAutofit/>
          </a:bodyPr>
          <a:lstStyle>
            <a:lvl1pPr marL="0" indent="0" algn="l" defTabSz="457200" rtl="0" eaLnBrk="1" latinLnBrk="0" hangingPunct="1">
              <a:spcBef>
                <a:spcPct val="0"/>
              </a:spcBef>
              <a:buNone/>
              <a:defRPr sz="2400" b="1" kern="1200" baseline="0">
                <a:solidFill>
                  <a:schemeClr val="bg1"/>
                </a:solidFill>
                <a:latin typeface="+mj-lt"/>
                <a:ea typeface="+mj-ea"/>
                <a:cs typeface="+mj-cs"/>
              </a:defRPr>
            </a:lvl1pPr>
          </a:lstStyle>
          <a:p>
            <a:r>
              <a:rPr lang="en-US" dirty="0" smtClean="0"/>
              <a:t>Data Acquisition Sequence Diagram @ 1 MHz Sample Rate</a:t>
            </a:r>
            <a:endParaRPr lang="en-US" dirty="0"/>
          </a:p>
        </p:txBody>
      </p:sp>
      <p:sp>
        <p:nvSpPr>
          <p:cNvPr id="7" name="Slide Number Placeholder 3"/>
          <p:cNvSpPr txBox="1">
            <a:spLocks/>
          </p:cNvSpPr>
          <p:nvPr/>
        </p:nvSpPr>
        <p:spPr>
          <a:xfrm>
            <a:off x="10619944" y="6327006"/>
            <a:ext cx="1661580" cy="324780"/>
          </a:xfrm>
          <a:prstGeom prst="rect">
            <a:avLst/>
          </a:prstGeom>
        </p:spPr>
        <p:txBody>
          <a:bodyPr vert="horz" lIns="0" tIns="0" rIns="0" bIns="0" rtlCol="0" anchor="b" anchorCtr="0"/>
          <a:lstStyle>
            <a:defPPr>
              <a:defRPr lang="en-US"/>
            </a:defPPr>
            <a:lvl1pPr marL="0" algn="l" defTabSz="914400" rtl="0" eaLnBrk="1" latinLnBrk="0" hangingPunct="1">
              <a:defRPr kumimoji="0" lang="en-US" sz="1000" b="1" i="0" u="none" strike="noStrike" kern="1200" cap="none" spc="0" normalizeH="0" baseline="0" smtClean="0">
                <a:ln>
                  <a:noFill/>
                </a:ln>
                <a:solidFill>
                  <a:srgbClr val="000000"/>
                </a:solidFill>
                <a:effectLst/>
                <a:uLnTx/>
                <a:uFillTx/>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D1CEE6-8BBE-4393-857A-BEE0A5C48EE0}" type="slidenum">
              <a:rPr lang="en-US" smtClean="0"/>
              <a:pPr/>
              <a:t>4</a:t>
            </a:fld>
            <a:endParaRPr lang="en-US" dirty="0"/>
          </a:p>
        </p:txBody>
      </p:sp>
      <p:sp>
        <p:nvSpPr>
          <p:cNvPr id="8" name="TextBox 7"/>
          <p:cNvSpPr txBox="1"/>
          <p:nvPr/>
        </p:nvSpPr>
        <p:spPr>
          <a:xfrm rot="20977800">
            <a:off x="3202510" y="1448958"/>
            <a:ext cx="2110098" cy="615553"/>
          </a:xfrm>
          <a:prstGeom prst="rect">
            <a:avLst/>
          </a:prstGeom>
          <a:noFill/>
        </p:spPr>
        <p:txBody>
          <a:bodyPr wrap="square" rtlCol="0">
            <a:spAutoFit/>
          </a:bodyPr>
          <a:lstStyle/>
          <a:p>
            <a:pPr algn="ctr"/>
            <a:endParaRPr lang="en-US" dirty="0"/>
          </a:p>
          <a:p>
            <a:pPr algn="ctr"/>
            <a:r>
              <a:rPr lang="en-US" sz="1600" dirty="0" smtClean="0"/>
              <a:t>256*4 samples </a:t>
            </a:r>
            <a:endParaRPr lang="en-US" sz="1600" dirty="0"/>
          </a:p>
        </p:txBody>
      </p:sp>
      <p:sp>
        <p:nvSpPr>
          <p:cNvPr id="9" name="TextBox 8"/>
          <p:cNvSpPr txBox="1"/>
          <p:nvPr/>
        </p:nvSpPr>
        <p:spPr>
          <a:xfrm>
            <a:off x="-30628" y="2533202"/>
            <a:ext cx="935997" cy="307777"/>
          </a:xfrm>
          <a:prstGeom prst="rect">
            <a:avLst/>
          </a:prstGeom>
          <a:noFill/>
        </p:spPr>
        <p:txBody>
          <a:bodyPr wrap="square" rtlCol="0">
            <a:spAutoFit/>
          </a:bodyPr>
          <a:lstStyle/>
          <a:p>
            <a:pPr algn="ctr"/>
            <a:r>
              <a:rPr lang="en-US" sz="1400" dirty="0" smtClean="0"/>
              <a:t>Ramp</a:t>
            </a:r>
            <a:endParaRPr lang="en-US" sz="1400" dirty="0"/>
          </a:p>
        </p:txBody>
      </p:sp>
      <p:sp>
        <p:nvSpPr>
          <p:cNvPr id="10" name="Isosceles Triangle 9"/>
          <p:cNvSpPr/>
          <p:nvPr/>
        </p:nvSpPr>
        <p:spPr>
          <a:xfrm>
            <a:off x="2163401" y="1805721"/>
            <a:ext cx="5129799" cy="698286"/>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2</a:t>
            </a:r>
            <a:endParaRPr lang="en-US" dirty="0">
              <a:solidFill>
                <a:schemeClr val="bg2">
                  <a:lumMod val="50000"/>
                </a:schemeClr>
              </a:solidFill>
            </a:endParaRPr>
          </a:p>
        </p:txBody>
      </p:sp>
      <p:sp>
        <p:nvSpPr>
          <p:cNvPr id="11" name="Isosceles Triangle 10"/>
          <p:cNvSpPr/>
          <p:nvPr/>
        </p:nvSpPr>
        <p:spPr>
          <a:xfrm>
            <a:off x="7267748" y="1828642"/>
            <a:ext cx="4903890" cy="698286"/>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3</a:t>
            </a:r>
            <a:endParaRPr lang="en-US" dirty="0">
              <a:solidFill>
                <a:schemeClr val="bg2">
                  <a:lumMod val="50000"/>
                </a:schemeClr>
              </a:solidFill>
            </a:endParaRPr>
          </a:p>
        </p:txBody>
      </p:sp>
      <p:sp>
        <p:nvSpPr>
          <p:cNvPr id="12" name="TextBox 11"/>
          <p:cNvSpPr txBox="1"/>
          <p:nvPr/>
        </p:nvSpPr>
        <p:spPr>
          <a:xfrm rot="20977800">
            <a:off x="8197042" y="1551154"/>
            <a:ext cx="2110098" cy="646331"/>
          </a:xfrm>
          <a:prstGeom prst="rect">
            <a:avLst/>
          </a:prstGeom>
          <a:noFill/>
        </p:spPr>
        <p:txBody>
          <a:bodyPr wrap="square" rtlCol="0">
            <a:spAutoFit/>
          </a:bodyPr>
          <a:lstStyle/>
          <a:p>
            <a:pPr algn="ctr"/>
            <a:endParaRPr lang="en-US" dirty="0"/>
          </a:p>
          <a:p>
            <a:pPr algn="ctr"/>
            <a:r>
              <a:rPr lang="en-US" dirty="0" smtClean="0"/>
              <a:t>256*4 samples </a:t>
            </a:r>
            <a:endParaRPr lang="en-US" dirty="0"/>
          </a:p>
        </p:txBody>
      </p:sp>
      <p:cxnSp>
        <p:nvCxnSpPr>
          <p:cNvPr id="13" name="Straight Connector 12"/>
          <p:cNvCxnSpPr/>
          <p:nvPr/>
        </p:nvCxnSpPr>
        <p:spPr>
          <a:xfrm>
            <a:off x="0" y="3103344"/>
            <a:ext cx="1341346" cy="7514"/>
          </a:xfrm>
          <a:prstGeom prst="line">
            <a:avLst/>
          </a:prstGeom>
          <a:ln w="15875">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873" y="3146446"/>
            <a:ext cx="1478290" cy="307777"/>
          </a:xfrm>
          <a:prstGeom prst="rect">
            <a:avLst/>
          </a:prstGeom>
          <a:noFill/>
        </p:spPr>
        <p:txBody>
          <a:bodyPr wrap="none" rtlCol="0">
            <a:spAutoFit/>
          </a:bodyPr>
          <a:lstStyle/>
          <a:p>
            <a:pPr algn="ctr"/>
            <a:r>
              <a:rPr lang="en-US" sz="1400" dirty="0" smtClean="0"/>
              <a:t>Ramp Complete</a:t>
            </a:r>
            <a:endParaRPr lang="en-US" sz="1400" dirty="0"/>
          </a:p>
        </p:txBody>
      </p:sp>
      <p:grpSp>
        <p:nvGrpSpPr>
          <p:cNvPr id="15" name="Group 14"/>
          <p:cNvGrpSpPr/>
          <p:nvPr/>
        </p:nvGrpSpPr>
        <p:grpSpPr>
          <a:xfrm>
            <a:off x="6254348" y="2713319"/>
            <a:ext cx="857168" cy="434401"/>
            <a:chOff x="5502876" y="2533184"/>
            <a:chExt cx="410722" cy="434401"/>
          </a:xfrm>
        </p:grpSpPr>
        <p:cxnSp>
          <p:nvCxnSpPr>
            <p:cNvPr id="16" name="Straight Connector 15"/>
            <p:cNvCxnSpPr/>
            <p:nvPr/>
          </p:nvCxnSpPr>
          <p:spPr>
            <a:xfrm>
              <a:off x="5502876" y="2533184"/>
              <a:ext cx="0" cy="421074"/>
            </a:xfrm>
            <a:prstGeom prst="line">
              <a:avLst/>
            </a:prstGeom>
            <a:ln w="28575">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502876" y="2533184"/>
              <a:ext cx="410722" cy="0"/>
            </a:xfrm>
            <a:prstGeom prst="line">
              <a:avLst/>
            </a:prstGeom>
            <a:ln w="28575">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913598" y="2546511"/>
              <a:ext cx="0" cy="421074"/>
            </a:xfrm>
            <a:prstGeom prst="line">
              <a:avLst/>
            </a:prstGeom>
            <a:ln w="28575">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11178021" y="2724164"/>
            <a:ext cx="862104" cy="434401"/>
            <a:chOff x="5502876" y="2533184"/>
            <a:chExt cx="410722" cy="434401"/>
          </a:xfrm>
        </p:grpSpPr>
        <p:cxnSp>
          <p:nvCxnSpPr>
            <p:cNvPr id="20" name="Straight Connector 19"/>
            <p:cNvCxnSpPr/>
            <p:nvPr/>
          </p:nvCxnSpPr>
          <p:spPr>
            <a:xfrm>
              <a:off x="5502876" y="2533184"/>
              <a:ext cx="0" cy="421074"/>
            </a:xfrm>
            <a:prstGeom prst="line">
              <a:avLst/>
            </a:prstGeom>
            <a:ln w="25400">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502876" y="2533184"/>
              <a:ext cx="410722" cy="0"/>
            </a:xfrm>
            <a:prstGeom prst="line">
              <a:avLst/>
            </a:prstGeom>
            <a:ln w="254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913598" y="2546511"/>
              <a:ext cx="0" cy="421074"/>
            </a:xfrm>
            <a:prstGeom prst="line">
              <a:avLst/>
            </a:prstGeom>
            <a:ln w="25400">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23" name="Straight Connector 22"/>
          <p:cNvCxnSpPr>
            <a:stCxn id="10" idx="4"/>
          </p:cNvCxnSpPr>
          <p:nvPr/>
        </p:nvCxnSpPr>
        <p:spPr>
          <a:xfrm flipV="1">
            <a:off x="7293200" y="2430209"/>
            <a:ext cx="631831" cy="7379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4" name="Straight Connector 23"/>
          <p:cNvCxnSpPr>
            <a:endCxn id="11" idx="0"/>
          </p:cNvCxnSpPr>
          <p:nvPr/>
        </p:nvCxnSpPr>
        <p:spPr>
          <a:xfrm flipV="1">
            <a:off x="7925031" y="1828642"/>
            <a:ext cx="3393036" cy="594959"/>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25" name="Straight Connector 24"/>
          <p:cNvCxnSpPr/>
          <p:nvPr/>
        </p:nvCxnSpPr>
        <p:spPr>
          <a:xfrm flipV="1">
            <a:off x="2250286" y="2390622"/>
            <a:ext cx="657283" cy="9672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6" name="Straight Connector 25"/>
          <p:cNvCxnSpPr>
            <a:endCxn id="10" idx="0"/>
          </p:cNvCxnSpPr>
          <p:nvPr/>
        </p:nvCxnSpPr>
        <p:spPr>
          <a:xfrm flipV="1">
            <a:off x="2906794" y="1805721"/>
            <a:ext cx="3493513" cy="578859"/>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27" name="Straight Connector 26"/>
          <p:cNvCxnSpPr>
            <a:stCxn id="10" idx="4"/>
            <a:endCxn id="10" idx="0"/>
          </p:cNvCxnSpPr>
          <p:nvPr/>
        </p:nvCxnSpPr>
        <p:spPr>
          <a:xfrm flipH="1" flipV="1">
            <a:off x="6400307" y="1805721"/>
            <a:ext cx="892893" cy="698286"/>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8" name="Straight Connector 27"/>
          <p:cNvCxnSpPr>
            <a:endCxn id="11" idx="0"/>
          </p:cNvCxnSpPr>
          <p:nvPr/>
        </p:nvCxnSpPr>
        <p:spPr>
          <a:xfrm flipH="1" flipV="1">
            <a:off x="11318067" y="1828642"/>
            <a:ext cx="873233" cy="704949"/>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9" name="Straight Connector 28"/>
          <p:cNvCxnSpPr/>
          <p:nvPr/>
        </p:nvCxnSpPr>
        <p:spPr>
          <a:xfrm flipV="1">
            <a:off x="2852138" y="1686417"/>
            <a:ext cx="3512298" cy="639121"/>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2176596" y="1586459"/>
            <a:ext cx="5091152" cy="68985"/>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67213" y="954932"/>
            <a:ext cx="2110098" cy="615553"/>
          </a:xfrm>
          <a:prstGeom prst="rect">
            <a:avLst/>
          </a:prstGeom>
          <a:noFill/>
        </p:spPr>
        <p:txBody>
          <a:bodyPr wrap="square" rtlCol="0">
            <a:spAutoFit/>
          </a:bodyPr>
          <a:lstStyle/>
          <a:p>
            <a:pPr algn="ctr"/>
            <a:endParaRPr lang="en-US" dirty="0"/>
          </a:p>
          <a:p>
            <a:pPr algn="ctr"/>
            <a:r>
              <a:rPr lang="en-US" sz="1600" b="1" dirty="0" smtClean="0"/>
              <a:t>283 us</a:t>
            </a:r>
            <a:endParaRPr lang="en-US" sz="1600" b="1" dirty="0"/>
          </a:p>
        </p:txBody>
      </p:sp>
      <p:grpSp>
        <p:nvGrpSpPr>
          <p:cNvPr id="32" name="Group 31"/>
          <p:cNvGrpSpPr/>
          <p:nvPr/>
        </p:nvGrpSpPr>
        <p:grpSpPr>
          <a:xfrm>
            <a:off x="1333618" y="2688240"/>
            <a:ext cx="800876" cy="438625"/>
            <a:chOff x="5502876" y="2533184"/>
            <a:chExt cx="465193" cy="438625"/>
          </a:xfrm>
        </p:grpSpPr>
        <p:cxnSp>
          <p:nvCxnSpPr>
            <p:cNvPr id="33" name="Straight Connector 32"/>
            <p:cNvCxnSpPr/>
            <p:nvPr/>
          </p:nvCxnSpPr>
          <p:spPr>
            <a:xfrm>
              <a:off x="5502876" y="2533184"/>
              <a:ext cx="0" cy="421074"/>
            </a:xfrm>
            <a:prstGeom prst="line">
              <a:avLst/>
            </a:prstGeom>
            <a:ln w="25400">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507365" y="2548852"/>
              <a:ext cx="460704" cy="1883"/>
            </a:xfrm>
            <a:prstGeom prst="line">
              <a:avLst/>
            </a:prstGeom>
            <a:ln w="25400">
              <a:solidFill>
                <a:schemeClr val="accent5">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960405" y="2550735"/>
              <a:ext cx="0" cy="421074"/>
            </a:xfrm>
            <a:prstGeom prst="line">
              <a:avLst/>
            </a:prstGeom>
            <a:ln w="25400">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36" name="Straight Connector 35"/>
          <p:cNvCxnSpPr/>
          <p:nvPr/>
        </p:nvCxnSpPr>
        <p:spPr>
          <a:xfrm flipH="1" flipV="1">
            <a:off x="1750152" y="1837870"/>
            <a:ext cx="494974" cy="666396"/>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7" name="Straight Connector 36"/>
          <p:cNvCxnSpPr>
            <a:endCxn id="38" idx="0"/>
          </p:cNvCxnSpPr>
          <p:nvPr/>
        </p:nvCxnSpPr>
        <p:spPr>
          <a:xfrm flipV="1">
            <a:off x="-288512" y="1837870"/>
            <a:ext cx="2005712" cy="559750"/>
          </a:xfrm>
          <a:prstGeom prst="line">
            <a:avLst/>
          </a:prstGeom>
          <a:ln/>
        </p:spPr>
        <p:style>
          <a:lnRef idx="2">
            <a:schemeClr val="accent4"/>
          </a:lnRef>
          <a:fillRef idx="0">
            <a:schemeClr val="accent4"/>
          </a:fillRef>
          <a:effectRef idx="1">
            <a:schemeClr val="accent4"/>
          </a:effectRef>
          <a:fontRef idx="minor">
            <a:schemeClr val="tx1"/>
          </a:fontRef>
        </p:style>
      </p:cxnSp>
      <p:sp>
        <p:nvSpPr>
          <p:cNvPr id="38" name="Isosceles Triangle 37"/>
          <p:cNvSpPr/>
          <p:nvPr/>
        </p:nvSpPr>
        <p:spPr>
          <a:xfrm>
            <a:off x="-631522" y="1837870"/>
            <a:ext cx="2843696" cy="666396"/>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1</a:t>
            </a:r>
            <a:endParaRPr lang="en-US" dirty="0">
              <a:solidFill>
                <a:schemeClr val="bg2">
                  <a:lumMod val="50000"/>
                </a:schemeClr>
              </a:solidFill>
            </a:endParaRPr>
          </a:p>
        </p:txBody>
      </p:sp>
      <p:cxnSp>
        <p:nvCxnSpPr>
          <p:cNvPr id="39" name="Straight Connector 38"/>
          <p:cNvCxnSpPr/>
          <p:nvPr/>
        </p:nvCxnSpPr>
        <p:spPr>
          <a:xfrm>
            <a:off x="2082818" y="3922202"/>
            <a:ext cx="10327068" cy="20990"/>
          </a:xfrm>
          <a:prstGeom prst="line">
            <a:avLst/>
          </a:prstGeom>
          <a:ln w="22225">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1672" y="3679814"/>
            <a:ext cx="1050288" cy="307777"/>
          </a:xfrm>
          <a:prstGeom prst="rect">
            <a:avLst/>
          </a:prstGeom>
          <a:noFill/>
        </p:spPr>
        <p:txBody>
          <a:bodyPr wrap="none" rtlCol="0">
            <a:spAutoFit/>
          </a:bodyPr>
          <a:lstStyle/>
          <a:p>
            <a:pPr algn="ctr"/>
            <a:r>
              <a:rPr lang="en-US" sz="1400" dirty="0" err="1" smtClean="0"/>
              <a:t>Conv_start</a:t>
            </a:r>
            <a:endParaRPr lang="en-US" sz="1400" dirty="0"/>
          </a:p>
        </p:txBody>
      </p:sp>
      <p:cxnSp>
        <p:nvCxnSpPr>
          <p:cNvPr id="41" name="Straight Connector 40"/>
          <p:cNvCxnSpPr/>
          <p:nvPr/>
        </p:nvCxnSpPr>
        <p:spPr>
          <a:xfrm flipV="1">
            <a:off x="-4873" y="3501128"/>
            <a:ext cx="2116266" cy="2352"/>
          </a:xfrm>
          <a:prstGeom prst="line">
            <a:avLst/>
          </a:prstGeom>
          <a:ln w="22225">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111393" y="3501128"/>
            <a:ext cx="0" cy="421074"/>
          </a:xfrm>
          <a:prstGeom prst="line">
            <a:avLst/>
          </a:prstGeom>
          <a:ln w="22225">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0188" y="4228909"/>
            <a:ext cx="1957588" cy="307777"/>
          </a:xfrm>
          <a:prstGeom prst="rect">
            <a:avLst/>
          </a:prstGeom>
          <a:noFill/>
        </p:spPr>
        <p:txBody>
          <a:bodyPr wrap="none" rtlCol="0">
            <a:spAutoFit/>
          </a:bodyPr>
          <a:lstStyle/>
          <a:p>
            <a:pPr algn="ctr"/>
            <a:r>
              <a:rPr lang="en-US" sz="1400" dirty="0" smtClean="0"/>
              <a:t>FS (Inverted SPI SEL)</a:t>
            </a:r>
            <a:endParaRPr lang="en-US" sz="1400" dirty="0"/>
          </a:p>
        </p:txBody>
      </p:sp>
      <p:sp>
        <p:nvSpPr>
          <p:cNvPr id="44" name="TextBox 43"/>
          <p:cNvSpPr txBox="1"/>
          <p:nvPr/>
        </p:nvSpPr>
        <p:spPr>
          <a:xfrm>
            <a:off x="-70970" y="5259645"/>
            <a:ext cx="1709122" cy="307777"/>
          </a:xfrm>
          <a:prstGeom prst="rect">
            <a:avLst/>
          </a:prstGeom>
          <a:noFill/>
        </p:spPr>
        <p:txBody>
          <a:bodyPr wrap="none" rtlCol="0">
            <a:spAutoFit/>
          </a:bodyPr>
          <a:lstStyle/>
          <a:p>
            <a:pPr algn="ctr"/>
            <a:r>
              <a:rPr lang="en-US" sz="1400" dirty="0" smtClean="0"/>
              <a:t>SPI_CLK (16 MHz)</a:t>
            </a:r>
            <a:endParaRPr lang="en-US" sz="1400" dirty="0"/>
          </a:p>
        </p:txBody>
      </p:sp>
      <p:cxnSp>
        <p:nvCxnSpPr>
          <p:cNvPr id="45" name="Straight Connector 44"/>
          <p:cNvCxnSpPr/>
          <p:nvPr/>
        </p:nvCxnSpPr>
        <p:spPr>
          <a:xfrm flipV="1">
            <a:off x="21672" y="5796554"/>
            <a:ext cx="12136454" cy="3073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3406" y="5811920"/>
            <a:ext cx="1026821" cy="307777"/>
          </a:xfrm>
          <a:prstGeom prst="rect">
            <a:avLst/>
          </a:prstGeom>
          <a:noFill/>
        </p:spPr>
        <p:txBody>
          <a:bodyPr wrap="none" rtlCol="0">
            <a:spAutoFit/>
          </a:bodyPr>
          <a:lstStyle/>
          <a:p>
            <a:pPr algn="ctr"/>
            <a:r>
              <a:rPr lang="en-US" sz="1400" dirty="0" smtClean="0"/>
              <a:t>SPI_DATA</a:t>
            </a:r>
            <a:endParaRPr lang="en-US" sz="1400" dirty="0"/>
          </a:p>
        </p:txBody>
      </p:sp>
      <p:grpSp>
        <p:nvGrpSpPr>
          <p:cNvPr id="47" name="Group 46"/>
          <p:cNvGrpSpPr/>
          <p:nvPr/>
        </p:nvGrpSpPr>
        <p:grpSpPr>
          <a:xfrm>
            <a:off x="2187862" y="5510809"/>
            <a:ext cx="1826993" cy="309277"/>
            <a:chOff x="1525807" y="5484414"/>
            <a:chExt cx="2185048" cy="350988"/>
          </a:xfrm>
        </p:grpSpPr>
        <p:sp>
          <p:nvSpPr>
            <p:cNvPr id="48" name="Rectangle 47"/>
            <p:cNvSpPr/>
            <p:nvPr/>
          </p:nvSpPr>
          <p:spPr>
            <a:xfrm>
              <a:off x="1525807" y="5492654"/>
              <a:ext cx="546262" cy="342748"/>
            </a:xfrm>
            <a:prstGeom prst="rect">
              <a:avLst/>
            </a:prstGeom>
            <a:solidFill>
              <a:schemeClr val="tx1">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CH1</a:t>
              </a:r>
              <a:endParaRPr lang="en-US" sz="600" dirty="0"/>
            </a:p>
          </p:txBody>
        </p:sp>
        <p:sp>
          <p:nvSpPr>
            <p:cNvPr id="49" name="Rectangle 48"/>
            <p:cNvSpPr/>
            <p:nvPr/>
          </p:nvSpPr>
          <p:spPr>
            <a:xfrm>
              <a:off x="2072069" y="5492654"/>
              <a:ext cx="546262" cy="342748"/>
            </a:xfrm>
            <a:prstGeom prst="rect">
              <a:avLst/>
            </a:prstGeom>
            <a:solidFill>
              <a:schemeClr val="accent1">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CH2</a:t>
              </a:r>
              <a:endParaRPr lang="en-US" sz="1000" dirty="0"/>
            </a:p>
          </p:txBody>
        </p:sp>
        <p:sp>
          <p:nvSpPr>
            <p:cNvPr id="50" name="Rectangle 49"/>
            <p:cNvSpPr/>
            <p:nvPr/>
          </p:nvSpPr>
          <p:spPr>
            <a:xfrm>
              <a:off x="2609600" y="5484414"/>
              <a:ext cx="546262" cy="342748"/>
            </a:xfrm>
            <a:prstGeom prst="rect">
              <a:avLst/>
            </a:prstGeom>
            <a:solidFill>
              <a:schemeClr val="accent3">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CH3</a:t>
              </a:r>
              <a:endParaRPr lang="en-US" sz="1000" dirty="0"/>
            </a:p>
          </p:txBody>
        </p:sp>
        <p:sp>
          <p:nvSpPr>
            <p:cNvPr id="51" name="Rectangle 50"/>
            <p:cNvSpPr/>
            <p:nvPr/>
          </p:nvSpPr>
          <p:spPr>
            <a:xfrm>
              <a:off x="3164593" y="5492654"/>
              <a:ext cx="546262" cy="342748"/>
            </a:xfrm>
            <a:prstGeom prst="rect">
              <a:avLst/>
            </a:prstGeom>
            <a:solidFill>
              <a:schemeClr val="accent4">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CH4</a:t>
              </a:r>
              <a:endParaRPr lang="en-US" sz="1000" dirty="0"/>
            </a:p>
          </p:txBody>
        </p:sp>
      </p:grpSp>
      <p:grpSp>
        <p:nvGrpSpPr>
          <p:cNvPr id="52" name="Group 51"/>
          <p:cNvGrpSpPr/>
          <p:nvPr/>
        </p:nvGrpSpPr>
        <p:grpSpPr>
          <a:xfrm>
            <a:off x="4018534" y="5525303"/>
            <a:ext cx="2164902" cy="303899"/>
            <a:chOff x="1525807" y="5492654"/>
            <a:chExt cx="2185048" cy="344885"/>
          </a:xfrm>
        </p:grpSpPr>
        <p:sp>
          <p:nvSpPr>
            <p:cNvPr id="53" name="Rectangle 52"/>
            <p:cNvSpPr/>
            <p:nvPr/>
          </p:nvSpPr>
          <p:spPr>
            <a:xfrm>
              <a:off x="1525807" y="5492654"/>
              <a:ext cx="546262" cy="342748"/>
            </a:xfrm>
            <a:prstGeom prst="rect">
              <a:avLst/>
            </a:prstGeom>
            <a:solidFill>
              <a:schemeClr val="tx1">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CH1</a:t>
              </a:r>
              <a:endParaRPr lang="en-US" sz="1000" dirty="0"/>
            </a:p>
          </p:txBody>
        </p:sp>
        <p:sp>
          <p:nvSpPr>
            <p:cNvPr id="54" name="Rectangle 53"/>
            <p:cNvSpPr/>
            <p:nvPr/>
          </p:nvSpPr>
          <p:spPr>
            <a:xfrm>
              <a:off x="2072069" y="5492654"/>
              <a:ext cx="546262" cy="342748"/>
            </a:xfrm>
            <a:prstGeom prst="rect">
              <a:avLst/>
            </a:prstGeom>
            <a:solidFill>
              <a:schemeClr val="accent1">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CH2</a:t>
              </a:r>
              <a:endParaRPr lang="en-US" sz="1000" dirty="0"/>
            </a:p>
          </p:txBody>
        </p:sp>
        <p:sp>
          <p:nvSpPr>
            <p:cNvPr id="55" name="Rectangle 54"/>
            <p:cNvSpPr/>
            <p:nvPr/>
          </p:nvSpPr>
          <p:spPr>
            <a:xfrm>
              <a:off x="2609600" y="5494791"/>
              <a:ext cx="546262" cy="342748"/>
            </a:xfrm>
            <a:prstGeom prst="rect">
              <a:avLst/>
            </a:prstGeom>
            <a:solidFill>
              <a:schemeClr val="accent3">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CH3</a:t>
              </a:r>
              <a:endParaRPr lang="en-US" sz="1000" dirty="0"/>
            </a:p>
          </p:txBody>
        </p:sp>
        <p:sp>
          <p:nvSpPr>
            <p:cNvPr id="56" name="Rectangle 55"/>
            <p:cNvSpPr/>
            <p:nvPr/>
          </p:nvSpPr>
          <p:spPr>
            <a:xfrm>
              <a:off x="3164593" y="5492654"/>
              <a:ext cx="546262" cy="342748"/>
            </a:xfrm>
            <a:prstGeom prst="rect">
              <a:avLst/>
            </a:prstGeom>
            <a:solidFill>
              <a:schemeClr val="accent4">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CH4</a:t>
              </a:r>
              <a:endParaRPr lang="en-US" sz="1000" dirty="0"/>
            </a:p>
          </p:txBody>
        </p:sp>
      </p:grpSp>
      <p:grpSp>
        <p:nvGrpSpPr>
          <p:cNvPr id="57" name="Group 56"/>
          <p:cNvGrpSpPr/>
          <p:nvPr/>
        </p:nvGrpSpPr>
        <p:grpSpPr>
          <a:xfrm>
            <a:off x="7642931" y="5503791"/>
            <a:ext cx="1826993" cy="303899"/>
            <a:chOff x="1525807" y="5492654"/>
            <a:chExt cx="2185048" cy="344885"/>
          </a:xfrm>
        </p:grpSpPr>
        <p:sp>
          <p:nvSpPr>
            <p:cNvPr id="58" name="Rectangle 57"/>
            <p:cNvSpPr/>
            <p:nvPr/>
          </p:nvSpPr>
          <p:spPr>
            <a:xfrm>
              <a:off x="1525807" y="5492654"/>
              <a:ext cx="546262" cy="342748"/>
            </a:xfrm>
            <a:prstGeom prst="rect">
              <a:avLst/>
            </a:prstGeom>
            <a:solidFill>
              <a:schemeClr val="tx1">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CH1</a:t>
              </a:r>
              <a:endParaRPr lang="en-US" sz="1000" dirty="0"/>
            </a:p>
          </p:txBody>
        </p:sp>
        <p:sp>
          <p:nvSpPr>
            <p:cNvPr id="59" name="Rectangle 58"/>
            <p:cNvSpPr/>
            <p:nvPr/>
          </p:nvSpPr>
          <p:spPr>
            <a:xfrm>
              <a:off x="2072069" y="5492654"/>
              <a:ext cx="546262" cy="342748"/>
            </a:xfrm>
            <a:prstGeom prst="rect">
              <a:avLst/>
            </a:prstGeom>
            <a:solidFill>
              <a:schemeClr val="accent1">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CH2</a:t>
              </a:r>
              <a:endParaRPr lang="en-US" sz="1000" dirty="0"/>
            </a:p>
          </p:txBody>
        </p:sp>
        <p:sp>
          <p:nvSpPr>
            <p:cNvPr id="60" name="Rectangle 59"/>
            <p:cNvSpPr/>
            <p:nvPr/>
          </p:nvSpPr>
          <p:spPr>
            <a:xfrm>
              <a:off x="2609600" y="5494791"/>
              <a:ext cx="546262" cy="342748"/>
            </a:xfrm>
            <a:prstGeom prst="rect">
              <a:avLst/>
            </a:prstGeom>
            <a:solidFill>
              <a:schemeClr val="accent3">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CH3</a:t>
              </a:r>
              <a:endParaRPr lang="en-US" sz="1000" dirty="0"/>
            </a:p>
          </p:txBody>
        </p:sp>
        <p:sp>
          <p:nvSpPr>
            <p:cNvPr id="61" name="Rectangle 60"/>
            <p:cNvSpPr/>
            <p:nvPr/>
          </p:nvSpPr>
          <p:spPr>
            <a:xfrm>
              <a:off x="3164593" y="5492654"/>
              <a:ext cx="546262" cy="342748"/>
            </a:xfrm>
            <a:prstGeom prst="rect">
              <a:avLst/>
            </a:prstGeom>
            <a:solidFill>
              <a:schemeClr val="accent4">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CH4</a:t>
              </a:r>
              <a:endParaRPr lang="en-US" sz="1000" dirty="0"/>
            </a:p>
          </p:txBody>
        </p:sp>
      </p:grpSp>
      <p:cxnSp>
        <p:nvCxnSpPr>
          <p:cNvPr id="62" name="Straight Connector 61"/>
          <p:cNvCxnSpPr/>
          <p:nvPr/>
        </p:nvCxnSpPr>
        <p:spPr>
          <a:xfrm>
            <a:off x="2120918" y="3134393"/>
            <a:ext cx="4171530" cy="3139"/>
          </a:xfrm>
          <a:prstGeom prst="line">
            <a:avLst/>
          </a:prstGeom>
          <a:ln w="15875">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7089841" y="3130489"/>
            <a:ext cx="4088180" cy="28076"/>
          </a:xfrm>
          <a:prstGeom prst="line">
            <a:avLst/>
          </a:prstGeom>
          <a:ln w="15875">
            <a:solidFill>
              <a:schemeClr val="accent5">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64" name="Group 63"/>
          <p:cNvGrpSpPr/>
          <p:nvPr/>
        </p:nvGrpSpPr>
        <p:grpSpPr>
          <a:xfrm>
            <a:off x="3777" y="4150433"/>
            <a:ext cx="12277747" cy="421940"/>
            <a:chOff x="-538658" y="4871627"/>
            <a:chExt cx="12277747" cy="421940"/>
          </a:xfrm>
        </p:grpSpPr>
        <p:cxnSp>
          <p:nvCxnSpPr>
            <p:cNvPr id="65" name="Straight Connector 64"/>
            <p:cNvCxnSpPr/>
            <p:nvPr/>
          </p:nvCxnSpPr>
          <p:spPr>
            <a:xfrm>
              <a:off x="2041062" y="4871627"/>
              <a:ext cx="9698027" cy="38463"/>
            </a:xfrm>
            <a:prstGeom prst="line">
              <a:avLst/>
            </a:prstGeom>
            <a:ln w="25400">
              <a:solidFill>
                <a:srgbClr val="00B050"/>
              </a:solidFill>
            </a:ln>
            <a:effectLst/>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1645585" y="4872493"/>
              <a:ext cx="410722" cy="421074"/>
              <a:chOff x="5502876" y="2533184"/>
              <a:chExt cx="410722" cy="421074"/>
            </a:xfrm>
          </p:grpSpPr>
          <p:cxnSp>
            <p:nvCxnSpPr>
              <p:cNvPr id="68" name="Straight Connector 67"/>
              <p:cNvCxnSpPr/>
              <p:nvPr/>
            </p:nvCxnSpPr>
            <p:spPr>
              <a:xfrm>
                <a:off x="5502876" y="2533184"/>
                <a:ext cx="0" cy="421074"/>
              </a:xfrm>
              <a:prstGeom prst="line">
                <a:avLst/>
              </a:prstGeom>
              <a:ln w="25400">
                <a:solidFill>
                  <a:srgbClr val="00B05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502876" y="2533184"/>
                <a:ext cx="410722" cy="0"/>
              </a:xfrm>
              <a:prstGeom prst="line">
                <a:avLst/>
              </a:prstGeom>
              <a:ln w="25400">
                <a:solidFill>
                  <a:srgbClr val="00B050"/>
                </a:solidFill>
              </a:ln>
            </p:spPr>
            <p:style>
              <a:lnRef idx="1">
                <a:schemeClr val="dk1"/>
              </a:lnRef>
              <a:fillRef idx="0">
                <a:schemeClr val="dk1"/>
              </a:fillRef>
              <a:effectRef idx="0">
                <a:schemeClr val="dk1"/>
              </a:effectRef>
              <a:fontRef idx="minor">
                <a:schemeClr val="tx1"/>
              </a:fontRef>
            </p:style>
          </p:cxnSp>
        </p:grpSp>
        <p:cxnSp>
          <p:nvCxnSpPr>
            <p:cNvPr id="67" name="Straight Connector 66"/>
            <p:cNvCxnSpPr/>
            <p:nvPr/>
          </p:nvCxnSpPr>
          <p:spPr>
            <a:xfrm flipV="1">
              <a:off x="-538658" y="5286985"/>
              <a:ext cx="2195515" cy="646"/>
            </a:xfrm>
            <a:prstGeom prst="line">
              <a:avLst/>
            </a:prstGeom>
            <a:ln w="25400">
              <a:solidFill>
                <a:srgbClr val="00B050"/>
              </a:solidFill>
            </a:ln>
            <a:effectLst/>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484636" y="4808104"/>
            <a:ext cx="11701318" cy="482603"/>
            <a:chOff x="435313" y="4816831"/>
            <a:chExt cx="11701318" cy="482603"/>
          </a:xfrm>
        </p:grpSpPr>
        <p:grpSp>
          <p:nvGrpSpPr>
            <p:cNvPr id="71" name="Group 70"/>
            <p:cNvGrpSpPr/>
            <p:nvPr/>
          </p:nvGrpSpPr>
          <p:grpSpPr>
            <a:xfrm>
              <a:off x="854265" y="4816831"/>
              <a:ext cx="6275659" cy="464956"/>
              <a:chOff x="651216" y="4825948"/>
              <a:chExt cx="6275659" cy="464956"/>
            </a:xfrm>
          </p:grpSpPr>
          <p:grpSp>
            <p:nvGrpSpPr>
              <p:cNvPr id="111" name="Group 110"/>
              <p:cNvGrpSpPr/>
              <p:nvPr/>
            </p:nvGrpSpPr>
            <p:grpSpPr>
              <a:xfrm>
                <a:off x="3807517" y="4825948"/>
                <a:ext cx="1936088" cy="437762"/>
                <a:chOff x="1252376" y="4117595"/>
                <a:chExt cx="1936088" cy="437762"/>
              </a:xfrm>
            </p:grpSpPr>
            <p:grpSp>
              <p:nvGrpSpPr>
                <p:cNvPr id="143" name="Group 142"/>
                <p:cNvGrpSpPr/>
                <p:nvPr/>
              </p:nvGrpSpPr>
              <p:grpSpPr>
                <a:xfrm>
                  <a:off x="1645585" y="4117595"/>
                  <a:ext cx="410722" cy="434401"/>
                  <a:chOff x="5502876" y="2533184"/>
                  <a:chExt cx="410722" cy="434401"/>
                </a:xfrm>
              </p:grpSpPr>
              <p:cxnSp>
                <p:nvCxnSpPr>
                  <p:cNvPr id="152" name="Straight Connector 151"/>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2432003" y="4119614"/>
                  <a:ext cx="756461" cy="435743"/>
                  <a:chOff x="2432003" y="4119614"/>
                  <a:chExt cx="756461" cy="435743"/>
                </a:xfrm>
              </p:grpSpPr>
              <p:cxnSp>
                <p:nvCxnSpPr>
                  <p:cNvPr id="147" name="Straight Connector 146"/>
                  <p:cNvCxnSpPr/>
                  <p:nvPr/>
                </p:nvCxnSpPr>
                <p:spPr>
                  <a:xfrm flipV="1">
                    <a:off x="2807698" y="4553431"/>
                    <a:ext cx="380766" cy="1926"/>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48" name="Group 147"/>
                  <p:cNvGrpSpPr/>
                  <p:nvPr/>
                </p:nvGrpSpPr>
                <p:grpSpPr>
                  <a:xfrm>
                    <a:off x="2432003" y="4119614"/>
                    <a:ext cx="410722" cy="434401"/>
                    <a:chOff x="5502876" y="2533184"/>
                    <a:chExt cx="410722" cy="434401"/>
                  </a:xfrm>
                </p:grpSpPr>
                <p:cxnSp>
                  <p:nvCxnSpPr>
                    <p:cNvPr id="149" name="Straight Connector 148"/>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145" name="Straight Connector 144"/>
                <p:cNvCxnSpPr/>
                <p:nvPr/>
              </p:nvCxnSpPr>
              <p:spPr>
                <a:xfrm>
                  <a:off x="2056306" y="4532733"/>
                  <a:ext cx="375697" cy="1084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flipV="1">
                  <a:off x="1252376" y="4540552"/>
                  <a:ext cx="410722" cy="7548"/>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651216" y="4841808"/>
                <a:ext cx="1936088" cy="437762"/>
                <a:chOff x="1252376" y="4117595"/>
                <a:chExt cx="1936088" cy="437762"/>
              </a:xfrm>
            </p:grpSpPr>
            <p:grpSp>
              <p:nvGrpSpPr>
                <p:cNvPr id="131" name="Group 130"/>
                <p:cNvGrpSpPr/>
                <p:nvPr/>
              </p:nvGrpSpPr>
              <p:grpSpPr>
                <a:xfrm>
                  <a:off x="1645585" y="4117595"/>
                  <a:ext cx="410722" cy="434401"/>
                  <a:chOff x="5502876" y="2533184"/>
                  <a:chExt cx="410722" cy="434401"/>
                </a:xfrm>
              </p:grpSpPr>
              <p:cxnSp>
                <p:nvCxnSpPr>
                  <p:cNvPr id="140" name="Straight Connector 139"/>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2" name="Group 131"/>
                <p:cNvGrpSpPr/>
                <p:nvPr/>
              </p:nvGrpSpPr>
              <p:grpSpPr>
                <a:xfrm>
                  <a:off x="2432003" y="4119614"/>
                  <a:ext cx="756461" cy="435743"/>
                  <a:chOff x="2432003" y="4119614"/>
                  <a:chExt cx="756461" cy="435743"/>
                </a:xfrm>
              </p:grpSpPr>
              <p:cxnSp>
                <p:nvCxnSpPr>
                  <p:cNvPr id="135" name="Straight Connector 134"/>
                  <p:cNvCxnSpPr/>
                  <p:nvPr/>
                </p:nvCxnSpPr>
                <p:spPr>
                  <a:xfrm flipV="1">
                    <a:off x="2807698" y="4553431"/>
                    <a:ext cx="380766" cy="1926"/>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36" name="Group 135"/>
                  <p:cNvGrpSpPr/>
                  <p:nvPr/>
                </p:nvGrpSpPr>
                <p:grpSpPr>
                  <a:xfrm>
                    <a:off x="2432003" y="4119614"/>
                    <a:ext cx="410722" cy="434401"/>
                    <a:chOff x="5502876" y="2533184"/>
                    <a:chExt cx="410722" cy="434401"/>
                  </a:xfrm>
                </p:grpSpPr>
                <p:cxnSp>
                  <p:nvCxnSpPr>
                    <p:cNvPr id="137" name="Straight Connector 136"/>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133" name="Straight Connector 132"/>
                <p:cNvCxnSpPr/>
                <p:nvPr/>
              </p:nvCxnSpPr>
              <p:spPr>
                <a:xfrm>
                  <a:off x="2056306" y="4532733"/>
                  <a:ext cx="375697" cy="1084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1252376" y="4540552"/>
                  <a:ext cx="410722" cy="7548"/>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2590730" y="4843150"/>
                <a:ext cx="1197140" cy="436420"/>
                <a:chOff x="2883827" y="4701605"/>
                <a:chExt cx="1197140" cy="436420"/>
              </a:xfrm>
            </p:grpSpPr>
            <p:cxnSp>
              <p:nvCxnSpPr>
                <p:cNvPr id="123" name="Straight Connector 122"/>
                <p:cNvCxnSpPr/>
                <p:nvPr/>
              </p:nvCxnSpPr>
              <p:spPr>
                <a:xfrm>
                  <a:off x="2883827" y="4701605"/>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2883827" y="4701605"/>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a:off x="3294549" y="4714932"/>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6" name="Group 125"/>
                <p:cNvGrpSpPr/>
                <p:nvPr/>
              </p:nvGrpSpPr>
              <p:grpSpPr>
                <a:xfrm>
                  <a:off x="3670245" y="4703624"/>
                  <a:ext cx="410722" cy="434401"/>
                  <a:chOff x="5502876" y="2533184"/>
                  <a:chExt cx="410722" cy="434401"/>
                </a:xfrm>
              </p:grpSpPr>
              <p:cxnSp>
                <p:nvCxnSpPr>
                  <p:cNvPr id="128" name="Straight Connector 127"/>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7" name="Straight Connector 126"/>
                <p:cNvCxnSpPr/>
                <p:nvPr/>
              </p:nvCxnSpPr>
              <p:spPr>
                <a:xfrm>
                  <a:off x="3294548" y="5116743"/>
                  <a:ext cx="375697" cy="1084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5729735" y="4854484"/>
                <a:ext cx="1197140" cy="436420"/>
                <a:chOff x="2883827" y="4701605"/>
                <a:chExt cx="1197140" cy="436420"/>
              </a:xfrm>
            </p:grpSpPr>
            <p:cxnSp>
              <p:nvCxnSpPr>
                <p:cNvPr id="115" name="Straight Connector 114"/>
                <p:cNvCxnSpPr/>
                <p:nvPr/>
              </p:nvCxnSpPr>
              <p:spPr>
                <a:xfrm>
                  <a:off x="2883827" y="4701605"/>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2883827" y="4701605"/>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3294549" y="4714932"/>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18" name="Group 117"/>
                <p:cNvGrpSpPr/>
                <p:nvPr/>
              </p:nvGrpSpPr>
              <p:grpSpPr>
                <a:xfrm>
                  <a:off x="3670245" y="4703624"/>
                  <a:ext cx="410722" cy="434401"/>
                  <a:chOff x="5502876" y="2533184"/>
                  <a:chExt cx="410722" cy="434401"/>
                </a:xfrm>
              </p:grpSpPr>
              <p:cxnSp>
                <p:nvCxnSpPr>
                  <p:cNvPr id="120" name="Straight Connector 119"/>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9" name="Straight Connector 118"/>
                <p:cNvCxnSpPr/>
                <p:nvPr/>
              </p:nvCxnSpPr>
              <p:spPr>
                <a:xfrm>
                  <a:off x="3294548" y="5116743"/>
                  <a:ext cx="375697" cy="1084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72" name="Group 71"/>
            <p:cNvGrpSpPr/>
            <p:nvPr/>
          </p:nvGrpSpPr>
          <p:grpSpPr>
            <a:xfrm>
              <a:off x="10200543" y="4861672"/>
              <a:ext cx="1936088" cy="437762"/>
              <a:chOff x="1252376" y="4117595"/>
              <a:chExt cx="1936088" cy="437762"/>
            </a:xfrm>
          </p:grpSpPr>
          <p:grpSp>
            <p:nvGrpSpPr>
              <p:cNvPr id="99" name="Group 98"/>
              <p:cNvGrpSpPr/>
              <p:nvPr/>
            </p:nvGrpSpPr>
            <p:grpSpPr>
              <a:xfrm>
                <a:off x="1645585" y="4117595"/>
                <a:ext cx="410722" cy="434401"/>
                <a:chOff x="5502876" y="2533184"/>
                <a:chExt cx="410722" cy="434401"/>
              </a:xfrm>
            </p:grpSpPr>
            <p:cxnSp>
              <p:nvCxnSpPr>
                <p:cNvPr id="108" name="Straight Connector 107"/>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0" name="Group 99"/>
              <p:cNvGrpSpPr/>
              <p:nvPr/>
            </p:nvGrpSpPr>
            <p:grpSpPr>
              <a:xfrm>
                <a:off x="2432003" y="4119614"/>
                <a:ext cx="756461" cy="435743"/>
                <a:chOff x="2432003" y="4119614"/>
                <a:chExt cx="756461" cy="435743"/>
              </a:xfrm>
            </p:grpSpPr>
            <p:cxnSp>
              <p:nvCxnSpPr>
                <p:cNvPr id="103" name="Straight Connector 102"/>
                <p:cNvCxnSpPr/>
                <p:nvPr/>
              </p:nvCxnSpPr>
              <p:spPr>
                <a:xfrm flipV="1">
                  <a:off x="2807698" y="4553431"/>
                  <a:ext cx="380766" cy="1926"/>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2432003" y="4119614"/>
                  <a:ext cx="410722" cy="434401"/>
                  <a:chOff x="5502876" y="2533184"/>
                  <a:chExt cx="410722" cy="434401"/>
                </a:xfrm>
              </p:grpSpPr>
              <p:cxnSp>
                <p:nvCxnSpPr>
                  <p:cNvPr id="105" name="Straight Connector 104"/>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101" name="Straight Connector 100"/>
              <p:cNvCxnSpPr/>
              <p:nvPr/>
            </p:nvCxnSpPr>
            <p:spPr>
              <a:xfrm>
                <a:off x="2056306" y="4532733"/>
                <a:ext cx="375697" cy="1084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V="1">
                <a:off x="1252376" y="4540552"/>
                <a:ext cx="410722" cy="7548"/>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a:off x="7087839" y="4841589"/>
              <a:ext cx="1936088" cy="437762"/>
              <a:chOff x="1252376" y="4117595"/>
              <a:chExt cx="1936088" cy="437762"/>
            </a:xfrm>
          </p:grpSpPr>
          <p:grpSp>
            <p:nvGrpSpPr>
              <p:cNvPr id="87" name="Group 86"/>
              <p:cNvGrpSpPr/>
              <p:nvPr/>
            </p:nvGrpSpPr>
            <p:grpSpPr>
              <a:xfrm>
                <a:off x="1645585" y="4117595"/>
                <a:ext cx="410722" cy="434401"/>
                <a:chOff x="5502876" y="2533184"/>
                <a:chExt cx="410722" cy="434401"/>
              </a:xfrm>
            </p:grpSpPr>
            <p:cxnSp>
              <p:nvCxnSpPr>
                <p:cNvPr id="96" name="Straight Connector 95"/>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2432003" y="4119614"/>
                <a:ext cx="756461" cy="435743"/>
                <a:chOff x="2432003" y="4119614"/>
                <a:chExt cx="756461" cy="435743"/>
              </a:xfrm>
            </p:grpSpPr>
            <p:cxnSp>
              <p:nvCxnSpPr>
                <p:cNvPr id="91" name="Straight Connector 90"/>
                <p:cNvCxnSpPr/>
                <p:nvPr/>
              </p:nvCxnSpPr>
              <p:spPr>
                <a:xfrm flipV="1">
                  <a:off x="2807698" y="4553431"/>
                  <a:ext cx="380766" cy="1926"/>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2432003" y="4119614"/>
                  <a:ext cx="410722" cy="434401"/>
                  <a:chOff x="5502876" y="2533184"/>
                  <a:chExt cx="410722" cy="434401"/>
                </a:xfrm>
              </p:grpSpPr>
              <p:cxnSp>
                <p:nvCxnSpPr>
                  <p:cNvPr id="93" name="Straight Connector 92"/>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89" name="Straight Connector 88"/>
              <p:cNvCxnSpPr/>
              <p:nvPr/>
            </p:nvCxnSpPr>
            <p:spPr>
              <a:xfrm>
                <a:off x="2056306" y="4532733"/>
                <a:ext cx="375697" cy="1084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V="1">
                <a:off x="1252376" y="4540552"/>
                <a:ext cx="410722" cy="7548"/>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9011797" y="4861672"/>
              <a:ext cx="1197140" cy="436420"/>
              <a:chOff x="2883827" y="4701605"/>
              <a:chExt cx="1197140" cy="436420"/>
            </a:xfrm>
          </p:grpSpPr>
          <p:cxnSp>
            <p:nvCxnSpPr>
              <p:cNvPr id="79" name="Straight Connector 78"/>
              <p:cNvCxnSpPr/>
              <p:nvPr/>
            </p:nvCxnSpPr>
            <p:spPr>
              <a:xfrm>
                <a:off x="2883827" y="4701605"/>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883827" y="4701605"/>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3294549" y="4714932"/>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3670245" y="4703624"/>
                <a:ext cx="410722" cy="434401"/>
                <a:chOff x="5502876" y="2533184"/>
                <a:chExt cx="410722" cy="434401"/>
              </a:xfrm>
            </p:grpSpPr>
            <p:cxnSp>
              <p:nvCxnSpPr>
                <p:cNvPr id="84" name="Straight Connector 83"/>
                <p:cNvCxnSpPr/>
                <p:nvPr/>
              </p:nvCxnSpPr>
              <p:spPr>
                <a:xfrm>
                  <a:off x="5502876" y="2533184"/>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502876" y="2533184"/>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5913598" y="2546511"/>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83" name="Straight Connector 82"/>
              <p:cNvCxnSpPr/>
              <p:nvPr/>
            </p:nvCxnSpPr>
            <p:spPr>
              <a:xfrm>
                <a:off x="3294548" y="5116743"/>
                <a:ext cx="375697" cy="1084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a:off x="435313" y="4827205"/>
              <a:ext cx="415048" cy="429328"/>
              <a:chOff x="5455220" y="2520025"/>
              <a:chExt cx="415048" cy="429328"/>
            </a:xfrm>
          </p:grpSpPr>
          <p:cxnSp>
            <p:nvCxnSpPr>
              <p:cNvPr id="76" name="Straight Connector 75"/>
              <p:cNvCxnSpPr/>
              <p:nvPr/>
            </p:nvCxnSpPr>
            <p:spPr>
              <a:xfrm>
                <a:off x="5455220" y="2520025"/>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5455220" y="2554492"/>
                <a:ext cx="410722" cy="0"/>
              </a:xfrm>
              <a:prstGeom prst="line">
                <a:avLst/>
              </a:prstGeom>
              <a:ln w="25400">
                <a:solidFill>
                  <a:schemeClr val="accent2">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5870268" y="2528279"/>
                <a:ext cx="0" cy="421074"/>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155" name="Group 154"/>
          <p:cNvGrpSpPr/>
          <p:nvPr/>
        </p:nvGrpSpPr>
        <p:grpSpPr>
          <a:xfrm>
            <a:off x="9441881" y="5505658"/>
            <a:ext cx="1826993" cy="303899"/>
            <a:chOff x="1525807" y="5492654"/>
            <a:chExt cx="2185048" cy="344885"/>
          </a:xfrm>
        </p:grpSpPr>
        <p:sp>
          <p:nvSpPr>
            <p:cNvPr id="156" name="Rectangle 155"/>
            <p:cNvSpPr/>
            <p:nvPr/>
          </p:nvSpPr>
          <p:spPr>
            <a:xfrm>
              <a:off x="1525807" y="5492654"/>
              <a:ext cx="546262" cy="342748"/>
            </a:xfrm>
            <a:prstGeom prst="rect">
              <a:avLst/>
            </a:prstGeom>
            <a:solidFill>
              <a:schemeClr val="tx1">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CH1</a:t>
              </a:r>
              <a:endParaRPr lang="en-US" sz="1000" dirty="0"/>
            </a:p>
          </p:txBody>
        </p:sp>
        <p:sp>
          <p:nvSpPr>
            <p:cNvPr id="157" name="Rectangle 156"/>
            <p:cNvSpPr/>
            <p:nvPr/>
          </p:nvSpPr>
          <p:spPr>
            <a:xfrm>
              <a:off x="2072069" y="5492654"/>
              <a:ext cx="546262" cy="342748"/>
            </a:xfrm>
            <a:prstGeom prst="rect">
              <a:avLst/>
            </a:prstGeom>
            <a:solidFill>
              <a:schemeClr val="accent1">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CH2</a:t>
              </a:r>
              <a:endParaRPr lang="en-US" sz="1000" dirty="0"/>
            </a:p>
          </p:txBody>
        </p:sp>
        <p:sp>
          <p:nvSpPr>
            <p:cNvPr id="158" name="Rectangle 157"/>
            <p:cNvSpPr/>
            <p:nvPr/>
          </p:nvSpPr>
          <p:spPr>
            <a:xfrm>
              <a:off x="2609600" y="5494791"/>
              <a:ext cx="546262" cy="342748"/>
            </a:xfrm>
            <a:prstGeom prst="rect">
              <a:avLst/>
            </a:prstGeom>
            <a:solidFill>
              <a:schemeClr val="accent3">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CH3</a:t>
              </a:r>
              <a:endParaRPr lang="en-US" sz="1000" dirty="0"/>
            </a:p>
          </p:txBody>
        </p:sp>
        <p:sp>
          <p:nvSpPr>
            <p:cNvPr id="159" name="Rectangle 158"/>
            <p:cNvSpPr/>
            <p:nvPr/>
          </p:nvSpPr>
          <p:spPr>
            <a:xfrm>
              <a:off x="3164593" y="5492654"/>
              <a:ext cx="546262" cy="342748"/>
            </a:xfrm>
            <a:prstGeom prst="rect">
              <a:avLst/>
            </a:prstGeom>
            <a:solidFill>
              <a:schemeClr val="accent4">
                <a:lumMod val="5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CH4</a:t>
              </a:r>
              <a:endParaRPr lang="en-US" sz="1000" dirty="0"/>
            </a:p>
          </p:txBody>
        </p:sp>
      </p:grpSp>
      <p:cxnSp>
        <p:nvCxnSpPr>
          <p:cNvPr id="160" name="Curved Connector 159"/>
          <p:cNvCxnSpPr/>
          <p:nvPr/>
        </p:nvCxnSpPr>
        <p:spPr>
          <a:xfrm rot="16200000" flipH="1">
            <a:off x="7151581" y="3209934"/>
            <a:ext cx="3078527" cy="1537738"/>
          </a:xfrm>
          <a:prstGeom prst="curvedConnector3">
            <a:avLst/>
          </a:prstGeom>
          <a:ln w="25400">
            <a:solidFill>
              <a:srgbClr val="0000CC"/>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1" name="Curved Connector 160"/>
          <p:cNvCxnSpPr/>
          <p:nvPr/>
        </p:nvCxnSpPr>
        <p:spPr>
          <a:xfrm rot="16200000" flipH="1">
            <a:off x="1893560" y="3386738"/>
            <a:ext cx="3138088" cy="1135214"/>
          </a:xfrm>
          <a:prstGeom prst="curvedConnector3">
            <a:avLst/>
          </a:prstGeom>
          <a:ln w="25400">
            <a:solidFill>
              <a:srgbClr val="0000CC"/>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162" name="Group 161"/>
          <p:cNvGrpSpPr/>
          <p:nvPr/>
        </p:nvGrpSpPr>
        <p:grpSpPr>
          <a:xfrm>
            <a:off x="2007740" y="5573034"/>
            <a:ext cx="5760802" cy="629572"/>
            <a:chOff x="1496997" y="5573034"/>
            <a:chExt cx="5760802" cy="629572"/>
          </a:xfrm>
        </p:grpSpPr>
        <p:grpSp>
          <p:nvGrpSpPr>
            <p:cNvPr id="163" name="Group 162"/>
            <p:cNvGrpSpPr/>
            <p:nvPr/>
          </p:nvGrpSpPr>
          <p:grpSpPr>
            <a:xfrm>
              <a:off x="1496997" y="5573034"/>
              <a:ext cx="2110098" cy="615553"/>
              <a:chOff x="1496997" y="5573034"/>
              <a:chExt cx="2110098" cy="615553"/>
            </a:xfrm>
          </p:grpSpPr>
          <p:sp>
            <p:nvSpPr>
              <p:cNvPr id="170" name="TextBox 169"/>
              <p:cNvSpPr txBox="1"/>
              <p:nvPr/>
            </p:nvSpPr>
            <p:spPr>
              <a:xfrm>
                <a:off x="1496997" y="5573034"/>
                <a:ext cx="2110098" cy="615553"/>
              </a:xfrm>
              <a:prstGeom prst="rect">
                <a:avLst/>
              </a:prstGeom>
              <a:noFill/>
            </p:spPr>
            <p:txBody>
              <a:bodyPr wrap="square" rtlCol="0">
                <a:spAutoFit/>
              </a:bodyPr>
              <a:lstStyle/>
              <a:p>
                <a:pPr algn="ctr"/>
                <a:endParaRPr lang="en-US" dirty="0"/>
              </a:p>
              <a:p>
                <a:pPr algn="ctr"/>
                <a:r>
                  <a:rPr lang="en-US" sz="1600" dirty="0" smtClean="0"/>
                  <a:t>(20)*4 samples </a:t>
                </a:r>
                <a:endParaRPr lang="en-US" sz="1600" dirty="0"/>
              </a:p>
            </p:txBody>
          </p:sp>
          <p:cxnSp>
            <p:nvCxnSpPr>
              <p:cNvPr id="171" name="Straight Connector 170"/>
              <p:cNvCxnSpPr/>
              <p:nvPr/>
            </p:nvCxnSpPr>
            <p:spPr>
              <a:xfrm flipV="1">
                <a:off x="1701431" y="5894830"/>
                <a:ext cx="1802681" cy="7211"/>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3301329" y="5573034"/>
              <a:ext cx="2385886" cy="615553"/>
              <a:chOff x="1496997" y="5573034"/>
              <a:chExt cx="2385886" cy="615553"/>
            </a:xfrm>
          </p:grpSpPr>
          <p:sp>
            <p:nvSpPr>
              <p:cNvPr id="168" name="TextBox 167"/>
              <p:cNvSpPr txBox="1"/>
              <p:nvPr/>
            </p:nvSpPr>
            <p:spPr>
              <a:xfrm>
                <a:off x="1496997" y="5573034"/>
                <a:ext cx="2110098" cy="615553"/>
              </a:xfrm>
              <a:prstGeom prst="rect">
                <a:avLst/>
              </a:prstGeom>
              <a:noFill/>
            </p:spPr>
            <p:txBody>
              <a:bodyPr wrap="square" rtlCol="0">
                <a:spAutoFit/>
              </a:bodyPr>
              <a:lstStyle/>
              <a:p>
                <a:pPr algn="ctr"/>
                <a:endParaRPr lang="en-US" dirty="0"/>
              </a:p>
              <a:p>
                <a:pPr algn="ctr"/>
                <a:r>
                  <a:rPr lang="en-US" sz="1600" dirty="0" smtClean="0"/>
                  <a:t>256*4 samples </a:t>
                </a:r>
                <a:endParaRPr lang="en-US" sz="1600" dirty="0"/>
              </a:p>
            </p:txBody>
          </p:sp>
          <p:cxnSp>
            <p:nvCxnSpPr>
              <p:cNvPr id="169" name="Straight Connector 168"/>
              <p:cNvCxnSpPr/>
              <p:nvPr/>
            </p:nvCxnSpPr>
            <p:spPr>
              <a:xfrm>
                <a:off x="1701431" y="5902042"/>
                <a:ext cx="2181452" cy="7026"/>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5568972" y="5587053"/>
              <a:ext cx="1688827" cy="615553"/>
              <a:chOff x="1961900" y="5596933"/>
              <a:chExt cx="1688827" cy="615553"/>
            </a:xfrm>
          </p:grpSpPr>
          <p:sp>
            <p:nvSpPr>
              <p:cNvPr id="166" name="TextBox 165"/>
              <p:cNvSpPr txBox="1"/>
              <p:nvPr/>
            </p:nvSpPr>
            <p:spPr>
              <a:xfrm>
                <a:off x="1961900" y="5596933"/>
                <a:ext cx="1688827" cy="615553"/>
              </a:xfrm>
              <a:prstGeom prst="rect">
                <a:avLst/>
              </a:prstGeom>
              <a:noFill/>
            </p:spPr>
            <p:txBody>
              <a:bodyPr wrap="square" rtlCol="0">
                <a:spAutoFit/>
              </a:bodyPr>
              <a:lstStyle/>
              <a:p>
                <a:pPr algn="ctr"/>
                <a:endParaRPr lang="en-US" dirty="0"/>
              </a:p>
              <a:p>
                <a:pPr algn="ctr"/>
                <a:r>
                  <a:rPr lang="en-US" sz="1600" dirty="0" smtClean="0"/>
                  <a:t>(27)*4 samples </a:t>
                </a:r>
                <a:endParaRPr lang="en-US" sz="1600" dirty="0"/>
              </a:p>
            </p:txBody>
          </p:sp>
          <p:cxnSp>
            <p:nvCxnSpPr>
              <p:cNvPr id="167" name="Straight Connector 166"/>
              <p:cNvCxnSpPr/>
              <p:nvPr/>
            </p:nvCxnSpPr>
            <p:spPr>
              <a:xfrm flipV="1">
                <a:off x="2080143" y="5930684"/>
                <a:ext cx="1444973" cy="1"/>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grpSp>
      </p:grpSp>
      <p:cxnSp>
        <p:nvCxnSpPr>
          <p:cNvPr id="172" name="Straight Connector 171"/>
          <p:cNvCxnSpPr/>
          <p:nvPr/>
        </p:nvCxnSpPr>
        <p:spPr>
          <a:xfrm flipV="1">
            <a:off x="53609" y="5254591"/>
            <a:ext cx="410722" cy="7548"/>
          </a:xfrm>
          <a:prstGeom prst="line">
            <a:avLst/>
          </a:prstGeom>
          <a:ln w="25400">
            <a:solidFill>
              <a:schemeClr val="accent2">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315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and Sample Rate Notes</a:t>
            </a:r>
            <a:endParaRPr lang="en-US" dirty="0"/>
          </a:p>
        </p:txBody>
      </p:sp>
      <p:sp>
        <p:nvSpPr>
          <p:cNvPr id="4" name="Slide Number Placeholder 3"/>
          <p:cNvSpPr>
            <a:spLocks noGrp="1"/>
          </p:cNvSpPr>
          <p:nvPr>
            <p:ph type="sldNum" sz="quarter" idx="4"/>
          </p:nvPr>
        </p:nvSpPr>
        <p:spPr/>
        <p:txBody>
          <a:bodyPr/>
          <a:lstStyle/>
          <a:p>
            <a:fld id="{8ED1CEE6-8BBE-4393-857A-BEE0A5C48EE0}" type="slidenum">
              <a:rPr lang="en-US" smtClean="0"/>
              <a:pPr/>
              <a:t>5</a:t>
            </a:fld>
            <a:endParaRPr lang="en-US" dirty="0"/>
          </a:p>
        </p:txBody>
      </p:sp>
      <p:sp>
        <p:nvSpPr>
          <p:cNvPr id="3" name="Content Placeholder 2"/>
          <p:cNvSpPr>
            <a:spLocks noGrp="1"/>
          </p:cNvSpPr>
          <p:nvPr>
            <p:ph idx="1"/>
          </p:nvPr>
        </p:nvSpPr>
        <p:spPr/>
        <p:txBody>
          <a:bodyPr>
            <a:noAutofit/>
          </a:bodyPr>
          <a:lstStyle/>
          <a:p>
            <a:r>
              <a:rPr lang="en-US" sz="2800" dirty="0" smtClean="0"/>
              <a:t>Sample rates of 1 MHz, 1.2 MHz, or 1.8 MHz are possible with </a:t>
            </a:r>
            <a:r>
              <a:rPr lang="en-US" sz="2800" dirty="0" err="1" smtClean="0"/>
              <a:t>DemoRad</a:t>
            </a:r>
            <a:endParaRPr lang="en-US" sz="2800" dirty="0" smtClean="0"/>
          </a:p>
          <a:p>
            <a:r>
              <a:rPr lang="en-US" sz="2800" dirty="0" smtClean="0"/>
              <a:t>Make sure that the ramp period divided by the sample period is an integer in order to maintain coherent data</a:t>
            </a:r>
          </a:p>
          <a:p>
            <a:r>
              <a:rPr lang="en-US" sz="2800" dirty="0" smtClean="0"/>
              <a:t>We have example settings that show this</a:t>
            </a:r>
          </a:p>
          <a:p>
            <a:r>
              <a:rPr lang="en-US" sz="2800" dirty="0" smtClean="0"/>
              <a:t>Quad-SPI is used to transfer data from the ADC to the processor in nibble-wide mode because byte-wide mode requires PPI which allows only 1 CAN on BF70x instead of two (due to pin </a:t>
            </a:r>
            <a:r>
              <a:rPr lang="en-US" sz="2800" dirty="0" err="1" smtClean="0"/>
              <a:t>mulitplexing</a:t>
            </a:r>
            <a:r>
              <a:rPr lang="en-US" sz="2800" dirty="0" smtClean="0"/>
              <a:t>)</a:t>
            </a:r>
            <a:endParaRPr lang="en-US" sz="2800" dirty="0"/>
          </a:p>
        </p:txBody>
      </p:sp>
    </p:spTree>
    <p:extLst>
      <p:ext uri="{BB962C8B-B14F-4D97-AF65-F5344CB8AC3E}">
        <p14:creationId xmlns:p14="http://schemas.microsoft.com/office/powerpoint/2010/main" val="22984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2654709" y="1428205"/>
            <a:ext cx="1309938" cy="4898801"/>
          </a:xfrm>
          <a:prstGeom prst="rect">
            <a:avLst/>
          </a:prstGeom>
          <a:solidFill>
            <a:schemeClr val="accent1">
              <a:lumMod val="20000"/>
              <a:lumOff val="80000"/>
              <a:alpha val="50000"/>
            </a:schemeClr>
          </a:solidFill>
          <a:ln w="25400">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solidFill>
                  <a:schemeClr val="bg2"/>
                </a:solidFill>
              </a:rPr>
              <a:t>L2 SRAM</a:t>
            </a:r>
            <a:endParaRPr lang="en-US" dirty="0">
              <a:solidFill>
                <a:schemeClr val="bg2"/>
              </a:solidFill>
            </a:endParaRPr>
          </a:p>
        </p:txBody>
      </p:sp>
      <p:sp>
        <p:nvSpPr>
          <p:cNvPr id="29" name="Title 1"/>
          <p:cNvSpPr>
            <a:spLocks noGrp="1"/>
          </p:cNvSpPr>
          <p:nvPr>
            <p:ph type="title"/>
          </p:nvPr>
        </p:nvSpPr>
        <p:spPr>
          <a:xfrm>
            <a:off x="1" y="0"/>
            <a:ext cx="12191999" cy="1143000"/>
          </a:xfrm>
        </p:spPr>
        <p:txBody>
          <a:bodyPr/>
          <a:lstStyle/>
          <a:p>
            <a:r>
              <a:rPr lang="en-US" dirty="0"/>
              <a:t>Data Buffer Handling on the processor </a:t>
            </a:r>
            <a:r>
              <a:rPr lang="en-US" dirty="0" smtClean="0"/>
              <a:t>– Ping Pong</a:t>
            </a:r>
            <a:endParaRPr lang="en-US" dirty="0"/>
          </a:p>
        </p:txBody>
      </p:sp>
      <p:sp>
        <p:nvSpPr>
          <p:cNvPr id="30" name="Slide Number Placeholder 3"/>
          <p:cNvSpPr>
            <a:spLocks noGrp="1"/>
          </p:cNvSpPr>
          <p:nvPr>
            <p:ph type="sldNum" sz="quarter" idx="4"/>
          </p:nvPr>
        </p:nvSpPr>
        <p:spPr>
          <a:xfrm>
            <a:off x="10109201" y="6327006"/>
            <a:ext cx="1661580" cy="324780"/>
          </a:xfrm>
        </p:spPr>
        <p:txBody>
          <a:bodyPr/>
          <a:lstStyle/>
          <a:p>
            <a:fld id="{8ED1CEE6-8BBE-4393-857A-BEE0A5C48EE0}" type="slidenum">
              <a:rPr lang="en-US" smtClean="0"/>
              <a:pPr/>
              <a:t>6</a:t>
            </a:fld>
            <a:endParaRPr lang="en-US" dirty="0"/>
          </a:p>
        </p:txBody>
      </p:sp>
      <p:sp>
        <p:nvSpPr>
          <p:cNvPr id="31" name="Rectangle 30"/>
          <p:cNvSpPr/>
          <p:nvPr/>
        </p:nvSpPr>
        <p:spPr>
          <a:xfrm>
            <a:off x="2745386" y="1809620"/>
            <a:ext cx="1128584" cy="1966351"/>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3D61"/>
                </a:solidFill>
              </a:rPr>
              <a:t>256KB</a:t>
            </a:r>
          </a:p>
          <a:p>
            <a:pPr algn="ctr"/>
            <a:r>
              <a:rPr lang="en-US" b="1" dirty="0" smtClean="0">
                <a:solidFill>
                  <a:srgbClr val="003D61"/>
                </a:solidFill>
              </a:rPr>
              <a:t>Buffer</a:t>
            </a:r>
          </a:p>
          <a:p>
            <a:pPr algn="ctr"/>
            <a:r>
              <a:rPr lang="en-US" b="1" dirty="0" smtClean="0">
                <a:solidFill>
                  <a:srgbClr val="003D61"/>
                </a:solidFill>
              </a:rPr>
              <a:t>ping</a:t>
            </a:r>
            <a:endParaRPr lang="en-US" b="1" dirty="0">
              <a:solidFill>
                <a:srgbClr val="003D61"/>
              </a:solidFill>
            </a:endParaRPr>
          </a:p>
        </p:txBody>
      </p:sp>
      <p:sp>
        <p:nvSpPr>
          <p:cNvPr id="32" name="Rectangle 31"/>
          <p:cNvSpPr/>
          <p:nvPr/>
        </p:nvSpPr>
        <p:spPr>
          <a:xfrm>
            <a:off x="432620" y="1809620"/>
            <a:ext cx="675635" cy="1467017"/>
          </a:xfrm>
          <a:prstGeom prst="rect">
            <a:avLst/>
          </a:prstGeom>
          <a:solidFill>
            <a:srgbClr val="66CCFF"/>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1E4056"/>
                </a:solidFill>
              </a:rPr>
              <a:t>AFE</a:t>
            </a:r>
          </a:p>
          <a:p>
            <a:pPr algn="ctr"/>
            <a:r>
              <a:rPr lang="en-US" sz="1400" dirty="0" smtClean="0">
                <a:solidFill>
                  <a:srgbClr val="1E4056"/>
                </a:solidFill>
              </a:rPr>
              <a:t>7251</a:t>
            </a:r>
          </a:p>
          <a:p>
            <a:pPr algn="ctr"/>
            <a:r>
              <a:rPr lang="en-US" sz="1400" dirty="0" smtClean="0">
                <a:solidFill>
                  <a:srgbClr val="1E4056"/>
                </a:solidFill>
              </a:rPr>
              <a:t>Driver</a:t>
            </a:r>
            <a:endParaRPr lang="en-US" sz="1400" dirty="0">
              <a:solidFill>
                <a:srgbClr val="1E4056"/>
              </a:solidFill>
            </a:endParaRPr>
          </a:p>
        </p:txBody>
      </p:sp>
      <p:sp>
        <p:nvSpPr>
          <p:cNvPr id="33" name="Rectangle 32"/>
          <p:cNvSpPr/>
          <p:nvPr/>
        </p:nvSpPr>
        <p:spPr>
          <a:xfrm>
            <a:off x="6983663" y="5535694"/>
            <a:ext cx="1017373" cy="646677"/>
          </a:xfrm>
          <a:prstGeom prst="rect">
            <a:avLst/>
          </a:prstGeom>
          <a:solidFill>
            <a:srgbClr val="FFC000">
              <a:alpha val="50000"/>
            </a:srgbClr>
          </a:solidFill>
          <a:ln>
            <a:solidFill>
              <a:schemeClr val="tx1"/>
            </a:solidFill>
            <a:prstDash val="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USB</a:t>
            </a:r>
          </a:p>
          <a:p>
            <a:pPr algn="ctr"/>
            <a:r>
              <a:rPr lang="en-US" dirty="0" smtClean="0">
                <a:solidFill>
                  <a:srgbClr val="000000"/>
                </a:solidFill>
              </a:rPr>
              <a:t>STACK</a:t>
            </a:r>
            <a:endParaRPr lang="en-US" dirty="0">
              <a:solidFill>
                <a:srgbClr val="000000"/>
              </a:solidFill>
            </a:endParaRPr>
          </a:p>
        </p:txBody>
      </p:sp>
      <p:sp>
        <p:nvSpPr>
          <p:cNvPr id="34" name="Rectangle 33"/>
          <p:cNvSpPr/>
          <p:nvPr/>
        </p:nvSpPr>
        <p:spPr>
          <a:xfrm>
            <a:off x="6894821" y="4350221"/>
            <a:ext cx="896864" cy="432134"/>
          </a:xfrm>
          <a:prstGeom prst="rect">
            <a:avLst/>
          </a:prstGeom>
          <a:solidFill>
            <a:schemeClr val="tx1">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1E4056"/>
                </a:solidFill>
              </a:rPr>
              <a:t>FFT</a:t>
            </a:r>
            <a:endParaRPr lang="en-US" b="1" dirty="0">
              <a:solidFill>
                <a:srgbClr val="1E4056"/>
              </a:solidFill>
            </a:endParaRPr>
          </a:p>
        </p:txBody>
      </p:sp>
      <p:sp>
        <p:nvSpPr>
          <p:cNvPr id="35" name="Right Arrow 34"/>
          <p:cNvSpPr/>
          <p:nvPr/>
        </p:nvSpPr>
        <p:spPr>
          <a:xfrm>
            <a:off x="1108255" y="2352646"/>
            <a:ext cx="1637131" cy="479044"/>
          </a:xfrm>
          <a:prstGeom prst="righ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1</a:t>
            </a:r>
          </a:p>
        </p:txBody>
      </p:sp>
      <p:sp>
        <p:nvSpPr>
          <p:cNvPr id="36" name="Right Arrow 35"/>
          <p:cNvSpPr/>
          <p:nvPr/>
        </p:nvSpPr>
        <p:spPr>
          <a:xfrm>
            <a:off x="3828931" y="3963479"/>
            <a:ext cx="1307757" cy="479044"/>
          </a:xfrm>
          <a:prstGeom prst="righ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2</a:t>
            </a:r>
            <a:endParaRPr lang="en-US" dirty="0">
              <a:solidFill>
                <a:schemeClr val="bg2"/>
              </a:solidFill>
            </a:endParaRPr>
          </a:p>
        </p:txBody>
      </p:sp>
      <p:sp>
        <p:nvSpPr>
          <p:cNvPr id="37" name="Right Arrow 36"/>
          <p:cNvSpPr/>
          <p:nvPr/>
        </p:nvSpPr>
        <p:spPr>
          <a:xfrm>
            <a:off x="3835088" y="5647959"/>
            <a:ext cx="3171274" cy="479044"/>
          </a:xfrm>
          <a:prstGeom prst="righ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5</a:t>
            </a:r>
          </a:p>
        </p:txBody>
      </p:sp>
      <p:sp>
        <p:nvSpPr>
          <p:cNvPr id="38" name="TextBox 37"/>
          <p:cNvSpPr txBox="1"/>
          <p:nvPr/>
        </p:nvSpPr>
        <p:spPr>
          <a:xfrm>
            <a:off x="8288483" y="1428205"/>
            <a:ext cx="3657151" cy="3323987"/>
          </a:xfrm>
          <a:prstGeom prst="rect">
            <a:avLst/>
          </a:prstGeom>
          <a:noFill/>
        </p:spPr>
        <p:txBody>
          <a:bodyPr wrap="square" rtlCol="0">
            <a:spAutoFit/>
          </a:bodyPr>
          <a:lstStyle/>
          <a:p>
            <a:pPr marL="342900" indent="-342900">
              <a:buAutoNum type="arabicParenR"/>
            </a:pPr>
            <a:r>
              <a:rPr lang="en-US" sz="1400" dirty="0" smtClean="0"/>
              <a:t>SPI starts DMA of data into an L2 buffer pointed by input pointer</a:t>
            </a:r>
          </a:p>
          <a:p>
            <a:pPr marL="342900" indent="-342900">
              <a:buAutoNum type="arabicParenR"/>
            </a:pPr>
            <a:r>
              <a:rPr lang="en-US" sz="1400" dirty="0" smtClean="0"/>
              <a:t>A portion of the buffer pointed by the output pointer is transferred into L1 via MDMA</a:t>
            </a:r>
          </a:p>
          <a:p>
            <a:pPr marL="342900" indent="-342900">
              <a:buAutoNum type="arabicParenR"/>
            </a:pPr>
            <a:r>
              <a:rPr lang="en-US" sz="1400" dirty="0" smtClean="0"/>
              <a:t>The FFT algorithm is run on the data in L1 with the results being stored back in L1</a:t>
            </a:r>
          </a:p>
          <a:p>
            <a:pPr marL="342900" indent="-342900">
              <a:buAutoNum type="arabicParenR"/>
            </a:pPr>
            <a:r>
              <a:rPr lang="en-US" sz="1400" dirty="0" smtClean="0"/>
              <a:t>The FFT results are written back into the buffer pointed by the output pointer using MDMA </a:t>
            </a:r>
          </a:p>
          <a:p>
            <a:pPr marL="342900" indent="-342900">
              <a:buAutoNum type="arabicParenR"/>
            </a:pPr>
            <a:r>
              <a:rPr lang="en-US" sz="1400" dirty="0" smtClean="0"/>
              <a:t>USB sends the whole buffer (256KB) pointed by the output pointer </a:t>
            </a:r>
          </a:p>
          <a:p>
            <a:pPr marL="342900" indent="-342900">
              <a:buAutoNum type="arabicParenR"/>
            </a:pPr>
            <a:r>
              <a:rPr lang="en-US" sz="1400" dirty="0" smtClean="0"/>
              <a:t>Input and Output pointers are swapped</a:t>
            </a:r>
          </a:p>
          <a:p>
            <a:pPr marL="342900" indent="-342900">
              <a:buAutoNum type="arabicParenR"/>
            </a:pPr>
            <a:r>
              <a:rPr lang="en-US" sz="1400" dirty="0" err="1" smtClean="0"/>
              <a:t>Goto</a:t>
            </a:r>
            <a:r>
              <a:rPr lang="en-US" sz="1400" dirty="0" smtClean="0"/>
              <a:t> 1</a:t>
            </a:r>
          </a:p>
        </p:txBody>
      </p:sp>
      <p:sp>
        <p:nvSpPr>
          <p:cNvPr id="39" name="Rectangle 38"/>
          <p:cNvSpPr/>
          <p:nvPr/>
        </p:nvSpPr>
        <p:spPr>
          <a:xfrm>
            <a:off x="2745386" y="3911647"/>
            <a:ext cx="1128584" cy="2279500"/>
          </a:xfrm>
          <a:prstGeom prst="rect">
            <a:avLst/>
          </a:prstGeom>
          <a:solidFill>
            <a:schemeClr val="accent3">
              <a:lumMod val="20000"/>
              <a:lumOff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3D61"/>
                </a:solidFill>
              </a:rPr>
              <a:t>256KB</a:t>
            </a:r>
          </a:p>
          <a:p>
            <a:pPr algn="ctr"/>
            <a:r>
              <a:rPr lang="en-US" b="1" dirty="0" smtClean="0">
                <a:solidFill>
                  <a:srgbClr val="003D61"/>
                </a:solidFill>
              </a:rPr>
              <a:t>Buffer</a:t>
            </a:r>
          </a:p>
          <a:p>
            <a:pPr algn="ctr"/>
            <a:r>
              <a:rPr lang="en-US" b="1" dirty="0" smtClean="0">
                <a:solidFill>
                  <a:srgbClr val="003D61"/>
                </a:solidFill>
              </a:rPr>
              <a:t>pong</a:t>
            </a:r>
            <a:endParaRPr lang="en-US" b="1" dirty="0">
              <a:solidFill>
                <a:srgbClr val="003D61"/>
              </a:solidFill>
            </a:endParaRPr>
          </a:p>
        </p:txBody>
      </p:sp>
      <p:sp>
        <p:nvSpPr>
          <p:cNvPr id="40" name="TextBox 39"/>
          <p:cNvSpPr txBox="1"/>
          <p:nvPr/>
        </p:nvSpPr>
        <p:spPr>
          <a:xfrm>
            <a:off x="1224627" y="1656046"/>
            <a:ext cx="1546455" cy="369332"/>
          </a:xfrm>
          <a:prstGeom prst="rect">
            <a:avLst/>
          </a:prstGeom>
          <a:noFill/>
        </p:spPr>
        <p:txBody>
          <a:bodyPr wrap="square" rtlCol="0">
            <a:spAutoFit/>
          </a:bodyPr>
          <a:lstStyle/>
          <a:p>
            <a:r>
              <a:rPr lang="en-US" dirty="0"/>
              <a:t>i</a:t>
            </a:r>
            <a:r>
              <a:rPr lang="en-US" dirty="0" smtClean="0"/>
              <a:t>nput </a:t>
            </a:r>
            <a:r>
              <a:rPr lang="en-US" dirty="0"/>
              <a:t>p</a:t>
            </a:r>
            <a:r>
              <a:rPr lang="en-US" dirty="0" smtClean="0"/>
              <a:t>ointer</a:t>
            </a:r>
            <a:endParaRPr lang="en-US" dirty="0"/>
          </a:p>
        </p:txBody>
      </p:sp>
      <p:sp>
        <p:nvSpPr>
          <p:cNvPr id="41" name="TextBox 40"/>
          <p:cNvSpPr txBox="1"/>
          <p:nvPr/>
        </p:nvSpPr>
        <p:spPr>
          <a:xfrm>
            <a:off x="1043558" y="3784006"/>
            <a:ext cx="1675849" cy="369332"/>
          </a:xfrm>
          <a:prstGeom prst="rect">
            <a:avLst/>
          </a:prstGeom>
          <a:noFill/>
        </p:spPr>
        <p:txBody>
          <a:bodyPr wrap="square" rtlCol="0">
            <a:spAutoFit/>
          </a:bodyPr>
          <a:lstStyle/>
          <a:p>
            <a:r>
              <a:rPr lang="en-US" dirty="0"/>
              <a:t>o</a:t>
            </a:r>
            <a:r>
              <a:rPr lang="en-US" dirty="0" smtClean="0"/>
              <a:t>utput </a:t>
            </a:r>
            <a:r>
              <a:rPr lang="en-US" dirty="0"/>
              <a:t>p</a:t>
            </a:r>
            <a:r>
              <a:rPr lang="en-US" dirty="0" smtClean="0"/>
              <a:t>ointer</a:t>
            </a:r>
            <a:endParaRPr lang="en-US" dirty="0"/>
          </a:p>
        </p:txBody>
      </p:sp>
      <p:sp>
        <p:nvSpPr>
          <p:cNvPr id="42" name="TextBox 41"/>
          <p:cNvSpPr txBox="1"/>
          <p:nvPr/>
        </p:nvSpPr>
        <p:spPr>
          <a:xfrm>
            <a:off x="1314357" y="2178953"/>
            <a:ext cx="1546455" cy="369332"/>
          </a:xfrm>
          <a:prstGeom prst="rect">
            <a:avLst/>
          </a:prstGeom>
          <a:noFill/>
        </p:spPr>
        <p:txBody>
          <a:bodyPr wrap="square" rtlCol="0">
            <a:spAutoFit/>
          </a:bodyPr>
          <a:lstStyle/>
          <a:p>
            <a:r>
              <a:rPr lang="en-US" dirty="0" smtClean="0"/>
              <a:t>SPI DMA</a:t>
            </a:r>
            <a:endParaRPr lang="en-US" dirty="0"/>
          </a:p>
        </p:txBody>
      </p:sp>
      <p:sp>
        <p:nvSpPr>
          <p:cNvPr id="43" name="Rectangle 42"/>
          <p:cNvSpPr/>
          <p:nvPr/>
        </p:nvSpPr>
        <p:spPr>
          <a:xfrm>
            <a:off x="5136688" y="3911647"/>
            <a:ext cx="1309938" cy="1309282"/>
          </a:xfrm>
          <a:prstGeom prst="rect">
            <a:avLst/>
          </a:prstGeom>
          <a:solidFill>
            <a:schemeClr val="accent1">
              <a:lumMod val="60000"/>
              <a:lumOff val="40000"/>
              <a:alpha val="50000"/>
            </a:schemeClr>
          </a:solidFill>
          <a:ln w="25400">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just"/>
            <a:endParaRPr lang="en-US" dirty="0" smtClean="0">
              <a:solidFill>
                <a:schemeClr val="bg2"/>
              </a:solidFill>
            </a:endParaRPr>
          </a:p>
          <a:p>
            <a:pPr algn="just"/>
            <a:endParaRPr lang="en-US" dirty="0" smtClean="0">
              <a:solidFill>
                <a:schemeClr val="bg2"/>
              </a:solidFill>
            </a:endParaRPr>
          </a:p>
          <a:p>
            <a:pPr algn="just"/>
            <a:r>
              <a:rPr lang="en-US" dirty="0" smtClean="0">
                <a:solidFill>
                  <a:schemeClr val="bg2"/>
                </a:solidFill>
              </a:rPr>
              <a:t> L1 SRAM</a:t>
            </a:r>
            <a:endParaRPr lang="en-US" dirty="0">
              <a:solidFill>
                <a:schemeClr val="bg2"/>
              </a:solidFill>
            </a:endParaRPr>
          </a:p>
        </p:txBody>
      </p:sp>
      <p:sp>
        <p:nvSpPr>
          <p:cNvPr id="44" name="Left Arrow 43"/>
          <p:cNvSpPr/>
          <p:nvPr/>
        </p:nvSpPr>
        <p:spPr>
          <a:xfrm>
            <a:off x="3835303" y="4782355"/>
            <a:ext cx="1301386" cy="447536"/>
          </a:xfrm>
          <a:prstGeom prst="lef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4</a:t>
            </a:r>
            <a:endParaRPr lang="en-US" dirty="0">
              <a:solidFill>
                <a:schemeClr val="bg2"/>
              </a:solidFill>
            </a:endParaRPr>
          </a:p>
        </p:txBody>
      </p:sp>
      <p:sp>
        <p:nvSpPr>
          <p:cNvPr id="45" name="TextBox 44"/>
          <p:cNvSpPr txBox="1"/>
          <p:nvPr/>
        </p:nvSpPr>
        <p:spPr>
          <a:xfrm>
            <a:off x="4009388" y="3752897"/>
            <a:ext cx="942964" cy="369332"/>
          </a:xfrm>
          <a:prstGeom prst="rect">
            <a:avLst/>
          </a:prstGeom>
          <a:noFill/>
        </p:spPr>
        <p:txBody>
          <a:bodyPr wrap="square" rtlCol="0">
            <a:spAutoFit/>
          </a:bodyPr>
          <a:lstStyle/>
          <a:p>
            <a:r>
              <a:rPr lang="en-US" dirty="0"/>
              <a:t>M</a:t>
            </a:r>
            <a:r>
              <a:rPr lang="en-US" dirty="0" smtClean="0"/>
              <a:t>DMA</a:t>
            </a:r>
            <a:endParaRPr lang="en-US" dirty="0"/>
          </a:p>
        </p:txBody>
      </p:sp>
      <p:sp>
        <p:nvSpPr>
          <p:cNvPr id="46" name="TextBox 45"/>
          <p:cNvSpPr txBox="1"/>
          <p:nvPr/>
        </p:nvSpPr>
        <p:spPr>
          <a:xfrm>
            <a:off x="4016480" y="4584629"/>
            <a:ext cx="942964" cy="369332"/>
          </a:xfrm>
          <a:prstGeom prst="rect">
            <a:avLst/>
          </a:prstGeom>
          <a:noFill/>
        </p:spPr>
        <p:txBody>
          <a:bodyPr wrap="square" rtlCol="0">
            <a:spAutoFit/>
          </a:bodyPr>
          <a:lstStyle/>
          <a:p>
            <a:r>
              <a:rPr lang="en-US" dirty="0"/>
              <a:t>M</a:t>
            </a:r>
            <a:r>
              <a:rPr lang="en-US" dirty="0" smtClean="0"/>
              <a:t>DMA</a:t>
            </a:r>
            <a:endParaRPr lang="en-US" dirty="0"/>
          </a:p>
        </p:txBody>
      </p:sp>
      <p:sp>
        <p:nvSpPr>
          <p:cNvPr id="47" name="Bent Arrow 46"/>
          <p:cNvSpPr/>
          <p:nvPr/>
        </p:nvSpPr>
        <p:spPr>
          <a:xfrm rot="5400000">
            <a:off x="6726391" y="3643428"/>
            <a:ext cx="427031" cy="986561"/>
          </a:xfrm>
          <a:prstGeom prst="ben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solidFill>
                  <a:schemeClr val="tx1"/>
                </a:solidFill>
              </a:rPr>
              <a:t>3</a:t>
            </a:r>
          </a:p>
        </p:txBody>
      </p:sp>
      <p:sp>
        <p:nvSpPr>
          <p:cNvPr id="48" name="Bent Arrow 47"/>
          <p:cNvSpPr/>
          <p:nvPr/>
        </p:nvSpPr>
        <p:spPr>
          <a:xfrm flipH="1" flipV="1">
            <a:off x="6446625" y="4791465"/>
            <a:ext cx="950715" cy="438426"/>
          </a:xfrm>
          <a:prstGeom prst="bentArrow">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4485646" y="1428205"/>
            <a:ext cx="3281838" cy="1754326"/>
          </a:xfrm>
          <a:prstGeom prst="rect">
            <a:avLst/>
          </a:prstGeom>
          <a:noFill/>
        </p:spPr>
        <p:txBody>
          <a:bodyPr wrap="square" rtlCol="0">
            <a:spAutoFit/>
          </a:bodyPr>
          <a:lstStyle/>
          <a:p>
            <a:r>
              <a:rPr lang="en-US" dirty="0" smtClean="0"/>
              <a:t>While the AFE is writing to one buffer, processing is done on the other buffer. After one buffer is full, the pointers are swapped (input pointer=pong, output buffer = ping).</a:t>
            </a:r>
            <a:endParaRPr lang="en-US" dirty="0"/>
          </a:p>
        </p:txBody>
      </p:sp>
      <p:sp>
        <p:nvSpPr>
          <p:cNvPr id="24" name="Rectangle 23"/>
          <p:cNvSpPr/>
          <p:nvPr/>
        </p:nvSpPr>
        <p:spPr>
          <a:xfrm>
            <a:off x="3828930" y="3600599"/>
            <a:ext cx="4095870" cy="1735092"/>
          </a:xfrm>
          <a:prstGeom prst="rect">
            <a:avLst/>
          </a:prstGeom>
          <a:noFill/>
          <a:ln w="25400">
            <a:solidFill>
              <a:schemeClr val="tx1"/>
            </a:solidFill>
            <a:prstDash val="sysDash"/>
            <a:miter lim="800000"/>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just"/>
            <a:endParaRPr lang="en-US" dirty="0">
              <a:solidFill>
                <a:schemeClr val="bg2"/>
              </a:solidFill>
            </a:endParaRPr>
          </a:p>
        </p:txBody>
      </p:sp>
      <p:sp>
        <p:nvSpPr>
          <p:cNvPr id="25" name="TextBox 24"/>
          <p:cNvSpPr txBox="1"/>
          <p:nvPr/>
        </p:nvSpPr>
        <p:spPr>
          <a:xfrm>
            <a:off x="7890660" y="4937827"/>
            <a:ext cx="4054974" cy="646331"/>
          </a:xfrm>
          <a:prstGeom prst="rect">
            <a:avLst/>
          </a:prstGeom>
          <a:noFill/>
        </p:spPr>
        <p:txBody>
          <a:bodyPr wrap="square" rtlCol="0">
            <a:spAutoFit/>
          </a:bodyPr>
          <a:lstStyle/>
          <a:p>
            <a:r>
              <a:rPr lang="en-US" dirty="0" smtClean="0"/>
              <a:t>Skipped on </a:t>
            </a:r>
            <a:r>
              <a:rPr lang="en-US" dirty="0" err="1" smtClean="0"/>
              <a:t>DemoRad</a:t>
            </a:r>
            <a:r>
              <a:rPr lang="en-US" dirty="0" smtClean="0"/>
              <a:t>, raw samples provided to PC</a:t>
            </a:r>
            <a:endParaRPr lang="en-US" dirty="0"/>
          </a:p>
        </p:txBody>
      </p:sp>
    </p:spTree>
    <p:extLst>
      <p:ext uri="{BB962C8B-B14F-4D97-AF65-F5344CB8AC3E}">
        <p14:creationId xmlns:p14="http://schemas.microsoft.com/office/powerpoint/2010/main" val="3971418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to Radar Algorithms</a:t>
            </a:r>
            <a:endParaRPr lang="en-US" dirty="0"/>
          </a:p>
        </p:txBody>
      </p:sp>
    </p:spTree>
    <p:extLst>
      <p:ext uri="{BB962C8B-B14F-4D97-AF65-F5344CB8AC3E}">
        <p14:creationId xmlns:p14="http://schemas.microsoft.com/office/powerpoint/2010/main" val="3804769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FMCW Radar </a:t>
            </a:r>
            <a:r>
              <a:rPr lang="en-US" dirty="0"/>
              <a:t>c</a:t>
            </a:r>
            <a:r>
              <a:rPr lang="en-US" dirty="0" smtClean="0"/>
              <a:t>oncepts</a:t>
            </a:r>
            <a:endParaRPr lang="en-US" dirty="0"/>
          </a:p>
        </p:txBody>
      </p:sp>
      <p:sp>
        <p:nvSpPr>
          <p:cNvPr id="3" name="Content Placeholder 2"/>
          <p:cNvSpPr>
            <a:spLocks noGrp="1"/>
          </p:cNvSpPr>
          <p:nvPr>
            <p:ph idx="1"/>
          </p:nvPr>
        </p:nvSpPr>
        <p:spPr/>
        <p:txBody>
          <a:bodyPr/>
          <a:lstStyle/>
          <a:p>
            <a:pPr marL="228600" lvl="1" indent="0">
              <a:buNone/>
            </a:pPr>
            <a:r>
              <a:rPr lang="en-US" dirty="0" smtClean="0"/>
              <a:t> </a:t>
            </a:r>
          </a:p>
          <a:p>
            <a:pPr lvl="1"/>
            <a:endParaRPr lang="en-US" dirty="0"/>
          </a:p>
        </p:txBody>
      </p:sp>
      <p:sp>
        <p:nvSpPr>
          <p:cNvPr id="4" name="Slide Number Placeholder 3"/>
          <p:cNvSpPr>
            <a:spLocks noGrp="1"/>
          </p:cNvSpPr>
          <p:nvPr>
            <p:ph type="sldNum" sz="quarter" idx="4"/>
          </p:nvPr>
        </p:nvSpPr>
        <p:spPr/>
        <p:txBody>
          <a:bodyPr/>
          <a:lstStyle/>
          <a:p>
            <a:fld id="{8ED1CEE6-8BBE-4393-857A-BEE0A5C48EE0}" type="slidenum">
              <a:rPr lang="en-US" smtClean="0"/>
              <a:pPr/>
              <a:t>8</a:t>
            </a:fld>
            <a:endParaRPr lang="en-US" dirty="0"/>
          </a:p>
        </p:txBody>
      </p:sp>
      <p:cxnSp>
        <p:nvCxnSpPr>
          <p:cNvPr id="12" name="Straight Connector 11"/>
          <p:cNvCxnSpPr/>
          <p:nvPr/>
        </p:nvCxnSpPr>
        <p:spPr>
          <a:xfrm flipV="1">
            <a:off x="548602" y="2556992"/>
            <a:ext cx="11236998" cy="49372"/>
          </a:xfrm>
          <a:prstGeom prst="line">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cxnSp>
      <p:sp>
        <p:nvSpPr>
          <p:cNvPr id="13" name="Isosceles Triangle 12"/>
          <p:cNvSpPr/>
          <p:nvPr/>
        </p:nvSpPr>
        <p:spPr>
          <a:xfrm>
            <a:off x="803189" y="1797908"/>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50000"/>
                  </a:schemeClr>
                </a:solidFill>
              </a:rPr>
              <a:t>1</a:t>
            </a:r>
          </a:p>
        </p:txBody>
      </p:sp>
      <p:sp>
        <p:nvSpPr>
          <p:cNvPr id="14" name="Isosceles Triangle 13"/>
          <p:cNvSpPr/>
          <p:nvPr/>
        </p:nvSpPr>
        <p:spPr>
          <a:xfrm>
            <a:off x="2409569" y="1793031"/>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2</a:t>
            </a:r>
            <a:endParaRPr lang="en-US" dirty="0">
              <a:solidFill>
                <a:schemeClr val="bg2">
                  <a:lumMod val="50000"/>
                </a:schemeClr>
              </a:solidFill>
            </a:endParaRPr>
          </a:p>
        </p:txBody>
      </p:sp>
      <p:sp>
        <p:nvSpPr>
          <p:cNvPr id="15" name="Isosceles Triangle 14"/>
          <p:cNvSpPr/>
          <p:nvPr/>
        </p:nvSpPr>
        <p:spPr>
          <a:xfrm>
            <a:off x="4387453" y="1777311"/>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..N</a:t>
            </a:r>
            <a:endParaRPr lang="en-US" dirty="0">
              <a:solidFill>
                <a:schemeClr val="bg2">
                  <a:lumMod val="50000"/>
                </a:schemeClr>
              </a:solidFill>
            </a:endParaRPr>
          </a:p>
        </p:txBody>
      </p:sp>
      <p:sp>
        <p:nvSpPr>
          <p:cNvPr id="16" name="Isosceles Triangle 15"/>
          <p:cNvSpPr/>
          <p:nvPr/>
        </p:nvSpPr>
        <p:spPr>
          <a:xfrm>
            <a:off x="8471030" y="1749513"/>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1</a:t>
            </a:r>
            <a:endParaRPr lang="en-US" dirty="0">
              <a:solidFill>
                <a:schemeClr val="bg2">
                  <a:lumMod val="50000"/>
                </a:schemeClr>
              </a:solidFill>
            </a:endParaRPr>
          </a:p>
        </p:txBody>
      </p:sp>
      <p:sp>
        <p:nvSpPr>
          <p:cNvPr id="17" name="Isosceles Triangle 16"/>
          <p:cNvSpPr/>
          <p:nvPr/>
        </p:nvSpPr>
        <p:spPr>
          <a:xfrm>
            <a:off x="10101642" y="1758780"/>
            <a:ext cx="1606380" cy="803189"/>
          </a:xfrm>
          <a:prstGeom prst="triangle">
            <a:avLst>
              <a:gd name="adj" fmla="val 82594"/>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50000"/>
                  </a:schemeClr>
                </a:solidFill>
              </a:rPr>
              <a:t>2</a:t>
            </a:r>
            <a:endParaRPr lang="en-US" dirty="0">
              <a:solidFill>
                <a:schemeClr val="bg2">
                  <a:lumMod val="50000"/>
                </a:schemeClr>
              </a:solidFill>
            </a:endParaRPr>
          </a:p>
        </p:txBody>
      </p:sp>
      <p:cxnSp>
        <p:nvCxnSpPr>
          <p:cNvPr id="20" name="Straight Connector 19"/>
          <p:cNvCxnSpPr/>
          <p:nvPr/>
        </p:nvCxnSpPr>
        <p:spPr>
          <a:xfrm>
            <a:off x="630195" y="1776365"/>
            <a:ext cx="1823891" cy="0"/>
          </a:xfrm>
          <a:prstGeom prst="line">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cxnSp>
      <p:cxnSp>
        <p:nvCxnSpPr>
          <p:cNvPr id="23" name="Straight Connector 22"/>
          <p:cNvCxnSpPr/>
          <p:nvPr/>
        </p:nvCxnSpPr>
        <p:spPr>
          <a:xfrm>
            <a:off x="781730" y="3229330"/>
            <a:ext cx="7607358" cy="0"/>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485282" y="2717420"/>
            <a:ext cx="2028090" cy="369332"/>
          </a:xfrm>
          <a:prstGeom prst="rect">
            <a:avLst/>
          </a:prstGeom>
          <a:noFill/>
        </p:spPr>
        <p:txBody>
          <a:bodyPr wrap="square" rtlCol="0">
            <a:spAutoFit/>
          </a:bodyPr>
          <a:lstStyle/>
          <a:p>
            <a:pPr algn="ctr"/>
            <a:r>
              <a:rPr lang="en-US" b="1" dirty="0" smtClean="0"/>
              <a:t>T</a:t>
            </a:r>
            <a:r>
              <a:rPr lang="en-US" b="1" baseline="-25000" dirty="0" smtClean="0"/>
              <a:t>ON</a:t>
            </a:r>
            <a:endParaRPr lang="en-US" b="1" baseline="-25000" dirty="0"/>
          </a:p>
        </p:txBody>
      </p:sp>
      <p:grpSp>
        <p:nvGrpSpPr>
          <p:cNvPr id="38" name="Group 37"/>
          <p:cNvGrpSpPr/>
          <p:nvPr/>
        </p:nvGrpSpPr>
        <p:grpSpPr>
          <a:xfrm>
            <a:off x="249575" y="1782259"/>
            <a:ext cx="445955" cy="824732"/>
            <a:chOff x="407697" y="1776365"/>
            <a:chExt cx="445955" cy="824732"/>
          </a:xfrm>
        </p:grpSpPr>
        <p:cxnSp>
          <p:nvCxnSpPr>
            <p:cNvPr id="21" name="Straight Arrow Connector 20"/>
            <p:cNvCxnSpPr>
              <a:endCxn id="13" idx="2"/>
            </p:cNvCxnSpPr>
            <p:nvPr/>
          </p:nvCxnSpPr>
          <p:spPr>
            <a:xfrm flipH="1">
              <a:off x="803189" y="1776365"/>
              <a:ext cx="7453" cy="824732"/>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07697" y="1936585"/>
              <a:ext cx="445955" cy="338554"/>
            </a:xfrm>
            <a:prstGeom prst="rect">
              <a:avLst/>
            </a:prstGeom>
            <a:noFill/>
          </p:spPr>
          <p:txBody>
            <a:bodyPr wrap="none" rtlCol="0">
              <a:spAutoFit/>
            </a:bodyPr>
            <a:lstStyle/>
            <a:p>
              <a:pPr algn="ctr"/>
              <a:r>
                <a:rPr lang="en-US" sz="1600" dirty="0" smtClean="0"/>
                <a:t>∆B</a:t>
              </a:r>
              <a:endParaRPr lang="en-US" sz="1600" dirty="0"/>
            </a:p>
          </p:txBody>
        </p:sp>
      </p:grpSp>
      <mc:AlternateContent xmlns:mc="http://schemas.openxmlformats.org/markup-compatibility/2006" xmlns:a14="http://schemas.microsoft.com/office/drawing/2010/main">
        <mc:Choice Requires="a14">
          <p:sp>
            <p:nvSpPr>
              <p:cNvPr id="31" name="TextBox 30"/>
              <p:cNvSpPr txBox="1"/>
              <p:nvPr/>
            </p:nvSpPr>
            <p:spPr>
              <a:xfrm>
                <a:off x="656951" y="3693335"/>
                <a:ext cx="5212914" cy="2026965"/>
              </a:xfrm>
              <a:prstGeom prst="rect">
                <a:avLst/>
              </a:prstGeom>
              <a:noFill/>
            </p:spPr>
            <p:txBody>
              <a:bodyPr wrap="square" rtlCol="0">
                <a:spAutoFit/>
              </a:bodyPr>
              <a:lstStyle/>
              <a:p>
                <a:pPr marL="285750" indent="-285750">
                  <a:buFont typeface="Wingdings" panose="05000000000000000000" pitchFamily="2" charset="2"/>
                  <a:buChar char="§"/>
                </a:pPr>
                <a:r>
                  <a:rPr lang="en-US" sz="2400" dirty="0" smtClean="0"/>
                  <a:t>Range Resolution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𝑅</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𝑐</m:t>
                        </m:r>
                      </m:num>
                      <m:den>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𝐵</m:t>
                        </m:r>
                      </m:den>
                    </m:f>
                  </m:oMath>
                </a14:m>
                <a:endParaRPr lang="en-US" sz="2800" dirty="0" smtClean="0"/>
              </a:p>
              <a:p>
                <a:pPr marL="285750" indent="-285750">
                  <a:buFont typeface="Wingdings" panose="05000000000000000000" pitchFamily="2" charset="2"/>
                  <a:buChar char="§"/>
                </a:pPr>
                <a:r>
                  <a:rPr lang="en-US" sz="2400" dirty="0" smtClean="0"/>
                  <a:t>Velocity </a:t>
                </a:r>
                <a:r>
                  <a:rPr lang="en-US" sz="2400" dirty="0"/>
                  <a:t>Resolution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r>
                      <a:rPr lang="en-US" sz="2400" i="1">
                        <a:latin typeface="Cambria Math" panose="02040503050406030204" pitchFamily="18" charset="0"/>
                        <a:ea typeface="Cambria Math" panose="02040503050406030204" pitchFamily="18" charset="0"/>
                      </a:rPr>
                      <m:t>= </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𝑅𝑡𝑖𝑚𝑒</m:t>
                        </m:r>
                      </m:den>
                    </m:f>
                  </m:oMath>
                </a14:m>
                <a:endParaRPr lang="en-US" sz="2800" dirty="0" smtClean="0"/>
              </a:p>
              <a:p>
                <a:pPr marL="285750" indent="-285750">
                  <a:buFont typeface="Wingdings" panose="05000000000000000000" pitchFamily="2" charset="2"/>
                  <a:buChar char="§"/>
                </a:pPr>
                <a:r>
                  <a:rPr lang="en-US" sz="2400" dirty="0" smtClean="0"/>
                  <a:t>Angle Resolution</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m:rPr>
                        <m:sty m:val="p"/>
                      </m:rPr>
                      <a:rPr lang="el-GR" sz="2400" i="1" smtClean="0">
                        <a:latin typeface="Cambria Math" panose="02040503050406030204" pitchFamily="18" charset="0"/>
                        <a:ea typeface="Cambria Math" panose="02040503050406030204" pitchFamily="18" charset="0"/>
                      </a:rPr>
                      <m:t>Δ</m:t>
                    </m:r>
                    <m:r>
                      <a:rPr lang="el-GR"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ea typeface="Cambria Math" panose="02040503050406030204" pitchFamily="18" charset="0"/>
                          </a:rPr>
                          <m:t>𝐷</m:t>
                        </m:r>
                      </m:den>
                    </m:f>
                  </m:oMath>
                </a14:m>
                <a:endParaRPr lang="en-US" dirty="0"/>
              </a:p>
              <a:p>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56951" y="3693335"/>
                <a:ext cx="5212914" cy="2026965"/>
              </a:xfrm>
              <a:prstGeom prst="rect">
                <a:avLst/>
              </a:prstGeom>
              <a:blipFill rotWithShape="0">
                <a:blip r:embed="rId3"/>
                <a:stretch>
                  <a:fillRect l="-1637"/>
                </a:stretch>
              </a:blipFill>
            </p:spPr>
            <p:txBody>
              <a:bodyPr/>
              <a:lstStyle/>
              <a:p>
                <a:r>
                  <a:rPr lang="en-US">
                    <a:noFill/>
                  </a:rPr>
                  <a:t> </a:t>
                </a:r>
              </a:p>
            </p:txBody>
          </p:sp>
        </mc:Fallback>
      </mc:AlternateContent>
      <p:grpSp>
        <p:nvGrpSpPr>
          <p:cNvPr id="44" name="Group 43"/>
          <p:cNvGrpSpPr/>
          <p:nvPr/>
        </p:nvGrpSpPr>
        <p:grpSpPr>
          <a:xfrm>
            <a:off x="943474" y="1846020"/>
            <a:ext cx="1080850" cy="654958"/>
            <a:chOff x="950080" y="1831067"/>
            <a:chExt cx="1080850" cy="654958"/>
          </a:xfrm>
        </p:grpSpPr>
        <p:cxnSp>
          <p:nvCxnSpPr>
            <p:cNvPr id="34" name="Straight Connector 33"/>
            <p:cNvCxnSpPr/>
            <p:nvPr/>
          </p:nvCxnSpPr>
          <p:spPr>
            <a:xfrm flipV="1">
              <a:off x="950080" y="1831067"/>
              <a:ext cx="1080850" cy="654958"/>
            </a:xfrm>
            <a:prstGeom prst="line">
              <a:avLst/>
            </a:prstGeom>
            <a:solidFill>
              <a:schemeClr val="bg1"/>
            </a:solidFill>
            <a:ln w="19050">
              <a:solidFill>
                <a:schemeClr val="accent4">
                  <a:lumMod val="50000"/>
                </a:schemeClr>
              </a:solidFill>
              <a:miter lim="800000"/>
            </a:ln>
            <a:effectLst/>
          </p:spPr>
          <p:style>
            <a:lnRef idx="1">
              <a:schemeClr val="accent1"/>
            </a:lnRef>
            <a:fillRef idx="3">
              <a:schemeClr val="accent1"/>
            </a:fillRef>
            <a:effectRef idx="2">
              <a:schemeClr val="accent1"/>
            </a:effectRef>
            <a:fontRef idx="minor">
              <a:schemeClr val="lt1"/>
            </a:fontRef>
          </p:style>
        </p:cxnSp>
        <p:sp>
          <p:nvSpPr>
            <p:cNvPr id="43" name="TextBox 42"/>
            <p:cNvSpPr txBox="1"/>
            <p:nvPr/>
          </p:nvSpPr>
          <p:spPr>
            <a:xfrm rot="19618454">
              <a:off x="1178091" y="1986792"/>
              <a:ext cx="304800" cy="307777"/>
            </a:xfrm>
            <a:prstGeom prst="rect">
              <a:avLst/>
            </a:prstGeom>
            <a:noFill/>
          </p:spPr>
          <p:txBody>
            <a:bodyPr wrap="square" rtlCol="0">
              <a:spAutoFit/>
            </a:bodyPr>
            <a:lstStyle/>
            <a:p>
              <a:r>
                <a:rPr lang="en-US" sz="1400" dirty="0" smtClean="0"/>
                <a:t>M</a:t>
              </a:r>
              <a:endParaRPr lang="en-US" sz="1400" dirty="0"/>
            </a:p>
          </p:txBody>
        </p:sp>
      </p:grpSp>
      <p:grpSp>
        <p:nvGrpSpPr>
          <p:cNvPr id="45" name="Group 44"/>
          <p:cNvGrpSpPr/>
          <p:nvPr/>
        </p:nvGrpSpPr>
        <p:grpSpPr>
          <a:xfrm>
            <a:off x="2546877" y="1846020"/>
            <a:ext cx="1080850" cy="654958"/>
            <a:chOff x="950080" y="1831067"/>
            <a:chExt cx="1080850" cy="654958"/>
          </a:xfrm>
        </p:grpSpPr>
        <p:cxnSp>
          <p:nvCxnSpPr>
            <p:cNvPr id="46" name="Straight Connector 45"/>
            <p:cNvCxnSpPr/>
            <p:nvPr/>
          </p:nvCxnSpPr>
          <p:spPr>
            <a:xfrm flipV="1">
              <a:off x="950080" y="1831067"/>
              <a:ext cx="1080850" cy="654958"/>
            </a:xfrm>
            <a:prstGeom prst="line">
              <a:avLst/>
            </a:prstGeom>
            <a:solidFill>
              <a:schemeClr val="bg1"/>
            </a:solidFill>
            <a:ln w="19050">
              <a:solidFill>
                <a:schemeClr val="accent4">
                  <a:lumMod val="50000"/>
                </a:schemeClr>
              </a:solidFill>
              <a:miter lim="800000"/>
            </a:ln>
            <a:effectLst/>
          </p:spPr>
          <p:style>
            <a:lnRef idx="1">
              <a:schemeClr val="accent1"/>
            </a:lnRef>
            <a:fillRef idx="3">
              <a:schemeClr val="accent1"/>
            </a:fillRef>
            <a:effectRef idx="2">
              <a:schemeClr val="accent1"/>
            </a:effectRef>
            <a:fontRef idx="minor">
              <a:schemeClr val="lt1"/>
            </a:fontRef>
          </p:style>
        </p:cxnSp>
        <p:sp>
          <p:nvSpPr>
            <p:cNvPr id="47" name="TextBox 46"/>
            <p:cNvSpPr txBox="1"/>
            <p:nvPr/>
          </p:nvSpPr>
          <p:spPr>
            <a:xfrm rot="19618454">
              <a:off x="1178091" y="1986792"/>
              <a:ext cx="304800" cy="307777"/>
            </a:xfrm>
            <a:prstGeom prst="rect">
              <a:avLst/>
            </a:prstGeom>
            <a:noFill/>
          </p:spPr>
          <p:txBody>
            <a:bodyPr wrap="square" rtlCol="0">
              <a:spAutoFit/>
            </a:bodyPr>
            <a:lstStyle/>
            <a:p>
              <a:r>
                <a:rPr lang="en-US" sz="1400" dirty="0" smtClean="0"/>
                <a:t>M</a:t>
              </a:r>
              <a:endParaRPr lang="en-US" sz="1400" dirty="0"/>
            </a:p>
          </p:txBody>
        </p:sp>
      </p:grpSp>
      <p:grpSp>
        <p:nvGrpSpPr>
          <p:cNvPr id="48" name="Group 47"/>
          <p:cNvGrpSpPr/>
          <p:nvPr/>
        </p:nvGrpSpPr>
        <p:grpSpPr>
          <a:xfrm>
            <a:off x="4513372" y="1831067"/>
            <a:ext cx="1080850" cy="654958"/>
            <a:chOff x="950080" y="1831067"/>
            <a:chExt cx="1080850" cy="654958"/>
          </a:xfrm>
        </p:grpSpPr>
        <p:cxnSp>
          <p:nvCxnSpPr>
            <p:cNvPr id="49" name="Straight Connector 48"/>
            <p:cNvCxnSpPr/>
            <p:nvPr/>
          </p:nvCxnSpPr>
          <p:spPr>
            <a:xfrm flipV="1">
              <a:off x="950080" y="1831067"/>
              <a:ext cx="1080850" cy="654958"/>
            </a:xfrm>
            <a:prstGeom prst="line">
              <a:avLst/>
            </a:prstGeom>
            <a:solidFill>
              <a:schemeClr val="bg1"/>
            </a:solidFill>
            <a:ln w="19050">
              <a:solidFill>
                <a:schemeClr val="accent4">
                  <a:lumMod val="50000"/>
                </a:schemeClr>
              </a:solidFill>
              <a:miter lim="800000"/>
            </a:ln>
            <a:effectLst/>
          </p:spPr>
          <p:style>
            <a:lnRef idx="1">
              <a:schemeClr val="accent1"/>
            </a:lnRef>
            <a:fillRef idx="3">
              <a:schemeClr val="accent1"/>
            </a:fillRef>
            <a:effectRef idx="2">
              <a:schemeClr val="accent1"/>
            </a:effectRef>
            <a:fontRef idx="minor">
              <a:schemeClr val="lt1"/>
            </a:fontRef>
          </p:style>
        </p:cxnSp>
        <p:sp>
          <p:nvSpPr>
            <p:cNvPr id="50" name="TextBox 49"/>
            <p:cNvSpPr txBox="1"/>
            <p:nvPr/>
          </p:nvSpPr>
          <p:spPr>
            <a:xfrm rot="19618454">
              <a:off x="1178091" y="1986792"/>
              <a:ext cx="304800" cy="307777"/>
            </a:xfrm>
            <a:prstGeom prst="rect">
              <a:avLst/>
            </a:prstGeom>
            <a:noFill/>
          </p:spPr>
          <p:txBody>
            <a:bodyPr wrap="square" rtlCol="0">
              <a:spAutoFit/>
            </a:bodyPr>
            <a:lstStyle/>
            <a:p>
              <a:r>
                <a:rPr lang="en-US" sz="1400" dirty="0" smtClean="0"/>
                <a:t>M</a:t>
              </a:r>
              <a:endParaRPr lang="en-US" sz="1400" dirty="0"/>
            </a:p>
          </p:txBody>
        </p:sp>
      </p:grpSp>
      <p:grpSp>
        <p:nvGrpSpPr>
          <p:cNvPr id="51" name="Group 50"/>
          <p:cNvGrpSpPr/>
          <p:nvPr/>
        </p:nvGrpSpPr>
        <p:grpSpPr>
          <a:xfrm>
            <a:off x="8608338" y="1803163"/>
            <a:ext cx="1080850" cy="654958"/>
            <a:chOff x="950080" y="1831067"/>
            <a:chExt cx="1080850" cy="654958"/>
          </a:xfrm>
        </p:grpSpPr>
        <p:cxnSp>
          <p:nvCxnSpPr>
            <p:cNvPr id="52" name="Straight Connector 51"/>
            <p:cNvCxnSpPr/>
            <p:nvPr/>
          </p:nvCxnSpPr>
          <p:spPr>
            <a:xfrm flipV="1">
              <a:off x="950080" y="1831067"/>
              <a:ext cx="1080850" cy="654958"/>
            </a:xfrm>
            <a:prstGeom prst="line">
              <a:avLst/>
            </a:prstGeom>
            <a:solidFill>
              <a:schemeClr val="bg1"/>
            </a:solidFill>
            <a:ln w="19050">
              <a:solidFill>
                <a:schemeClr val="accent4">
                  <a:lumMod val="50000"/>
                </a:schemeClr>
              </a:solidFill>
              <a:miter lim="800000"/>
            </a:ln>
            <a:effectLst/>
          </p:spPr>
          <p:style>
            <a:lnRef idx="1">
              <a:schemeClr val="accent1"/>
            </a:lnRef>
            <a:fillRef idx="3">
              <a:schemeClr val="accent1"/>
            </a:fillRef>
            <a:effectRef idx="2">
              <a:schemeClr val="accent1"/>
            </a:effectRef>
            <a:fontRef idx="minor">
              <a:schemeClr val="lt1"/>
            </a:fontRef>
          </p:style>
        </p:cxnSp>
        <p:sp>
          <p:nvSpPr>
            <p:cNvPr id="53" name="TextBox 52"/>
            <p:cNvSpPr txBox="1"/>
            <p:nvPr/>
          </p:nvSpPr>
          <p:spPr>
            <a:xfrm rot="19618454">
              <a:off x="1178091" y="1986792"/>
              <a:ext cx="304800" cy="307777"/>
            </a:xfrm>
            <a:prstGeom prst="rect">
              <a:avLst/>
            </a:prstGeom>
            <a:noFill/>
          </p:spPr>
          <p:txBody>
            <a:bodyPr wrap="square" rtlCol="0">
              <a:spAutoFit/>
            </a:bodyPr>
            <a:lstStyle/>
            <a:p>
              <a:r>
                <a:rPr lang="en-US" sz="1400" dirty="0" smtClean="0"/>
                <a:t>M</a:t>
              </a:r>
              <a:endParaRPr lang="en-US" sz="1400" dirty="0"/>
            </a:p>
          </p:txBody>
        </p:sp>
      </p:grpSp>
      <p:grpSp>
        <p:nvGrpSpPr>
          <p:cNvPr id="54" name="Group 53"/>
          <p:cNvGrpSpPr/>
          <p:nvPr/>
        </p:nvGrpSpPr>
        <p:grpSpPr>
          <a:xfrm>
            <a:off x="10246173" y="1803163"/>
            <a:ext cx="1080850" cy="654958"/>
            <a:chOff x="950080" y="1831067"/>
            <a:chExt cx="1080850" cy="654958"/>
          </a:xfrm>
        </p:grpSpPr>
        <p:cxnSp>
          <p:nvCxnSpPr>
            <p:cNvPr id="55" name="Straight Connector 54"/>
            <p:cNvCxnSpPr/>
            <p:nvPr/>
          </p:nvCxnSpPr>
          <p:spPr>
            <a:xfrm flipV="1">
              <a:off x="950080" y="1831067"/>
              <a:ext cx="1080850" cy="654958"/>
            </a:xfrm>
            <a:prstGeom prst="line">
              <a:avLst/>
            </a:prstGeom>
            <a:solidFill>
              <a:schemeClr val="bg1"/>
            </a:solidFill>
            <a:ln w="19050">
              <a:solidFill>
                <a:schemeClr val="accent4">
                  <a:lumMod val="50000"/>
                </a:schemeClr>
              </a:solidFill>
              <a:miter lim="800000"/>
            </a:ln>
            <a:effectLst/>
          </p:spPr>
          <p:style>
            <a:lnRef idx="1">
              <a:schemeClr val="accent1"/>
            </a:lnRef>
            <a:fillRef idx="3">
              <a:schemeClr val="accent1"/>
            </a:fillRef>
            <a:effectRef idx="2">
              <a:schemeClr val="accent1"/>
            </a:effectRef>
            <a:fontRef idx="minor">
              <a:schemeClr val="lt1"/>
            </a:fontRef>
          </p:style>
        </p:cxnSp>
        <p:sp>
          <p:nvSpPr>
            <p:cNvPr id="56" name="TextBox 55"/>
            <p:cNvSpPr txBox="1"/>
            <p:nvPr/>
          </p:nvSpPr>
          <p:spPr>
            <a:xfrm rot="19618454">
              <a:off x="1178091" y="1986792"/>
              <a:ext cx="304800" cy="307777"/>
            </a:xfrm>
            <a:prstGeom prst="rect">
              <a:avLst/>
            </a:prstGeom>
            <a:noFill/>
          </p:spPr>
          <p:txBody>
            <a:bodyPr wrap="square" rtlCol="0">
              <a:spAutoFit/>
            </a:bodyPr>
            <a:lstStyle/>
            <a:p>
              <a:r>
                <a:rPr lang="en-US" sz="1400" dirty="0" smtClean="0"/>
                <a:t>M</a:t>
              </a:r>
              <a:endParaRPr lang="en-US" sz="1400" dirty="0"/>
            </a:p>
          </p:txBody>
        </p:sp>
      </p:grpSp>
      <p:cxnSp>
        <p:nvCxnSpPr>
          <p:cNvPr id="57" name="Straight Connector 56"/>
          <p:cNvCxnSpPr/>
          <p:nvPr/>
        </p:nvCxnSpPr>
        <p:spPr>
          <a:xfrm>
            <a:off x="781730" y="2995636"/>
            <a:ext cx="5265102" cy="17252"/>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06453" y="2786720"/>
            <a:ext cx="1603116" cy="10144"/>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212759" y="3206532"/>
            <a:ext cx="2088914" cy="369725"/>
          </a:xfrm>
          <a:prstGeom prst="rect">
            <a:avLst/>
          </a:prstGeom>
          <a:noFill/>
        </p:spPr>
        <p:txBody>
          <a:bodyPr wrap="square" rtlCol="0">
            <a:spAutoFit/>
          </a:bodyPr>
          <a:lstStyle/>
          <a:p>
            <a:pPr algn="ctr"/>
            <a:r>
              <a:rPr lang="en-US" dirty="0" smtClean="0"/>
              <a:t>T</a:t>
            </a:r>
            <a:r>
              <a:rPr lang="en-US" b="1" baseline="-25000" dirty="0" smtClean="0"/>
              <a:t>F</a:t>
            </a:r>
            <a:endParaRPr lang="en-US" b="1" baseline="-25000" dirty="0"/>
          </a:p>
        </p:txBody>
      </p:sp>
      <p:sp>
        <p:nvSpPr>
          <p:cNvPr id="62" name="TextBox 61"/>
          <p:cNvSpPr txBox="1"/>
          <p:nvPr/>
        </p:nvSpPr>
        <p:spPr>
          <a:xfrm>
            <a:off x="469854" y="2705407"/>
            <a:ext cx="2028090" cy="369332"/>
          </a:xfrm>
          <a:prstGeom prst="rect">
            <a:avLst/>
          </a:prstGeom>
          <a:noFill/>
        </p:spPr>
        <p:txBody>
          <a:bodyPr wrap="square" rtlCol="0">
            <a:spAutoFit/>
          </a:bodyPr>
          <a:lstStyle/>
          <a:p>
            <a:pPr algn="ctr"/>
            <a:r>
              <a:rPr lang="en-US" b="1" dirty="0" err="1" smtClean="0"/>
              <a:t>R</a:t>
            </a:r>
            <a:r>
              <a:rPr lang="en-US" b="1" baseline="-25000" dirty="0" err="1" smtClean="0"/>
              <a:t>Time</a:t>
            </a:r>
            <a:endParaRPr lang="en-US" b="1" baseline="-25000" dirty="0"/>
          </a:p>
        </p:txBody>
      </p:sp>
      <p:cxnSp>
        <p:nvCxnSpPr>
          <p:cNvPr id="63" name="Straight Connector 62"/>
          <p:cNvCxnSpPr/>
          <p:nvPr/>
        </p:nvCxnSpPr>
        <p:spPr>
          <a:xfrm>
            <a:off x="6061921" y="3010746"/>
            <a:ext cx="2327167" cy="2142"/>
          </a:xfrm>
          <a:prstGeom prst="line">
            <a:avLst/>
          </a:prstGeom>
          <a:ln w="12700">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937776" y="2719843"/>
            <a:ext cx="2028090" cy="369332"/>
          </a:xfrm>
          <a:prstGeom prst="rect">
            <a:avLst/>
          </a:prstGeom>
          <a:noFill/>
        </p:spPr>
        <p:txBody>
          <a:bodyPr wrap="square" rtlCol="0">
            <a:spAutoFit/>
          </a:bodyPr>
          <a:lstStyle/>
          <a:p>
            <a:pPr algn="ctr"/>
            <a:r>
              <a:rPr lang="en-US" b="1" dirty="0" smtClean="0"/>
              <a:t>T</a:t>
            </a:r>
            <a:r>
              <a:rPr lang="en-US" b="1" baseline="-25000" dirty="0" smtClean="0"/>
              <a:t>OFF</a:t>
            </a:r>
            <a:endParaRPr lang="en-US" b="1" baseline="-25000" dirty="0"/>
          </a:p>
        </p:txBody>
      </p:sp>
      <mc:AlternateContent xmlns:mc="http://schemas.openxmlformats.org/markup-compatibility/2006" xmlns:a14="http://schemas.microsoft.com/office/drawing/2010/main">
        <mc:Choice Requires="a14">
          <p:sp>
            <p:nvSpPr>
              <p:cNvPr id="66" name="TextBox 65"/>
              <p:cNvSpPr txBox="1"/>
              <p:nvPr/>
            </p:nvSpPr>
            <p:spPr>
              <a:xfrm>
                <a:off x="5869865" y="3567491"/>
                <a:ext cx="6557796" cy="2862322"/>
              </a:xfrm>
              <a:prstGeom prst="rect">
                <a:avLst/>
              </a:prstGeom>
              <a:noFill/>
            </p:spPr>
            <p:txBody>
              <a:bodyPr wrap="square" rtlCol="0">
                <a:spAutoFit/>
              </a:bodyPr>
              <a:lstStyle/>
              <a:p>
                <a:r>
                  <a:rPr lang="en-US" dirty="0" smtClean="0"/>
                  <a:t>M -  FFT points for Range Determination </a:t>
                </a:r>
              </a:p>
              <a:p>
                <a:r>
                  <a:rPr lang="en-US" dirty="0" smtClean="0"/>
                  <a:t>N -   FFT points for Velocity Determination</a:t>
                </a:r>
              </a:p>
              <a:p>
                <a:r>
                  <a:rPr lang="en-US" dirty="0" smtClean="0"/>
                  <a:t>T</a:t>
                </a:r>
                <a:r>
                  <a:rPr lang="en-US" baseline="-25000" dirty="0" smtClean="0"/>
                  <a:t>on</a:t>
                </a:r>
                <a:r>
                  <a:rPr lang="en-US" dirty="0" smtClean="0"/>
                  <a:t> (Dwell time) - Time of Transmit Antenna is working</a:t>
                </a:r>
              </a:p>
              <a:p>
                <a:r>
                  <a:rPr lang="en-US" dirty="0" smtClean="0"/>
                  <a:t>T</a:t>
                </a:r>
                <a:r>
                  <a:rPr lang="en-US" baseline="-25000" dirty="0" smtClean="0"/>
                  <a:t>OFF</a:t>
                </a:r>
                <a:r>
                  <a:rPr lang="en-US" dirty="0" smtClean="0"/>
                  <a:t> – Time of Transmit Antenna is Not Transmitting</a:t>
                </a:r>
              </a:p>
              <a:p>
                <a:r>
                  <a:rPr lang="en-US" dirty="0" smtClean="0"/>
                  <a:t>R </a:t>
                </a:r>
                <a:r>
                  <a:rPr lang="en-US" baseline="-25000" dirty="0" smtClean="0"/>
                  <a:t>time </a:t>
                </a:r>
                <a:r>
                  <a:rPr lang="en-US" dirty="0" smtClean="0"/>
                  <a:t>– Total (up + down) time for each Ramp</a:t>
                </a:r>
              </a:p>
              <a:p>
                <a:r>
                  <a:rPr lang="en-US" dirty="0" smtClean="0"/>
                  <a:t>D – Width of Antenna Receive Array</a:t>
                </a:r>
              </a:p>
              <a:p>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smtClean="0"/>
                  <a:t> – Transmitted Wavelength  </a:t>
                </a:r>
              </a:p>
              <a:p>
                <a:endParaRPr lang="en-US" dirty="0" smtClean="0"/>
              </a:p>
              <a:p>
                <a:r>
                  <a:rPr lang="en-US" dirty="0"/>
                  <a:t> </a:t>
                </a:r>
                <a:endParaRPr lang="en-US" dirty="0" smtClean="0"/>
              </a:p>
              <a:p>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5869865" y="3567491"/>
                <a:ext cx="6557796" cy="2862322"/>
              </a:xfrm>
              <a:prstGeom prst="rect">
                <a:avLst/>
              </a:prstGeom>
              <a:blipFill rotWithShape="0">
                <a:blip r:embed="rId4"/>
                <a:stretch>
                  <a:fillRect l="-836" t="-1064"/>
                </a:stretch>
              </a:blipFill>
            </p:spPr>
            <p:txBody>
              <a:bodyPr/>
              <a:lstStyle/>
              <a:p>
                <a:r>
                  <a:rPr lang="en-US">
                    <a:noFill/>
                  </a:rPr>
                  <a:t> </a:t>
                </a:r>
              </a:p>
            </p:txBody>
          </p:sp>
        </mc:Fallback>
      </mc:AlternateContent>
    </p:spTree>
    <p:extLst>
      <p:ext uri="{BB962C8B-B14F-4D97-AF65-F5344CB8AC3E}">
        <p14:creationId xmlns:p14="http://schemas.microsoft.com/office/powerpoint/2010/main" val="2148653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7981690" y="2764048"/>
            <a:ext cx="3777084" cy="2861263"/>
          </a:xfrm>
          <a:prstGeom prst="rect">
            <a:avLst/>
          </a:prstGeom>
        </p:spPr>
      </p:pic>
      <p:sp>
        <p:nvSpPr>
          <p:cNvPr id="2" name="Title 1"/>
          <p:cNvSpPr>
            <a:spLocks noGrp="1"/>
          </p:cNvSpPr>
          <p:nvPr>
            <p:ph type="title"/>
          </p:nvPr>
        </p:nvSpPr>
        <p:spPr/>
        <p:txBody>
          <a:bodyPr/>
          <a:lstStyle/>
          <a:p>
            <a:r>
              <a:rPr lang="en-US" dirty="0" smtClean="0"/>
              <a:t>FMCW signal </a:t>
            </a:r>
            <a:r>
              <a:rPr lang="en-US" dirty="0"/>
              <a:t>c</a:t>
            </a:r>
            <a:r>
              <a:rPr lang="en-US" dirty="0" smtClean="0"/>
              <a:t>hain in the demo</a:t>
            </a:r>
            <a:endParaRPr lang="en-US" dirty="0"/>
          </a:p>
        </p:txBody>
      </p:sp>
      <p:sp>
        <p:nvSpPr>
          <p:cNvPr id="3" name="Content Placeholder 2"/>
          <p:cNvSpPr>
            <a:spLocks noGrp="1"/>
          </p:cNvSpPr>
          <p:nvPr>
            <p:ph idx="1"/>
          </p:nvPr>
        </p:nvSpPr>
        <p:spPr>
          <a:xfrm>
            <a:off x="422791" y="3014550"/>
            <a:ext cx="8594434" cy="2917507"/>
          </a:xfrm>
        </p:spPr>
        <p:txBody>
          <a:bodyPr>
            <a:normAutofit/>
          </a:bodyPr>
          <a:lstStyle/>
          <a:p>
            <a:pPr>
              <a:buFont typeface="Wingdings" panose="05000000000000000000" pitchFamily="2" charset="2"/>
              <a:buChar char="q"/>
            </a:pPr>
            <a:r>
              <a:rPr lang="en-US" sz="1800" dirty="0" smtClean="0"/>
              <a:t>2D- FFT :  Transformation </a:t>
            </a:r>
            <a:r>
              <a:rPr lang="en-US" sz="1800" dirty="0"/>
              <a:t>to frequency domain for range/velocity </a:t>
            </a:r>
            <a:r>
              <a:rPr lang="en-US" sz="1800" dirty="0" smtClean="0"/>
              <a:t>estimation </a:t>
            </a:r>
          </a:p>
          <a:p>
            <a:pPr lvl="1">
              <a:buFont typeface="Wingdings" panose="05000000000000000000" pitchFamily="2" charset="2"/>
              <a:buChar char="q"/>
            </a:pPr>
            <a:r>
              <a:rPr lang="en-US" sz="1400" dirty="0" smtClean="0"/>
              <a:t> </a:t>
            </a:r>
            <a:r>
              <a:rPr lang="en-US" sz="1600" dirty="0" smtClean="0"/>
              <a:t>Windowing to shape the signal and reduce spectral leakage </a:t>
            </a:r>
          </a:p>
          <a:p>
            <a:pPr lvl="1">
              <a:buFont typeface="Wingdings" panose="05000000000000000000" pitchFamily="2" charset="2"/>
              <a:buChar char="q"/>
            </a:pPr>
            <a:r>
              <a:rPr lang="en-US" sz="1600" dirty="0"/>
              <a:t> </a:t>
            </a:r>
            <a:r>
              <a:rPr lang="en-US" sz="1600" dirty="0" smtClean="0"/>
              <a:t>Performed as 1D FFT on the rows followed by a 1D FFT on the columns</a:t>
            </a:r>
            <a:endParaRPr lang="en-US" sz="1600" dirty="0"/>
          </a:p>
          <a:p>
            <a:pPr>
              <a:buFont typeface="Wingdings" panose="05000000000000000000" pitchFamily="2" charset="2"/>
              <a:buChar char="q"/>
            </a:pPr>
            <a:r>
              <a:rPr lang="en-US" sz="1800" dirty="0" err="1" smtClean="0"/>
              <a:t>Beamforming</a:t>
            </a:r>
            <a:r>
              <a:rPr lang="en-US" sz="1800" dirty="0" smtClean="0"/>
              <a:t>: Estimation </a:t>
            </a:r>
            <a:r>
              <a:rPr lang="en-US" sz="1800" dirty="0"/>
              <a:t>of angular </a:t>
            </a:r>
            <a:r>
              <a:rPr lang="en-US" sz="1800" dirty="0" smtClean="0"/>
              <a:t>position</a:t>
            </a:r>
          </a:p>
          <a:p>
            <a:pPr lvl="1">
              <a:buFont typeface="Wingdings" panose="05000000000000000000" pitchFamily="2" charset="2"/>
              <a:buChar char="q"/>
            </a:pPr>
            <a:r>
              <a:rPr lang="en-US" sz="1400" dirty="0" smtClean="0"/>
              <a:t> </a:t>
            </a:r>
            <a:r>
              <a:rPr lang="en-US" sz="1600" dirty="0" smtClean="0"/>
              <a:t>Calculate the magnitude and phase based on the antenna array </a:t>
            </a:r>
          </a:p>
          <a:p>
            <a:pPr lvl="1">
              <a:buFont typeface="Wingdings" panose="05000000000000000000" pitchFamily="2" charset="2"/>
              <a:buChar char="q"/>
            </a:pPr>
            <a:r>
              <a:rPr lang="en-US" sz="1600" dirty="0"/>
              <a:t> </a:t>
            </a:r>
            <a:r>
              <a:rPr lang="en-US" sz="1600" dirty="0" smtClean="0"/>
              <a:t>Complex dot product for all the channels in each direction of the beam </a:t>
            </a:r>
            <a:endParaRPr lang="en-US" sz="1600" dirty="0"/>
          </a:p>
          <a:p>
            <a:pPr>
              <a:buFont typeface="Wingdings" panose="05000000000000000000" pitchFamily="2" charset="2"/>
              <a:buChar char="q"/>
            </a:pPr>
            <a:r>
              <a:rPr lang="en-US" sz="1800" dirty="0"/>
              <a:t>CFAR: Detection of target against clutter (noise)</a:t>
            </a:r>
          </a:p>
          <a:p>
            <a:pPr lvl="1">
              <a:buFont typeface="Wingdings" panose="05000000000000000000" pitchFamily="2" charset="2"/>
              <a:buChar char="q"/>
            </a:pPr>
            <a:r>
              <a:rPr lang="en-US" dirty="0" smtClean="0"/>
              <a:t> </a:t>
            </a:r>
            <a:r>
              <a:rPr lang="en-US" sz="1600" dirty="0" smtClean="0"/>
              <a:t>Separate the signal from the background clutter</a:t>
            </a:r>
            <a:endParaRPr lang="en-US" sz="1600" dirty="0"/>
          </a:p>
        </p:txBody>
      </p:sp>
      <p:sp>
        <p:nvSpPr>
          <p:cNvPr id="6" name="Rectangle 5"/>
          <p:cNvSpPr/>
          <p:nvPr/>
        </p:nvSpPr>
        <p:spPr bwMode="auto">
          <a:xfrm>
            <a:off x="3267329" y="1613139"/>
            <a:ext cx="1709795" cy="816428"/>
          </a:xfrm>
          <a:prstGeom prst="rect">
            <a:avLst/>
          </a:prstGeom>
          <a:gradFill>
            <a:gsLst>
              <a:gs pos="100000">
                <a:schemeClr val="tx2">
                  <a:lumMod val="40000"/>
                  <a:lumOff val="60000"/>
                </a:schemeClr>
              </a:gs>
              <a:gs pos="100000">
                <a:schemeClr val="accent1">
                  <a:tint val="23500"/>
                  <a:satMod val="160000"/>
                </a:schemeClr>
              </a:gs>
            </a:gsLst>
            <a:lin ang="5400000" scaled="0"/>
          </a:gradFill>
          <a:ln w="19050" cap="flat" cmpd="sng" algn="ctr">
            <a:solidFill>
              <a:schemeClr val="tx1"/>
            </a:solidFill>
            <a:prstDash val="solid"/>
            <a:round/>
            <a:headEnd type="none" w="med" len="med"/>
            <a:tailEnd type="none" w="med" len="med"/>
          </a:ln>
          <a:effectLst/>
          <a:scene3d>
            <a:camera prst="orthographicFront"/>
            <a:lightRig rig="threePt" dir="t"/>
          </a:scene3d>
          <a:sp3d>
            <a:bevelB w="114300" prst="hardEdge"/>
          </a:sp3d>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latin typeface="Arial" charset="0"/>
              </a:rPr>
              <a:t>2*1D-FFT</a:t>
            </a:r>
            <a:endParaRPr lang="en-US" sz="1600" b="1" dirty="0">
              <a:latin typeface="Arial" charset="0"/>
            </a:endParaRPr>
          </a:p>
        </p:txBody>
      </p:sp>
      <p:sp>
        <p:nvSpPr>
          <p:cNvPr id="8" name="Rectangle 7"/>
          <p:cNvSpPr/>
          <p:nvPr/>
        </p:nvSpPr>
        <p:spPr bwMode="auto">
          <a:xfrm>
            <a:off x="5754303" y="1593884"/>
            <a:ext cx="1800058" cy="816428"/>
          </a:xfrm>
          <a:prstGeom prst="rect">
            <a:avLst/>
          </a:prstGeom>
          <a:gradFill>
            <a:gsLst>
              <a:gs pos="100000">
                <a:schemeClr val="tx2">
                  <a:lumMod val="40000"/>
                  <a:lumOff val="60000"/>
                </a:schemeClr>
              </a:gs>
              <a:gs pos="100000">
                <a:schemeClr val="accent1">
                  <a:tint val="23500"/>
                  <a:satMod val="160000"/>
                </a:schemeClr>
              </a:gs>
            </a:gsLst>
            <a:lin ang="5400000" scaled="0"/>
          </a:gradFill>
          <a:ln w="19050" cap="flat" cmpd="sng" algn="ctr">
            <a:solidFill>
              <a:schemeClr val="tx1"/>
            </a:solidFill>
            <a:prstDash val="solid"/>
            <a:round/>
            <a:headEnd type="none" w="med" len="med"/>
            <a:tailEnd type="none" w="med" len="med"/>
          </a:ln>
          <a:effectLst/>
          <a:scene3d>
            <a:camera prst="orthographicFront"/>
            <a:lightRig rig="threePt" dir="t"/>
          </a:scene3d>
          <a:sp3d>
            <a:bevelB w="114300" prst="hardEdge"/>
          </a:sp3d>
          <a:extLst/>
        </p:spPr>
        <p:txBody>
          <a:bodyPr vert="horz" wrap="none" lIns="91440" tIns="45720" rIns="91440" bIns="45720" numCol="1" rtlCol="0" anchor="ctr" anchorCtr="0" compatLnSpc="1">
            <a:prstTxWarp prst="textNoShape">
              <a:avLst/>
            </a:prstTxWarp>
          </a:bodyPr>
          <a:lstStyle/>
          <a:p>
            <a:pPr algn="ctr" eaLnBrk="0" hangingPunct="0"/>
            <a:r>
              <a:rPr lang="en-US" sz="1600" b="1" dirty="0" err="1"/>
              <a:t>Beamforming</a:t>
            </a:r>
            <a:endParaRPr lang="en-US" sz="1600" b="1" dirty="0">
              <a:latin typeface="Arial" charset="0"/>
            </a:endParaRPr>
          </a:p>
        </p:txBody>
      </p:sp>
      <p:cxnSp>
        <p:nvCxnSpPr>
          <p:cNvPr id="10" name="Straight Arrow Connector 9"/>
          <p:cNvCxnSpPr/>
          <p:nvPr/>
        </p:nvCxnSpPr>
        <p:spPr bwMode="auto">
          <a:xfrm>
            <a:off x="2490150" y="1632204"/>
            <a:ext cx="777179"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Straight Arrow Connector 10"/>
          <p:cNvCxnSpPr/>
          <p:nvPr/>
        </p:nvCxnSpPr>
        <p:spPr bwMode="auto">
          <a:xfrm>
            <a:off x="2490150" y="1877133"/>
            <a:ext cx="777179"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Straight Arrow Connector 11"/>
          <p:cNvCxnSpPr/>
          <p:nvPr/>
        </p:nvCxnSpPr>
        <p:spPr bwMode="auto">
          <a:xfrm>
            <a:off x="2490150" y="2122061"/>
            <a:ext cx="777179"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Straight Arrow Connector 12"/>
          <p:cNvCxnSpPr/>
          <p:nvPr/>
        </p:nvCxnSpPr>
        <p:spPr bwMode="auto">
          <a:xfrm>
            <a:off x="2490150" y="2366989"/>
            <a:ext cx="777179"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Rectangle 13"/>
          <p:cNvSpPr/>
          <p:nvPr/>
        </p:nvSpPr>
        <p:spPr bwMode="auto">
          <a:xfrm>
            <a:off x="8055997" y="1602032"/>
            <a:ext cx="2109483" cy="816428"/>
          </a:xfrm>
          <a:prstGeom prst="rect">
            <a:avLst/>
          </a:prstGeom>
          <a:gradFill>
            <a:gsLst>
              <a:gs pos="100000">
                <a:schemeClr val="tx2">
                  <a:lumMod val="40000"/>
                  <a:lumOff val="60000"/>
                </a:schemeClr>
              </a:gs>
              <a:gs pos="100000">
                <a:schemeClr val="accent1">
                  <a:tint val="23500"/>
                  <a:satMod val="160000"/>
                </a:schemeClr>
              </a:gs>
            </a:gsLst>
            <a:lin ang="5400000" scaled="0"/>
          </a:gradFill>
          <a:ln w="19050" cap="flat" cmpd="sng" algn="ctr">
            <a:solidFill>
              <a:schemeClr val="tx1"/>
            </a:solidFill>
            <a:prstDash val="solid"/>
            <a:round/>
            <a:headEnd type="none" w="med" len="med"/>
            <a:tailEnd type="none" w="med" len="med"/>
          </a:ln>
          <a:effectLst/>
          <a:scene3d>
            <a:camera prst="orthographicFront"/>
            <a:lightRig rig="threePt" dir="t"/>
          </a:scene3d>
          <a:sp3d>
            <a:bevelB w="114300" prst="hardEdge"/>
          </a:sp3d>
          <a:extLst/>
        </p:spPr>
        <p:txBody>
          <a:bodyPr vert="horz" wrap="none" lIns="91440" tIns="45720" rIns="91440" bIns="45720" numCol="1" rtlCol="0" anchor="ctr" anchorCtr="0" compatLnSpc="1">
            <a:prstTxWarp prst="textNoShape">
              <a:avLst/>
            </a:prstTxWarp>
          </a:bodyPr>
          <a:lstStyle/>
          <a:p>
            <a:pPr algn="ctr" eaLnBrk="0" hangingPunct="0"/>
            <a:r>
              <a:rPr lang="en-US" sz="1600" b="1" dirty="0"/>
              <a:t>CFAR </a:t>
            </a:r>
          </a:p>
          <a:p>
            <a:pPr algn="ctr" eaLnBrk="0" hangingPunct="0"/>
            <a:r>
              <a:rPr lang="en-US" sz="1600" b="1" dirty="0"/>
              <a:t>based </a:t>
            </a:r>
          </a:p>
          <a:p>
            <a:pPr algn="ctr" eaLnBrk="0" hangingPunct="0"/>
            <a:r>
              <a:rPr lang="en-US" sz="1600" b="1" dirty="0"/>
              <a:t>Detection</a:t>
            </a:r>
          </a:p>
        </p:txBody>
      </p:sp>
      <p:cxnSp>
        <p:nvCxnSpPr>
          <p:cNvPr id="18" name="Straight Arrow Connector 17"/>
          <p:cNvCxnSpPr/>
          <p:nvPr/>
        </p:nvCxnSpPr>
        <p:spPr bwMode="auto">
          <a:xfrm>
            <a:off x="7535615" y="2032943"/>
            <a:ext cx="520382"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Straight Arrow Connector 18"/>
          <p:cNvCxnSpPr/>
          <p:nvPr/>
        </p:nvCxnSpPr>
        <p:spPr bwMode="auto">
          <a:xfrm>
            <a:off x="10146735" y="2041091"/>
            <a:ext cx="310872"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TextBox 19"/>
          <p:cNvSpPr txBox="1"/>
          <p:nvPr/>
        </p:nvSpPr>
        <p:spPr>
          <a:xfrm>
            <a:off x="695009" y="1533192"/>
            <a:ext cx="1812256" cy="954107"/>
          </a:xfrm>
          <a:prstGeom prst="rect">
            <a:avLst/>
          </a:prstGeom>
          <a:noFill/>
        </p:spPr>
        <p:txBody>
          <a:bodyPr wrap="square" rtlCol="0">
            <a:spAutoFit/>
          </a:bodyPr>
          <a:lstStyle/>
          <a:p>
            <a:pPr algn="ctr"/>
            <a:r>
              <a:rPr lang="en-US" sz="1400" dirty="0"/>
              <a:t>Multichannel baseband data </a:t>
            </a:r>
          </a:p>
          <a:p>
            <a:pPr algn="ctr"/>
            <a:r>
              <a:rPr lang="en-US" sz="1400" dirty="0" smtClean="0"/>
              <a:t>(4 or 7 channels for </a:t>
            </a:r>
            <a:r>
              <a:rPr lang="en-US" sz="1400" dirty="0" err="1" smtClean="0"/>
              <a:t>Demorad</a:t>
            </a:r>
            <a:r>
              <a:rPr lang="en-US" sz="1400" dirty="0" smtClean="0"/>
              <a:t>)</a:t>
            </a:r>
            <a:endParaRPr lang="en-US" sz="1400" dirty="0"/>
          </a:p>
        </p:txBody>
      </p:sp>
      <p:sp>
        <p:nvSpPr>
          <p:cNvPr id="22" name="Slide Number Placeholder 3"/>
          <p:cNvSpPr>
            <a:spLocks noGrp="1"/>
          </p:cNvSpPr>
          <p:nvPr>
            <p:ph type="sldNum" sz="quarter" idx="4294967295"/>
          </p:nvPr>
        </p:nvSpPr>
        <p:spPr>
          <a:xfrm>
            <a:off x="1797051" y="6489700"/>
            <a:ext cx="631825" cy="293688"/>
          </a:xfrm>
          <a:prstGeom prst="rect">
            <a:avLst/>
          </a:prstGeom>
          <a:noFill/>
        </p:spPr>
        <p:txBody>
          <a:bodyPr/>
          <a:lstStyle/>
          <a:p>
            <a:fld id="{E3E40067-8541-4D66-A3A1-5386E05AAC42}" type="slidenum">
              <a:rPr lang="en-US" smtClean="0"/>
              <a:pPr/>
              <a:t>9</a:t>
            </a:fld>
            <a:endParaRPr lang="en-US" dirty="0" smtClean="0"/>
          </a:p>
        </p:txBody>
      </p:sp>
      <p:cxnSp>
        <p:nvCxnSpPr>
          <p:cNvPr id="23" name="Straight Arrow Connector 22"/>
          <p:cNvCxnSpPr/>
          <p:nvPr/>
        </p:nvCxnSpPr>
        <p:spPr bwMode="auto">
          <a:xfrm>
            <a:off x="4977124" y="1642538"/>
            <a:ext cx="777179"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Straight Arrow Connector 23"/>
          <p:cNvCxnSpPr/>
          <p:nvPr/>
        </p:nvCxnSpPr>
        <p:spPr bwMode="auto">
          <a:xfrm>
            <a:off x="4977124" y="1887467"/>
            <a:ext cx="777179"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Straight Arrow Connector 26"/>
          <p:cNvCxnSpPr/>
          <p:nvPr/>
        </p:nvCxnSpPr>
        <p:spPr bwMode="auto">
          <a:xfrm>
            <a:off x="4977124" y="2132395"/>
            <a:ext cx="777179"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Straight Arrow Connector 27"/>
          <p:cNvCxnSpPr/>
          <p:nvPr/>
        </p:nvCxnSpPr>
        <p:spPr bwMode="auto">
          <a:xfrm>
            <a:off x="4977124" y="2377323"/>
            <a:ext cx="777179" cy="0"/>
          </a:xfrm>
          <a:prstGeom prst="straightConnector1">
            <a:avLst/>
          </a:prstGeom>
          <a:solidFill>
            <a:schemeClr val="tx2"/>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583153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DITemplate">
  <a:themeElements>
    <a:clrScheme name="Analog Devices Color Palette">
      <a:dk1>
        <a:srgbClr val="000000"/>
      </a:dk1>
      <a:lt1>
        <a:srgbClr val="FFFFFF"/>
      </a:lt1>
      <a:dk2>
        <a:srgbClr val="003D61"/>
      </a:dk2>
      <a:lt2>
        <a:srgbClr val="1E4056"/>
      </a:lt2>
      <a:accent1>
        <a:srgbClr val="009FBD"/>
      </a:accent1>
      <a:accent2>
        <a:srgbClr val="003D61"/>
      </a:accent2>
      <a:accent3>
        <a:srgbClr val="A91D45"/>
      </a:accent3>
      <a:accent4>
        <a:srgbClr val="27B34F"/>
      </a:accent4>
      <a:accent5>
        <a:srgbClr val="7C4A8B"/>
      </a:accent5>
      <a:accent6>
        <a:srgbClr val="FF7200"/>
      </a:accent6>
      <a:hlink>
        <a:srgbClr val="009FBD"/>
      </a:hlink>
      <a:folHlink>
        <a:srgbClr val="7C4A8B"/>
      </a:folHlink>
    </a:clrScheme>
    <a:fontScheme name="ADI PP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miter lim="800000"/>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228600" indent="-228600" defTabSz="457200">
          <a:spcBef>
            <a:spcPts val="1000"/>
          </a:spcBef>
          <a:buClr>
            <a:srgbClr val="1E4056"/>
          </a:buClr>
          <a:buSzPct val="75000"/>
          <a:buFont typeface="Lucida Grande"/>
          <a:buChar char="►"/>
          <a:defRPr sz="2000" dirty="0">
            <a:solidFill>
              <a:srgbClr val="000000"/>
            </a:solidFill>
          </a:defRPr>
        </a:defPPr>
      </a:lstStyle>
    </a:txDef>
  </a:objectDefaults>
  <a:extraClrSchemeLst/>
  <a:extLst>
    <a:ext uri="{05A4C25C-085E-4340-85A3-A5531E510DB2}">
      <thm15:themeFamily xmlns:thm15="http://schemas.microsoft.com/office/thememl/2012/main" name="ADI 2016 16x9 Internal Only.potx" id="{F53CA681-78D5-4D64-8467-69587778435E}" vid="{C32DC7C5-34EA-4CD4-B55E-775B23965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5b1fb846-ff85-4723-b87b-b69af164f23a"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02C3B8E197724AB43D6DF38D201D48" ma:contentTypeVersion="0" ma:contentTypeDescription="Create a new document." ma:contentTypeScope="" ma:versionID="46e17628d315b1f51b2b39537f42f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file>

<file path=customXml/itemProps1.xml><?xml version="1.0" encoding="utf-8"?>
<ds:datastoreItem xmlns:ds="http://schemas.openxmlformats.org/officeDocument/2006/customXml" ds:itemID="{C3EFA964-2668-4CC9-89F2-B0B3CBD04FEE}">
  <ds:schemaRefs>
    <ds:schemaRef ds:uri="Microsoft.SharePoint.Taxonomy.ContentTypeSync"/>
  </ds:schemaRefs>
</ds:datastoreItem>
</file>

<file path=customXml/itemProps2.xml><?xml version="1.0" encoding="utf-8"?>
<ds:datastoreItem xmlns:ds="http://schemas.openxmlformats.org/officeDocument/2006/customXml" ds:itemID="{249BFC7B-C95C-4E2E-A7AC-1BACB351F19A}">
  <ds:schemaRefs>
    <ds:schemaRef ds:uri="http://www.w3.org/XML/1998/namespace"/>
    <ds:schemaRef ds:uri="http://schemas.microsoft.com/office/2006/metadata/properties"/>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C6AF0747-F662-4D14-AEA1-8B8023FD63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19C1A3AE-59AF-4785-83EE-5C3562F51A3C}">
  <ds:schemaRefs>
    <ds:schemaRef ds:uri="http://schemas.microsoft.com/sharepoint/v3/contenttype/forms"/>
  </ds:schemaRefs>
</ds:datastoreItem>
</file>

<file path=customXml/itemProps5.xml><?xml version="1.0" encoding="utf-8"?>
<ds:datastoreItem xmlns:ds="http://schemas.openxmlformats.org/officeDocument/2006/customXml" ds:itemID="{AD6AA101-3E5B-45FD-95EB-54AF9B6F2DA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ADI 2016 16x9 Internal Only</Template>
  <TotalTime>4965</TotalTime>
  <Words>2122</Words>
  <Application>Microsoft Office PowerPoint</Application>
  <PresentationFormat>Widescreen</PresentationFormat>
  <Paragraphs>426</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Lucida Grande</vt:lpstr>
      <vt:lpstr>Arial</vt:lpstr>
      <vt:lpstr>Cambria Math</vt:lpstr>
      <vt:lpstr>Times New Roman</vt:lpstr>
      <vt:lpstr>Wingdings</vt:lpstr>
      <vt:lpstr>Wingdings 3</vt:lpstr>
      <vt:lpstr>ADITemplate</vt:lpstr>
      <vt:lpstr>Demorad Data Acquisition</vt:lpstr>
      <vt:lpstr>DemoRad Block Diagram</vt:lpstr>
      <vt:lpstr>FMCW Default Specifications</vt:lpstr>
      <vt:lpstr>PowerPoint Presentation</vt:lpstr>
      <vt:lpstr>ADC and Sample Rate Notes</vt:lpstr>
      <vt:lpstr>Data Buffer Handling on the processor – Ping Pong</vt:lpstr>
      <vt:lpstr>Introduction to Radar Algorithms</vt:lpstr>
      <vt:lpstr>FMCW Radar concepts</vt:lpstr>
      <vt:lpstr>FMCW signal chain in the demo</vt:lpstr>
      <vt:lpstr>Range and Doppler Frequencies using 2D Fourier Transform</vt:lpstr>
      <vt:lpstr>FFT</vt:lpstr>
      <vt:lpstr>Firmware Block Diagram ( L2 – L1 , 2D-FFT Memory Management)</vt:lpstr>
      <vt:lpstr>Digital Beamforming</vt:lpstr>
      <vt:lpstr>CFAR – Constant False Alarm Rate</vt:lpstr>
      <vt:lpstr>Beamforming and CFAR Memory Management</vt:lpstr>
      <vt:lpstr>Basic algorithms footprint and cycles</vt:lpstr>
      <vt:lpstr>24 GHz Radar example based on DemoRad board</vt:lpstr>
      <vt:lpstr>MIPS breakdown</vt:lpstr>
      <vt:lpstr>PowerPoint Presentation</vt:lpstr>
    </vt:vector>
  </TitlesOfParts>
  <Company>Analog Devices,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Radar algorithms</dc:title>
  <dc:creator>Agarwal, Akash</dc:creator>
  <dc:description>ADI PowerPoint v.6 © 1995 - 2016 Analog Devices, Inc. All Rights Reserved</dc:description>
  <cp:lastModifiedBy>Nealon, Ruairi</cp:lastModifiedBy>
  <cp:revision>175</cp:revision>
  <cp:lastPrinted>2015-04-02T14:52:35Z</cp:lastPrinted>
  <dcterms:created xsi:type="dcterms:W3CDTF">2016-05-09T13:31:17Z</dcterms:created>
  <dcterms:modified xsi:type="dcterms:W3CDTF">2017-05-24T11:14:02Z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0x010100F302C3B8E197724AB43D6DF38D201D48</vt:lpwstr>
  </property>
</Properties>
</file>