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3DBEA-F22C-48C9-B5FC-FEC76D10A1D8}" type="datetimeFigureOut">
              <a:rPr lang="en-GB" smtClean="0"/>
              <a:t>13/02/2019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92AE-176B-4FC9-A515-4EC6C49A4156}" type="slidenum">
              <a:rPr lang="en-GB" smtClean="0"/>
              <a:t>‹#›</a:t>
            </a:fld>
            <a:endParaRPr lang="en-GB"/>
          </a:p>
        </p:txBody>
      </p:sp>
    </p:spTree>
    <p:extLst>
      <p:ext uri="{BB962C8B-B14F-4D97-AF65-F5344CB8AC3E}">
        <p14:creationId xmlns:p14="http://schemas.microsoft.com/office/powerpoint/2010/main" val="90557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53AE2A-6CC3-4B59-A96F-90E28B57B91C}" type="datetime1">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F8A4867-BE6B-44B2-ABCA-2CF6998D9507}" type="slidenum">
              <a:rPr lang="en-GB" smtClean="0"/>
              <a:t>‹#›</a:t>
            </a:fld>
            <a:endParaRPr lang="en-GB"/>
          </a:p>
        </p:txBody>
      </p:sp>
    </p:spTree>
    <p:extLst>
      <p:ext uri="{BB962C8B-B14F-4D97-AF65-F5344CB8AC3E}">
        <p14:creationId xmlns:p14="http://schemas.microsoft.com/office/powerpoint/2010/main" val="26837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A6DC9-7F21-4D83-8015-604073273F7B}" type="datetime1">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57295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D3338-2032-4507-9617-137914DAE406}" type="datetime1">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363123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9ABF7-25C6-404A-93BE-6B8461FE8787}" type="datetime1">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384371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F1836581-48EA-4D24-820D-0AC22EBCF43A}" type="datetime1">
              <a:rPr lang="en-GB" smtClean="0"/>
              <a:t>13/02/2019</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F8A4867-BE6B-44B2-ABCA-2CF6998D9507}" type="slidenum">
              <a:rPr lang="en-GB" smtClean="0"/>
              <a:t>‹#›</a:t>
            </a:fld>
            <a:endParaRPr lang="en-GB"/>
          </a:p>
        </p:txBody>
      </p:sp>
    </p:spTree>
    <p:extLst>
      <p:ext uri="{BB962C8B-B14F-4D97-AF65-F5344CB8AC3E}">
        <p14:creationId xmlns:p14="http://schemas.microsoft.com/office/powerpoint/2010/main" val="186233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D9F8E-D343-4F4D-B4B5-33B01052A4F2}" type="datetime1">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334584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B2675-F682-4747-8026-9FE10E31416E}" type="datetime1">
              <a:rPr lang="en-GB" smtClean="0"/>
              <a:t>13/02/2019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370869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55A38-7004-492B-9A54-6BFFF2079A84}" type="datetime1">
              <a:rPr lang="en-GB" smtClean="0"/>
              <a:t>13/02/2019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428755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1B444-329E-473A-950F-8B85523332C7}" type="datetime1">
              <a:rPr lang="en-GB" smtClean="0"/>
              <a:t>13/02/2019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65047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F0C2F0-1A80-490C-8E00-27BB359B0789}" type="datetime1">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289497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8F69FF-017C-4F50-B5F7-1FBCD492AB91}" type="datetime1">
              <a:rPr lang="en-GB" smtClean="0"/>
              <a:t>13/02/2019</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8A4867-BE6B-44B2-ABCA-2CF6998D9507}" type="slidenum">
              <a:rPr lang="en-GB" smtClean="0"/>
              <a:t>‹#›</a:t>
            </a:fld>
            <a:endParaRPr lang="en-GB"/>
          </a:p>
        </p:txBody>
      </p:sp>
    </p:spTree>
    <p:extLst>
      <p:ext uri="{BB962C8B-B14F-4D97-AF65-F5344CB8AC3E}">
        <p14:creationId xmlns:p14="http://schemas.microsoft.com/office/powerpoint/2010/main" val="229991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4BAFA1-3CA6-4A81-844F-4B9E40DBB8E1}" type="datetime1">
              <a:rPr lang="en-GB" smtClean="0"/>
              <a:t>13/02/2019</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F8A4867-BE6B-44B2-ABCA-2CF6998D9507}" type="slidenum">
              <a:rPr lang="en-GB" smtClean="0"/>
              <a:t>‹#›</a:t>
            </a:fld>
            <a:endParaRPr lang="en-GB"/>
          </a:p>
        </p:txBody>
      </p:sp>
    </p:spTree>
    <p:extLst>
      <p:ext uri="{BB962C8B-B14F-4D97-AF65-F5344CB8AC3E}">
        <p14:creationId xmlns:p14="http://schemas.microsoft.com/office/powerpoint/2010/main" val="2781225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C664-8A8B-4A4D-BC28-C43C2F82FD00}"/>
              </a:ext>
            </a:extLst>
          </p:cNvPr>
          <p:cNvSpPr>
            <a:spLocks noGrp="1"/>
          </p:cNvSpPr>
          <p:nvPr>
            <p:ph type="ctrTitle"/>
          </p:nvPr>
        </p:nvSpPr>
        <p:spPr/>
        <p:txBody>
          <a:bodyPr/>
          <a:lstStyle/>
          <a:p>
            <a:r>
              <a:rPr lang="en-GB" sz="8800" dirty="0"/>
              <a:t>FYP: data presentation and review</a:t>
            </a:r>
          </a:p>
        </p:txBody>
      </p:sp>
      <p:sp>
        <p:nvSpPr>
          <p:cNvPr id="3" name="Subtitle 2">
            <a:extLst>
              <a:ext uri="{FF2B5EF4-FFF2-40B4-BE49-F238E27FC236}">
                <a16:creationId xmlns:a16="http://schemas.microsoft.com/office/drawing/2014/main" id="{288E422E-9AC7-4CAD-892A-44FFC777791C}"/>
              </a:ext>
            </a:extLst>
          </p:cNvPr>
          <p:cNvSpPr>
            <a:spLocks noGrp="1"/>
          </p:cNvSpPr>
          <p:nvPr>
            <p:ph type="subTitle" idx="1"/>
          </p:nvPr>
        </p:nvSpPr>
        <p:spPr/>
        <p:txBody>
          <a:bodyPr/>
          <a:lstStyle/>
          <a:p>
            <a:r>
              <a:rPr lang="en-GB" dirty="0"/>
              <a:t>By: Oisin Watkins</a:t>
            </a:r>
          </a:p>
        </p:txBody>
      </p:sp>
    </p:spTree>
    <p:extLst>
      <p:ext uri="{BB962C8B-B14F-4D97-AF65-F5344CB8AC3E}">
        <p14:creationId xmlns:p14="http://schemas.microsoft.com/office/powerpoint/2010/main" val="50248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563B-444A-4E30-8729-4856A05D8C8D}"/>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5CC7A015-24DA-4C0F-A65E-05CAB0FD6D28}"/>
              </a:ext>
            </a:extLst>
          </p:cNvPr>
          <p:cNvSpPr>
            <a:spLocks noGrp="1"/>
          </p:cNvSpPr>
          <p:nvPr>
            <p:ph idx="1"/>
          </p:nvPr>
        </p:nvSpPr>
        <p:spPr/>
        <p:txBody>
          <a:bodyPr/>
          <a:lstStyle/>
          <a:p>
            <a:r>
              <a:rPr lang="en-GB" dirty="0"/>
              <a:t>8-Tap moving average filter</a:t>
            </a:r>
          </a:p>
          <a:p>
            <a:r>
              <a:rPr lang="en-GB" dirty="0"/>
              <a:t>Gaussian Filter</a:t>
            </a:r>
          </a:p>
          <a:p>
            <a:r>
              <a:rPr lang="en-GB" dirty="0"/>
              <a:t>4-Tap moving average filter</a:t>
            </a:r>
          </a:p>
          <a:p>
            <a:r>
              <a:rPr lang="en-GB" dirty="0"/>
              <a:t>1-Tap sliding window filter</a:t>
            </a:r>
          </a:p>
          <a:p>
            <a:pPr marL="0" indent="0">
              <a:buNone/>
            </a:pPr>
            <a:r>
              <a:rPr lang="en-GB" dirty="0"/>
              <a:t>Each heading will be broken up into:</a:t>
            </a:r>
          </a:p>
          <a:p>
            <a:pPr lvl="1">
              <a:buFont typeface="Wingdings" panose="05000000000000000000" pitchFamily="2" charset="2"/>
              <a:buChar char="Ø"/>
            </a:pPr>
            <a:r>
              <a:rPr lang="en-GB" dirty="0"/>
              <a:t>Design Concept</a:t>
            </a:r>
          </a:p>
          <a:p>
            <a:pPr lvl="1">
              <a:buFont typeface="Wingdings" panose="05000000000000000000" pitchFamily="2" charset="2"/>
              <a:buChar char="Ø"/>
            </a:pPr>
            <a:r>
              <a:rPr lang="en-GB" dirty="0"/>
              <a:t>Results &amp; Discussion</a:t>
            </a:r>
          </a:p>
          <a:p>
            <a:r>
              <a:rPr lang="en-GB" dirty="0"/>
              <a:t>Brief Wrap Up and Questions</a:t>
            </a:r>
          </a:p>
        </p:txBody>
      </p:sp>
      <p:sp>
        <p:nvSpPr>
          <p:cNvPr id="4" name="Date Placeholder 3">
            <a:extLst>
              <a:ext uri="{FF2B5EF4-FFF2-40B4-BE49-F238E27FC236}">
                <a16:creationId xmlns:a16="http://schemas.microsoft.com/office/drawing/2014/main" id="{B3DF8789-334A-4355-8579-A1153CCA2901}"/>
              </a:ext>
            </a:extLst>
          </p:cNvPr>
          <p:cNvSpPr>
            <a:spLocks noGrp="1"/>
          </p:cNvSpPr>
          <p:nvPr>
            <p:ph type="dt" sz="half" idx="10"/>
          </p:nvPr>
        </p:nvSpPr>
        <p:spPr/>
        <p:txBody>
          <a:bodyPr/>
          <a:lstStyle/>
          <a:p>
            <a:fld id="{9889ABF7-25C6-404A-93BE-6B8461FE8787}" type="datetime1">
              <a:rPr lang="en-GB" smtClean="0"/>
              <a:t>13/02/2019</a:t>
            </a:fld>
            <a:endParaRPr lang="en-GB"/>
          </a:p>
        </p:txBody>
      </p:sp>
      <p:sp>
        <p:nvSpPr>
          <p:cNvPr id="5" name="Slide Number Placeholder 4">
            <a:extLst>
              <a:ext uri="{FF2B5EF4-FFF2-40B4-BE49-F238E27FC236}">
                <a16:creationId xmlns:a16="http://schemas.microsoft.com/office/drawing/2014/main" id="{6A09515A-7F12-4890-873B-A0EA47F86447}"/>
              </a:ext>
            </a:extLst>
          </p:cNvPr>
          <p:cNvSpPr>
            <a:spLocks noGrp="1"/>
          </p:cNvSpPr>
          <p:nvPr>
            <p:ph type="sldNum" sz="quarter" idx="12"/>
          </p:nvPr>
        </p:nvSpPr>
        <p:spPr/>
        <p:txBody>
          <a:bodyPr/>
          <a:lstStyle/>
          <a:p>
            <a:fld id="{BF8A4867-BE6B-44B2-ABCA-2CF6998D9507}" type="slidenum">
              <a:rPr lang="en-GB" smtClean="0"/>
              <a:t>2</a:t>
            </a:fld>
            <a:r>
              <a:rPr lang="en-GB" dirty="0"/>
              <a:t>/8</a:t>
            </a:r>
          </a:p>
        </p:txBody>
      </p:sp>
    </p:spTree>
    <p:extLst>
      <p:ext uri="{BB962C8B-B14F-4D97-AF65-F5344CB8AC3E}">
        <p14:creationId xmlns:p14="http://schemas.microsoft.com/office/powerpoint/2010/main" val="11463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02EF-73A5-4FC4-9D70-8DF0EB09DE92}"/>
              </a:ext>
            </a:extLst>
          </p:cNvPr>
          <p:cNvSpPr>
            <a:spLocks noGrp="1"/>
          </p:cNvSpPr>
          <p:nvPr>
            <p:ph type="title"/>
          </p:nvPr>
        </p:nvSpPr>
        <p:spPr/>
        <p:txBody>
          <a:bodyPr/>
          <a:lstStyle/>
          <a:p>
            <a:r>
              <a:rPr lang="en-GB" dirty="0"/>
              <a:t>8-Tap moving average filter</a:t>
            </a:r>
          </a:p>
        </p:txBody>
      </p:sp>
      <p:sp>
        <p:nvSpPr>
          <p:cNvPr id="7" name="Text Placeholder 6">
            <a:extLst>
              <a:ext uri="{FF2B5EF4-FFF2-40B4-BE49-F238E27FC236}">
                <a16:creationId xmlns:a16="http://schemas.microsoft.com/office/drawing/2014/main" id="{1900ADFE-64CF-4C20-91F1-EE570A869D61}"/>
              </a:ext>
            </a:extLst>
          </p:cNvPr>
          <p:cNvSpPr>
            <a:spLocks noGrp="1"/>
          </p:cNvSpPr>
          <p:nvPr>
            <p:ph type="body" sz="half" idx="2"/>
          </p:nvPr>
        </p:nvSpPr>
        <p:spPr/>
        <p:txBody>
          <a:bodyPr/>
          <a:lstStyle/>
          <a:p>
            <a:r>
              <a:rPr lang="en-GB" sz="1100" dirty="0"/>
              <a:t>The operation of the filter is straightforward: a buffer is filled with the newest 8 heart rate measurements and their average is taken. Below are the results of interest for this filter:</a:t>
            </a:r>
          </a:p>
          <a:p>
            <a:endParaRPr lang="en-GB" dirty="0"/>
          </a:p>
          <a:p>
            <a:endParaRPr lang="en-GB" dirty="0"/>
          </a:p>
          <a:p>
            <a:r>
              <a:rPr lang="en-GB" sz="1100" dirty="0"/>
              <a:t>Clearly this design is ineffective at best. The issue arises from the fact that this filter is incredibly slow, due to the long delay between the measurement being taken. This particular filter was only tested at one resolution setting, as attempting a higher resolution would have slowed the process further and likely have performed worse again.</a:t>
            </a:r>
          </a:p>
        </p:txBody>
      </p:sp>
      <p:sp>
        <p:nvSpPr>
          <p:cNvPr id="4" name="Date Placeholder 3">
            <a:extLst>
              <a:ext uri="{FF2B5EF4-FFF2-40B4-BE49-F238E27FC236}">
                <a16:creationId xmlns:a16="http://schemas.microsoft.com/office/drawing/2014/main" id="{7CE28237-F040-4030-8FEB-4C1A50657BF6}"/>
              </a:ext>
            </a:extLst>
          </p:cNvPr>
          <p:cNvSpPr>
            <a:spLocks noGrp="1"/>
          </p:cNvSpPr>
          <p:nvPr>
            <p:ph type="dt" sz="half" idx="10"/>
          </p:nvPr>
        </p:nvSpPr>
        <p:spPr/>
        <p:txBody>
          <a:bodyPr/>
          <a:lstStyle/>
          <a:p>
            <a:fld id="{9889ABF7-25C6-404A-93BE-6B8461FE8787}" type="datetime1">
              <a:rPr lang="en-GB" smtClean="0"/>
              <a:t>13/02/2019</a:t>
            </a:fld>
            <a:endParaRPr lang="en-GB"/>
          </a:p>
        </p:txBody>
      </p:sp>
      <p:sp>
        <p:nvSpPr>
          <p:cNvPr id="5" name="Slide Number Placeholder 4">
            <a:extLst>
              <a:ext uri="{FF2B5EF4-FFF2-40B4-BE49-F238E27FC236}">
                <a16:creationId xmlns:a16="http://schemas.microsoft.com/office/drawing/2014/main" id="{E20C4AF5-D3A2-41CA-BB3C-59C3B25C859C}"/>
              </a:ext>
            </a:extLst>
          </p:cNvPr>
          <p:cNvSpPr>
            <a:spLocks noGrp="1"/>
          </p:cNvSpPr>
          <p:nvPr>
            <p:ph type="sldNum" sz="quarter" idx="12"/>
          </p:nvPr>
        </p:nvSpPr>
        <p:spPr/>
        <p:txBody>
          <a:bodyPr/>
          <a:lstStyle/>
          <a:p>
            <a:fld id="{BF8A4867-BE6B-44B2-ABCA-2CF6998D9507}" type="slidenum">
              <a:rPr lang="en-GB" smtClean="0"/>
              <a:t>3</a:t>
            </a:fld>
            <a:r>
              <a:rPr lang="en-GB" dirty="0"/>
              <a:t>/8</a:t>
            </a:r>
          </a:p>
        </p:txBody>
      </p:sp>
      <p:pic>
        <p:nvPicPr>
          <p:cNvPr id="13" name="Content Placeholder 12">
            <a:extLst>
              <a:ext uri="{FF2B5EF4-FFF2-40B4-BE49-F238E27FC236}">
                <a16:creationId xmlns:a16="http://schemas.microsoft.com/office/drawing/2014/main" id="{8F5419D4-82CE-4064-BB1C-1BCA4BE7587C}"/>
              </a:ext>
            </a:extLst>
          </p:cNvPr>
          <p:cNvPicPr>
            <a:picLocks noGrp="1" noChangeAspect="1"/>
          </p:cNvPicPr>
          <p:nvPr>
            <p:ph idx="1"/>
          </p:nvPr>
        </p:nvPicPr>
        <p:blipFill>
          <a:blip r:embed="rId2"/>
          <a:stretch>
            <a:fillRect/>
          </a:stretch>
        </p:blipFill>
        <p:spPr>
          <a:xfrm>
            <a:off x="838200" y="1023979"/>
            <a:ext cx="6711950" cy="4343316"/>
          </a:xfrm>
          <a:prstGeom prst="rect">
            <a:avLst/>
          </a:prstGeom>
        </p:spPr>
      </p:pic>
      <p:pic>
        <p:nvPicPr>
          <p:cNvPr id="14" name="Picture 13">
            <a:extLst>
              <a:ext uri="{FF2B5EF4-FFF2-40B4-BE49-F238E27FC236}">
                <a16:creationId xmlns:a16="http://schemas.microsoft.com/office/drawing/2014/main" id="{032A0CFF-10A8-4206-841F-80A645ED8F37}"/>
              </a:ext>
            </a:extLst>
          </p:cNvPr>
          <p:cNvPicPr>
            <a:picLocks noChangeAspect="1"/>
          </p:cNvPicPr>
          <p:nvPr/>
        </p:nvPicPr>
        <p:blipFill>
          <a:blip r:embed="rId3"/>
          <a:stretch>
            <a:fillRect/>
          </a:stretch>
        </p:blipFill>
        <p:spPr>
          <a:xfrm>
            <a:off x="8549640" y="3249954"/>
            <a:ext cx="3176954" cy="438150"/>
          </a:xfrm>
          <a:prstGeom prst="rect">
            <a:avLst/>
          </a:prstGeom>
        </p:spPr>
      </p:pic>
    </p:spTree>
    <p:extLst>
      <p:ext uri="{BB962C8B-B14F-4D97-AF65-F5344CB8AC3E}">
        <p14:creationId xmlns:p14="http://schemas.microsoft.com/office/powerpoint/2010/main" val="306078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C62D-51A2-4D90-86E3-1CECCE370AAA}"/>
              </a:ext>
            </a:extLst>
          </p:cNvPr>
          <p:cNvSpPr>
            <a:spLocks noGrp="1"/>
          </p:cNvSpPr>
          <p:nvPr>
            <p:ph type="title"/>
          </p:nvPr>
        </p:nvSpPr>
        <p:spPr/>
        <p:txBody>
          <a:bodyPr/>
          <a:lstStyle/>
          <a:p>
            <a:r>
              <a:rPr lang="en-GB" dirty="0"/>
              <a:t>Gaussian filter</a:t>
            </a:r>
          </a:p>
        </p:txBody>
      </p:sp>
      <p:pic>
        <p:nvPicPr>
          <p:cNvPr id="7" name="Content Placeholder 6">
            <a:extLst>
              <a:ext uri="{FF2B5EF4-FFF2-40B4-BE49-F238E27FC236}">
                <a16:creationId xmlns:a16="http://schemas.microsoft.com/office/drawing/2014/main" id="{4B826817-2CDC-44F5-BDAB-F73822279F08}"/>
              </a:ext>
            </a:extLst>
          </p:cNvPr>
          <p:cNvPicPr>
            <a:picLocks noGrp="1" noChangeAspect="1"/>
          </p:cNvPicPr>
          <p:nvPr>
            <p:ph idx="1"/>
          </p:nvPr>
        </p:nvPicPr>
        <p:blipFill>
          <a:blip r:embed="rId2"/>
          <a:stretch>
            <a:fillRect/>
          </a:stretch>
        </p:blipFill>
        <p:spPr>
          <a:xfrm>
            <a:off x="441960" y="220091"/>
            <a:ext cx="7522464" cy="3291841"/>
          </a:xfrm>
          <a:prstGeom prst="rect">
            <a:avLst/>
          </a:prstGeom>
        </p:spPr>
      </p:pic>
      <p:sp>
        <p:nvSpPr>
          <p:cNvPr id="4" name="Text Placeholder 3">
            <a:extLst>
              <a:ext uri="{FF2B5EF4-FFF2-40B4-BE49-F238E27FC236}">
                <a16:creationId xmlns:a16="http://schemas.microsoft.com/office/drawing/2014/main" id="{C30249C4-1A0C-4B78-B894-A0714AC19E59}"/>
              </a:ext>
            </a:extLst>
          </p:cNvPr>
          <p:cNvSpPr>
            <a:spLocks noGrp="1"/>
          </p:cNvSpPr>
          <p:nvPr>
            <p:ph type="body" sz="half" idx="2"/>
          </p:nvPr>
        </p:nvSpPr>
        <p:spPr/>
        <p:txBody>
          <a:bodyPr>
            <a:normAutofit/>
          </a:bodyPr>
          <a:lstStyle/>
          <a:p>
            <a:r>
              <a:rPr lang="en-GB" sz="1100" dirty="0"/>
              <a:t>Tested at 0.1Hz Resolution and 0.05Hz Resolution. This filter employed an 8-sample long sliding window, placing the newest data at the front of the window and then applying a Gaussian filter to the data. The data for the 0.1Hz resolution and 0.05Hz resolution are listed respectively below:</a:t>
            </a:r>
          </a:p>
          <a:p>
            <a:endParaRPr lang="en-GB" sz="1100" dirty="0"/>
          </a:p>
          <a:p>
            <a:endParaRPr lang="en-GB" sz="1100" dirty="0"/>
          </a:p>
          <a:p>
            <a:endParaRPr lang="en-GB" sz="1100" dirty="0"/>
          </a:p>
          <a:p>
            <a:r>
              <a:rPr lang="en-GB" sz="1100" dirty="0"/>
              <a:t>While the average error has improved, neither the maximum error nor the standard deviation reflect well on this design. While this filter was faster than the previous design the poor performance is likely due to the non-linear behaviour of the Gaussian operation.</a:t>
            </a:r>
          </a:p>
        </p:txBody>
      </p:sp>
      <p:sp>
        <p:nvSpPr>
          <p:cNvPr id="5" name="Date Placeholder 4">
            <a:extLst>
              <a:ext uri="{FF2B5EF4-FFF2-40B4-BE49-F238E27FC236}">
                <a16:creationId xmlns:a16="http://schemas.microsoft.com/office/drawing/2014/main" id="{F579ED54-0882-4FEC-A532-34F21CDCF4E4}"/>
              </a:ext>
            </a:extLst>
          </p:cNvPr>
          <p:cNvSpPr>
            <a:spLocks noGrp="1"/>
          </p:cNvSpPr>
          <p:nvPr>
            <p:ph type="dt" sz="half" idx="10"/>
          </p:nvPr>
        </p:nvSpPr>
        <p:spPr/>
        <p:txBody>
          <a:bodyPr/>
          <a:lstStyle/>
          <a:p>
            <a:fld id="{31F0C2F0-1A80-490C-8E00-27BB359B0789}" type="datetime1">
              <a:rPr lang="en-GB" smtClean="0"/>
              <a:t>13/02/2019</a:t>
            </a:fld>
            <a:endParaRPr lang="en-GB"/>
          </a:p>
        </p:txBody>
      </p:sp>
      <p:sp>
        <p:nvSpPr>
          <p:cNvPr id="6" name="Slide Number Placeholder 5">
            <a:extLst>
              <a:ext uri="{FF2B5EF4-FFF2-40B4-BE49-F238E27FC236}">
                <a16:creationId xmlns:a16="http://schemas.microsoft.com/office/drawing/2014/main" id="{66321C6B-EBC9-429F-85A4-9D2669264F79}"/>
              </a:ext>
            </a:extLst>
          </p:cNvPr>
          <p:cNvSpPr>
            <a:spLocks noGrp="1"/>
          </p:cNvSpPr>
          <p:nvPr>
            <p:ph type="sldNum" sz="quarter" idx="12"/>
          </p:nvPr>
        </p:nvSpPr>
        <p:spPr/>
        <p:txBody>
          <a:bodyPr/>
          <a:lstStyle/>
          <a:p>
            <a:fld id="{BF8A4867-BE6B-44B2-ABCA-2CF6998D9507}" type="slidenum">
              <a:rPr lang="en-GB" smtClean="0"/>
              <a:t>4</a:t>
            </a:fld>
            <a:r>
              <a:rPr lang="en-GB" dirty="0"/>
              <a:t>/8</a:t>
            </a:r>
          </a:p>
        </p:txBody>
      </p:sp>
      <p:pic>
        <p:nvPicPr>
          <p:cNvPr id="8" name="Picture 7">
            <a:extLst>
              <a:ext uri="{FF2B5EF4-FFF2-40B4-BE49-F238E27FC236}">
                <a16:creationId xmlns:a16="http://schemas.microsoft.com/office/drawing/2014/main" id="{13B8BAA8-E9EC-4AB3-AEC2-BCF193674922}"/>
              </a:ext>
            </a:extLst>
          </p:cNvPr>
          <p:cNvPicPr>
            <a:picLocks noChangeAspect="1"/>
          </p:cNvPicPr>
          <p:nvPr/>
        </p:nvPicPr>
        <p:blipFill>
          <a:blip r:embed="rId3"/>
          <a:stretch>
            <a:fillRect/>
          </a:stretch>
        </p:blipFill>
        <p:spPr>
          <a:xfrm>
            <a:off x="8549640" y="3718428"/>
            <a:ext cx="3100120" cy="350652"/>
          </a:xfrm>
          <a:prstGeom prst="rect">
            <a:avLst/>
          </a:prstGeom>
        </p:spPr>
      </p:pic>
      <p:pic>
        <p:nvPicPr>
          <p:cNvPr id="9" name="Picture 8">
            <a:extLst>
              <a:ext uri="{FF2B5EF4-FFF2-40B4-BE49-F238E27FC236}">
                <a16:creationId xmlns:a16="http://schemas.microsoft.com/office/drawing/2014/main" id="{D48EE7EB-50EE-49DD-BF49-F5CC2186516F}"/>
              </a:ext>
            </a:extLst>
          </p:cNvPr>
          <p:cNvPicPr>
            <a:picLocks noChangeAspect="1"/>
          </p:cNvPicPr>
          <p:nvPr/>
        </p:nvPicPr>
        <p:blipFill>
          <a:blip r:embed="rId4"/>
          <a:stretch>
            <a:fillRect/>
          </a:stretch>
        </p:blipFill>
        <p:spPr>
          <a:xfrm>
            <a:off x="542240" y="3429000"/>
            <a:ext cx="7422184" cy="3282462"/>
          </a:xfrm>
          <a:prstGeom prst="rect">
            <a:avLst/>
          </a:prstGeom>
        </p:spPr>
      </p:pic>
      <p:pic>
        <p:nvPicPr>
          <p:cNvPr id="10" name="Picture 9">
            <a:extLst>
              <a:ext uri="{FF2B5EF4-FFF2-40B4-BE49-F238E27FC236}">
                <a16:creationId xmlns:a16="http://schemas.microsoft.com/office/drawing/2014/main" id="{75D5D8FA-6F61-42B4-8546-A514944CED4E}"/>
              </a:ext>
            </a:extLst>
          </p:cNvPr>
          <p:cNvPicPr>
            <a:picLocks noChangeAspect="1"/>
          </p:cNvPicPr>
          <p:nvPr/>
        </p:nvPicPr>
        <p:blipFill>
          <a:blip r:embed="rId5"/>
          <a:stretch>
            <a:fillRect/>
          </a:stretch>
        </p:blipFill>
        <p:spPr>
          <a:xfrm>
            <a:off x="8549639" y="4160520"/>
            <a:ext cx="3100119" cy="365125"/>
          </a:xfrm>
          <a:prstGeom prst="rect">
            <a:avLst/>
          </a:prstGeom>
        </p:spPr>
      </p:pic>
    </p:spTree>
    <p:extLst>
      <p:ext uri="{BB962C8B-B14F-4D97-AF65-F5344CB8AC3E}">
        <p14:creationId xmlns:p14="http://schemas.microsoft.com/office/powerpoint/2010/main" val="61822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A182-BC47-4CD1-B14E-7F049BC4D4E1}"/>
              </a:ext>
            </a:extLst>
          </p:cNvPr>
          <p:cNvSpPr>
            <a:spLocks noGrp="1"/>
          </p:cNvSpPr>
          <p:nvPr>
            <p:ph type="title"/>
          </p:nvPr>
        </p:nvSpPr>
        <p:spPr/>
        <p:txBody>
          <a:bodyPr/>
          <a:lstStyle/>
          <a:p>
            <a:r>
              <a:rPr lang="en-GB" dirty="0"/>
              <a:t>4-Tap moving average filter</a:t>
            </a:r>
          </a:p>
        </p:txBody>
      </p:sp>
      <p:pic>
        <p:nvPicPr>
          <p:cNvPr id="7" name="Content Placeholder 6">
            <a:extLst>
              <a:ext uri="{FF2B5EF4-FFF2-40B4-BE49-F238E27FC236}">
                <a16:creationId xmlns:a16="http://schemas.microsoft.com/office/drawing/2014/main" id="{9E38EEA8-9CF3-4459-88FC-58674D3347B1}"/>
              </a:ext>
            </a:extLst>
          </p:cNvPr>
          <p:cNvPicPr>
            <a:picLocks noGrp="1" noChangeAspect="1"/>
          </p:cNvPicPr>
          <p:nvPr>
            <p:ph idx="1"/>
          </p:nvPr>
        </p:nvPicPr>
        <p:blipFill>
          <a:blip r:embed="rId2"/>
          <a:stretch>
            <a:fillRect/>
          </a:stretch>
        </p:blipFill>
        <p:spPr>
          <a:xfrm>
            <a:off x="173893" y="173202"/>
            <a:ext cx="8024445" cy="3362530"/>
          </a:xfrm>
          <a:prstGeom prst="rect">
            <a:avLst/>
          </a:prstGeom>
        </p:spPr>
      </p:pic>
      <p:sp>
        <p:nvSpPr>
          <p:cNvPr id="4" name="Text Placeholder 3">
            <a:extLst>
              <a:ext uri="{FF2B5EF4-FFF2-40B4-BE49-F238E27FC236}">
                <a16:creationId xmlns:a16="http://schemas.microsoft.com/office/drawing/2014/main" id="{66BB9791-9994-4ABC-A9C4-9670D2CDB966}"/>
              </a:ext>
            </a:extLst>
          </p:cNvPr>
          <p:cNvSpPr>
            <a:spLocks noGrp="1"/>
          </p:cNvSpPr>
          <p:nvPr>
            <p:ph type="body" sz="half" idx="2"/>
          </p:nvPr>
        </p:nvSpPr>
        <p:spPr/>
        <p:txBody>
          <a:bodyPr>
            <a:normAutofit/>
          </a:bodyPr>
          <a:lstStyle/>
          <a:p>
            <a:r>
              <a:rPr lang="en-GB" sz="1100" dirty="0"/>
              <a:t>Similar in design to the 8-tap filter shown first, however the window has now been halved in length. This doubles the speed of performance. The test results for both 0.1Hz resolution and 0.05Hz resolution are listed respectively below</a:t>
            </a:r>
          </a:p>
          <a:p>
            <a:endParaRPr lang="en-GB" sz="1100" dirty="0"/>
          </a:p>
          <a:p>
            <a:endParaRPr lang="en-GB" sz="1100" dirty="0"/>
          </a:p>
          <a:p>
            <a:endParaRPr lang="en-GB" sz="1100" dirty="0"/>
          </a:p>
          <a:p>
            <a:r>
              <a:rPr lang="en-GB" sz="1100" dirty="0"/>
              <a:t>This design shows greatly improved performance on all fronts compared to the 8-tap moving average filter. All error values have decreased markedly.</a:t>
            </a:r>
          </a:p>
        </p:txBody>
      </p:sp>
      <p:sp>
        <p:nvSpPr>
          <p:cNvPr id="5" name="Date Placeholder 4">
            <a:extLst>
              <a:ext uri="{FF2B5EF4-FFF2-40B4-BE49-F238E27FC236}">
                <a16:creationId xmlns:a16="http://schemas.microsoft.com/office/drawing/2014/main" id="{173D8115-959C-49BE-BC33-353EA5FBE65B}"/>
              </a:ext>
            </a:extLst>
          </p:cNvPr>
          <p:cNvSpPr>
            <a:spLocks noGrp="1"/>
          </p:cNvSpPr>
          <p:nvPr>
            <p:ph type="dt" sz="half" idx="10"/>
          </p:nvPr>
        </p:nvSpPr>
        <p:spPr/>
        <p:txBody>
          <a:bodyPr/>
          <a:lstStyle/>
          <a:p>
            <a:fld id="{31F0C2F0-1A80-490C-8E00-27BB359B0789}" type="datetime1">
              <a:rPr lang="en-GB" smtClean="0"/>
              <a:t>13/02/2019</a:t>
            </a:fld>
            <a:endParaRPr lang="en-GB"/>
          </a:p>
        </p:txBody>
      </p:sp>
      <p:sp>
        <p:nvSpPr>
          <p:cNvPr id="6" name="Slide Number Placeholder 5">
            <a:extLst>
              <a:ext uri="{FF2B5EF4-FFF2-40B4-BE49-F238E27FC236}">
                <a16:creationId xmlns:a16="http://schemas.microsoft.com/office/drawing/2014/main" id="{CDC5671B-7152-4459-87CC-13D3A2222E38}"/>
              </a:ext>
            </a:extLst>
          </p:cNvPr>
          <p:cNvSpPr>
            <a:spLocks noGrp="1"/>
          </p:cNvSpPr>
          <p:nvPr>
            <p:ph type="sldNum" sz="quarter" idx="12"/>
          </p:nvPr>
        </p:nvSpPr>
        <p:spPr/>
        <p:txBody>
          <a:bodyPr/>
          <a:lstStyle/>
          <a:p>
            <a:fld id="{BF8A4867-BE6B-44B2-ABCA-2CF6998D9507}" type="slidenum">
              <a:rPr lang="en-GB" smtClean="0"/>
              <a:t>5</a:t>
            </a:fld>
            <a:r>
              <a:rPr lang="en-GB" dirty="0"/>
              <a:t>/8</a:t>
            </a:r>
          </a:p>
        </p:txBody>
      </p:sp>
      <p:pic>
        <p:nvPicPr>
          <p:cNvPr id="8" name="Picture 7">
            <a:extLst>
              <a:ext uri="{FF2B5EF4-FFF2-40B4-BE49-F238E27FC236}">
                <a16:creationId xmlns:a16="http://schemas.microsoft.com/office/drawing/2014/main" id="{BA103EA1-A180-45DA-AABE-E32559889128}"/>
              </a:ext>
            </a:extLst>
          </p:cNvPr>
          <p:cNvPicPr>
            <a:picLocks noChangeAspect="1"/>
          </p:cNvPicPr>
          <p:nvPr/>
        </p:nvPicPr>
        <p:blipFill>
          <a:blip r:embed="rId3"/>
          <a:stretch>
            <a:fillRect/>
          </a:stretch>
        </p:blipFill>
        <p:spPr>
          <a:xfrm>
            <a:off x="8549640" y="3535731"/>
            <a:ext cx="3200400" cy="382656"/>
          </a:xfrm>
          <a:prstGeom prst="rect">
            <a:avLst/>
          </a:prstGeom>
        </p:spPr>
      </p:pic>
      <p:pic>
        <p:nvPicPr>
          <p:cNvPr id="9" name="Picture 8">
            <a:extLst>
              <a:ext uri="{FF2B5EF4-FFF2-40B4-BE49-F238E27FC236}">
                <a16:creationId xmlns:a16="http://schemas.microsoft.com/office/drawing/2014/main" id="{570F98C4-FF9E-4709-9464-F352F43015D3}"/>
              </a:ext>
            </a:extLst>
          </p:cNvPr>
          <p:cNvPicPr>
            <a:picLocks noChangeAspect="1"/>
          </p:cNvPicPr>
          <p:nvPr/>
        </p:nvPicPr>
        <p:blipFill>
          <a:blip r:embed="rId4"/>
          <a:stretch>
            <a:fillRect/>
          </a:stretch>
        </p:blipFill>
        <p:spPr>
          <a:xfrm>
            <a:off x="173894" y="3535731"/>
            <a:ext cx="7915030" cy="3102178"/>
          </a:xfrm>
          <a:prstGeom prst="rect">
            <a:avLst/>
          </a:prstGeom>
        </p:spPr>
      </p:pic>
      <p:pic>
        <p:nvPicPr>
          <p:cNvPr id="10" name="Picture 9">
            <a:extLst>
              <a:ext uri="{FF2B5EF4-FFF2-40B4-BE49-F238E27FC236}">
                <a16:creationId xmlns:a16="http://schemas.microsoft.com/office/drawing/2014/main" id="{95B924F7-2476-46A5-AE2C-57CBFEBBF370}"/>
              </a:ext>
            </a:extLst>
          </p:cNvPr>
          <p:cNvPicPr>
            <a:picLocks noChangeAspect="1"/>
          </p:cNvPicPr>
          <p:nvPr/>
        </p:nvPicPr>
        <p:blipFill>
          <a:blip r:embed="rId5"/>
          <a:stretch>
            <a:fillRect/>
          </a:stretch>
        </p:blipFill>
        <p:spPr>
          <a:xfrm>
            <a:off x="8549640" y="3955732"/>
            <a:ext cx="3200400" cy="378069"/>
          </a:xfrm>
          <a:prstGeom prst="rect">
            <a:avLst/>
          </a:prstGeom>
        </p:spPr>
      </p:pic>
    </p:spTree>
    <p:extLst>
      <p:ext uri="{BB962C8B-B14F-4D97-AF65-F5344CB8AC3E}">
        <p14:creationId xmlns:p14="http://schemas.microsoft.com/office/powerpoint/2010/main" val="21723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1756-A496-42ED-8ABA-E7B92E3E04BF}"/>
              </a:ext>
            </a:extLst>
          </p:cNvPr>
          <p:cNvSpPr>
            <a:spLocks noGrp="1"/>
          </p:cNvSpPr>
          <p:nvPr>
            <p:ph type="title"/>
          </p:nvPr>
        </p:nvSpPr>
        <p:spPr/>
        <p:txBody>
          <a:bodyPr/>
          <a:lstStyle/>
          <a:p>
            <a:r>
              <a:rPr lang="en-GB" dirty="0"/>
              <a:t>1-tap sliding window filter</a:t>
            </a:r>
          </a:p>
        </p:txBody>
      </p:sp>
      <p:pic>
        <p:nvPicPr>
          <p:cNvPr id="7" name="Content Placeholder 6">
            <a:extLst>
              <a:ext uri="{FF2B5EF4-FFF2-40B4-BE49-F238E27FC236}">
                <a16:creationId xmlns:a16="http://schemas.microsoft.com/office/drawing/2014/main" id="{A76D2864-AEFC-400F-9BB9-5DA309D68F9F}"/>
              </a:ext>
            </a:extLst>
          </p:cNvPr>
          <p:cNvPicPr>
            <a:picLocks noGrp="1" noChangeAspect="1"/>
          </p:cNvPicPr>
          <p:nvPr>
            <p:ph idx="1"/>
          </p:nvPr>
        </p:nvPicPr>
        <p:blipFill>
          <a:blip r:embed="rId2"/>
          <a:stretch>
            <a:fillRect/>
          </a:stretch>
        </p:blipFill>
        <p:spPr>
          <a:xfrm>
            <a:off x="142630" y="299261"/>
            <a:ext cx="8032262" cy="3061346"/>
          </a:xfrm>
          <a:prstGeom prst="rect">
            <a:avLst/>
          </a:prstGeom>
        </p:spPr>
      </p:pic>
      <p:sp>
        <p:nvSpPr>
          <p:cNvPr id="4" name="Text Placeholder 3">
            <a:extLst>
              <a:ext uri="{FF2B5EF4-FFF2-40B4-BE49-F238E27FC236}">
                <a16:creationId xmlns:a16="http://schemas.microsoft.com/office/drawing/2014/main" id="{DC1B0BA6-9CF8-4195-BDCA-13DE7CF15FD4}"/>
              </a:ext>
            </a:extLst>
          </p:cNvPr>
          <p:cNvSpPr>
            <a:spLocks noGrp="1"/>
          </p:cNvSpPr>
          <p:nvPr>
            <p:ph type="body" sz="half" idx="2"/>
          </p:nvPr>
        </p:nvSpPr>
        <p:spPr/>
        <p:txBody>
          <a:bodyPr>
            <a:normAutofit/>
          </a:bodyPr>
          <a:lstStyle/>
          <a:p>
            <a:r>
              <a:rPr lang="en-GB" sz="1100" dirty="0"/>
              <a:t>Similar to the Gaussian filter from before, however now the 8-sample buffer is simply averaged. Results are listed for 0.1Hz and 0.05Hz resolution respectively:</a:t>
            </a:r>
          </a:p>
          <a:p>
            <a:endParaRPr lang="en-GB" sz="1100" dirty="0"/>
          </a:p>
          <a:p>
            <a:endParaRPr lang="en-GB" sz="1100" dirty="0"/>
          </a:p>
          <a:p>
            <a:endParaRPr lang="en-GB" sz="1100" dirty="0"/>
          </a:p>
          <a:p>
            <a:r>
              <a:rPr lang="en-GB" sz="1100" dirty="0"/>
              <a:t>This design shows a huge improvement on the Gaussian design, having lower error margins, if perhaps a worse average error value. Having said this, the increased average error is more than justified by the huge decrease in standard deviation.</a:t>
            </a:r>
          </a:p>
        </p:txBody>
      </p:sp>
      <p:sp>
        <p:nvSpPr>
          <p:cNvPr id="5" name="Date Placeholder 4">
            <a:extLst>
              <a:ext uri="{FF2B5EF4-FFF2-40B4-BE49-F238E27FC236}">
                <a16:creationId xmlns:a16="http://schemas.microsoft.com/office/drawing/2014/main" id="{BA1ABBA9-FCDE-4D7D-85C8-B9BB5DFA34CE}"/>
              </a:ext>
            </a:extLst>
          </p:cNvPr>
          <p:cNvSpPr>
            <a:spLocks noGrp="1"/>
          </p:cNvSpPr>
          <p:nvPr>
            <p:ph type="dt" sz="half" idx="10"/>
          </p:nvPr>
        </p:nvSpPr>
        <p:spPr/>
        <p:txBody>
          <a:bodyPr/>
          <a:lstStyle/>
          <a:p>
            <a:fld id="{31F0C2F0-1A80-490C-8E00-27BB359B0789}" type="datetime1">
              <a:rPr lang="en-GB" smtClean="0"/>
              <a:t>13/02/2019</a:t>
            </a:fld>
            <a:endParaRPr lang="en-GB"/>
          </a:p>
        </p:txBody>
      </p:sp>
      <p:sp>
        <p:nvSpPr>
          <p:cNvPr id="6" name="Slide Number Placeholder 5">
            <a:extLst>
              <a:ext uri="{FF2B5EF4-FFF2-40B4-BE49-F238E27FC236}">
                <a16:creationId xmlns:a16="http://schemas.microsoft.com/office/drawing/2014/main" id="{7FD19448-6B66-4D45-B2EF-4798D074214D}"/>
              </a:ext>
            </a:extLst>
          </p:cNvPr>
          <p:cNvSpPr>
            <a:spLocks noGrp="1"/>
          </p:cNvSpPr>
          <p:nvPr>
            <p:ph type="sldNum" sz="quarter" idx="12"/>
          </p:nvPr>
        </p:nvSpPr>
        <p:spPr/>
        <p:txBody>
          <a:bodyPr/>
          <a:lstStyle/>
          <a:p>
            <a:fld id="{BF8A4867-BE6B-44B2-ABCA-2CF6998D9507}" type="slidenum">
              <a:rPr lang="en-GB" smtClean="0"/>
              <a:t>6</a:t>
            </a:fld>
            <a:r>
              <a:rPr lang="en-GB" dirty="0"/>
              <a:t>/8</a:t>
            </a:r>
          </a:p>
        </p:txBody>
      </p:sp>
      <p:pic>
        <p:nvPicPr>
          <p:cNvPr id="8" name="Picture 7">
            <a:extLst>
              <a:ext uri="{FF2B5EF4-FFF2-40B4-BE49-F238E27FC236}">
                <a16:creationId xmlns:a16="http://schemas.microsoft.com/office/drawing/2014/main" id="{9C71B988-A896-4540-B83C-F7EC0DE1C04F}"/>
              </a:ext>
            </a:extLst>
          </p:cNvPr>
          <p:cNvPicPr>
            <a:picLocks noChangeAspect="1"/>
          </p:cNvPicPr>
          <p:nvPr/>
        </p:nvPicPr>
        <p:blipFill>
          <a:blip r:embed="rId3"/>
          <a:stretch>
            <a:fillRect/>
          </a:stretch>
        </p:blipFill>
        <p:spPr>
          <a:xfrm>
            <a:off x="8549641" y="3196492"/>
            <a:ext cx="3200400" cy="385802"/>
          </a:xfrm>
          <a:prstGeom prst="rect">
            <a:avLst/>
          </a:prstGeom>
        </p:spPr>
      </p:pic>
      <p:pic>
        <p:nvPicPr>
          <p:cNvPr id="9" name="Picture 8">
            <a:extLst>
              <a:ext uri="{FF2B5EF4-FFF2-40B4-BE49-F238E27FC236}">
                <a16:creationId xmlns:a16="http://schemas.microsoft.com/office/drawing/2014/main" id="{849DD5BA-98ED-46A6-90E2-85E9055C2C62}"/>
              </a:ext>
            </a:extLst>
          </p:cNvPr>
          <p:cNvPicPr>
            <a:picLocks noChangeAspect="1"/>
          </p:cNvPicPr>
          <p:nvPr/>
        </p:nvPicPr>
        <p:blipFill>
          <a:blip r:embed="rId4"/>
          <a:stretch>
            <a:fillRect/>
          </a:stretch>
        </p:blipFill>
        <p:spPr>
          <a:xfrm>
            <a:off x="205154" y="3389393"/>
            <a:ext cx="7969737" cy="3061346"/>
          </a:xfrm>
          <a:prstGeom prst="rect">
            <a:avLst/>
          </a:prstGeom>
        </p:spPr>
      </p:pic>
      <p:pic>
        <p:nvPicPr>
          <p:cNvPr id="10" name="Picture 9">
            <a:extLst>
              <a:ext uri="{FF2B5EF4-FFF2-40B4-BE49-F238E27FC236}">
                <a16:creationId xmlns:a16="http://schemas.microsoft.com/office/drawing/2014/main" id="{C894621D-351B-4DC5-8BB1-6335B568866C}"/>
              </a:ext>
            </a:extLst>
          </p:cNvPr>
          <p:cNvPicPr>
            <a:picLocks noChangeAspect="1"/>
          </p:cNvPicPr>
          <p:nvPr/>
        </p:nvPicPr>
        <p:blipFill>
          <a:blip r:embed="rId5"/>
          <a:stretch>
            <a:fillRect/>
          </a:stretch>
        </p:blipFill>
        <p:spPr>
          <a:xfrm>
            <a:off x="8549640" y="3651636"/>
            <a:ext cx="3200400" cy="386862"/>
          </a:xfrm>
          <a:prstGeom prst="rect">
            <a:avLst/>
          </a:prstGeom>
        </p:spPr>
      </p:pic>
    </p:spTree>
    <p:extLst>
      <p:ext uri="{BB962C8B-B14F-4D97-AF65-F5344CB8AC3E}">
        <p14:creationId xmlns:p14="http://schemas.microsoft.com/office/powerpoint/2010/main" val="250956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4B06-15C7-4903-8C1E-D70117A52C2C}"/>
              </a:ext>
            </a:extLst>
          </p:cNvPr>
          <p:cNvSpPr>
            <a:spLocks noGrp="1"/>
          </p:cNvSpPr>
          <p:nvPr>
            <p:ph type="title"/>
          </p:nvPr>
        </p:nvSpPr>
        <p:spPr/>
        <p:txBody>
          <a:bodyPr/>
          <a:lstStyle/>
          <a:p>
            <a:r>
              <a:rPr lang="en-GB" dirty="0"/>
              <a:t>Brief wrap up</a:t>
            </a:r>
          </a:p>
        </p:txBody>
      </p:sp>
      <p:sp>
        <p:nvSpPr>
          <p:cNvPr id="3" name="Content Placeholder 2">
            <a:extLst>
              <a:ext uri="{FF2B5EF4-FFF2-40B4-BE49-F238E27FC236}">
                <a16:creationId xmlns:a16="http://schemas.microsoft.com/office/drawing/2014/main" id="{A2D741A4-FE73-4DDB-ACD8-D3E0A0957A19}"/>
              </a:ext>
            </a:extLst>
          </p:cNvPr>
          <p:cNvSpPr>
            <a:spLocks noGrp="1"/>
          </p:cNvSpPr>
          <p:nvPr>
            <p:ph idx="1"/>
          </p:nvPr>
        </p:nvSpPr>
        <p:spPr/>
        <p:txBody>
          <a:bodyPr/>
          <a:lstStyle/>
          <a:p>
            <a:r>
              <a:rPr lang="en-GB" dirty="0"/>
              <a:t>The behaviour of the 4-tap moving average filter and the 1-tap sliding window filter seem promising. </a:t>
            </a:r>
          </a:p>
          <a:p>
            <a:r>
              <a:rPr lang="en-GB" dirty="0"/>
              <a:t>Ideally more testing would be performed to characterise these designs, as well as other filter designs, more completely, however this was not feasible in these experiments due to time constraints</a:t>
            </a:r>
          </a:p>
          <a:p>
            <a:r>
              <a:rPr lang="en-GB" dirty="0"/>
              <a:t>The major choke point for the design as a whole is the speed. MATLAB is slow and does not work in real-time applications readily. Porting this design to the Blackfin and running on the board would likely prove to be a major advantage.</a:t>
            </a:r>
          </a:p>
        </p:txBody>
      </p:sp>
      <p:sp>
        <p:nvSpPr>
          <p:cNvPr id="4" name="Date Placeholder 3">
            <a:extLst>
              <a:ext uri="{FF2B5EF4-FFF2-40B4-BE49-F238E27FC236}">
                <a16:creationId xmlns:a16="http://schemas.microsoft.com/office/drawing/2014/main" id="{5188A751-9157-4F29-B7C0-F9C1EA7C9CBC}"/>
              </a:ext>
            </a:extLst>
          </p:cNvPr>
          <p:cNvSpPr>
            <a:spLocks noGrp="1"/>
          </p:cNvSpPr>
          <p:nvPr>
            <p:ph type="dt" sz="half" idx="10"/>
          </p:nvPr>
        </p:nvSpPr>
        <p:spPr/>
        <p:txBody>
          <a:bodyPr/>
          <a:lstStyle/>
          <a:p>
            <a:fld id="{9889ABF7-25C6-404A-93BE-6B8461FE8787}" type="datetime1">
              <a:rPr lang="en-GB" smtClean="0"/>
              <a:t>13/02/2019</a:t>
            </a:fld>
            <a:endParaRPr lang="en-GB"/>
          </a:p>
        </p:txBody>
      </p:sp>
      <p:sp>
        <p:nvSpPr>
          <p:cNvPr id="5" name="Slide Number Placeholder 4">
            <a:extLst>
              <a:ext uri="{FF2B5EF4-FFF2-40B4-BE49-F238E27FC236}">
                <a16:creationId xmlns:a16="http://schemas.microsoft.com/office/drawing/2014/main" id="{1D842A86-432E-4FA8-87D5-86B0CBEE10CB}"/>
              </a:ext>
            </a:extLst>
          </p:cNvPr>
          <p:cNvSpPr>
            <a:spLocks noGrp="1"/>
          </p:cNvSpPr>
          <p:nvPr>
            <p:ph type="sldNum" sz="quarter" idx="12"/>
          </p:nvPr>
        </p:nvSpPr>
        <p:spPr/>
        <p:txBody>
          <a:bodyPr/>
          <a:lstStyle/>
          <a:p>
            <a:fld id="{BF8A4867-BE6B-44B2-ABCA-2CF6998D9507}" type="slidenum">
              <a:rPr lang="en-GB" smtClean="0"/>
              <a:t>7</a:t>
            </a:fld>
            <a:r>
              <a:rPr lang="en-GB" dirty="0"/>
              <a:t>/8</a:t>
            </a:r>
          </a:p>
        </p:txBody>
      </p:sp>
    </p:spTree>
    <p:extLst>
      <p:ext uri="{BB962C8B-B14F-4D97-AF65-F5344CB8AC3E}">
        <p14:creationId xmlns:p14="http://schemas.microsoft.com/office/powerpoint/2010/main" val="284125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CF66-2B5A-41D5-AF15-CC5B7343DDFA}"/>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B2C5ADA1-5BDF-4308-B2A0-3233E5EBA6E3}"/>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DC786C87-890A-4E6E-B6A2-509202914AB3}"/>
              </a:ext>
            </a:extLst>
          </p:cNvPr>
          <p:cNvSpPr>
            <a:spLocks noGrp="1"/>
          </p:cNvSpPr>
          <p:nvPr>
            <p:ph type="dt" sz="half" idx="10"/>
          </p:nvPr>
        </p:nvSpPr>
        <p:spPr/>
        <p:txBody>
          <a:bodyPr/>
          <a:lstStyle/>
          <a:p>
            <a:fld id="{F1836581-48EA-4D24-820D-0AC22EBCF43A}" type="datetime1">
              <a:rPr lang="en-GB" smtClean="0"/>
              <a:t>13/02/2019</a:t>
            </a:fld>
            <a:endParaRPr lang="en-GB"/>
          </a:p>
        </p:txBody>
      </p:sp>
      <p:sp>
        <p:nvSpPr>
          <p:cNvPr id="5" name="Slide Number Placeholder 4">
            <a:extLst>
              <a:ext uri="{FF2B5EF4-FFF2-40B4-BE49-F238E27FC236}">
                <a16:creationId xmlns:a16="http://schemas.microsoft.com/office/drawing/2014/main" id="{246734F8-9A11-4041-A035-4ABD40CCA6BB}"/>
              </a:ext>
            </a:extLst>
          </p:cNvPr>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8307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564</TotalTime>
  <Words>499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Rockwell</vt:lpstr>
      <vt:lpstr>Rockwell Condensed</vt:lpstr>
      <vt:lpstr>Wingdings</vt:lpstr>
      <vt:lpstr>Wood Type</vt:lpstr>
      <vt:lpstr>FYP: data presentation and review</vt:lpstr>
      <vt:lpstr>Contents</vt:lpstr>
      <vt:lpstr>8-Tap moving average filter</vt:lpstr>
      <vt:lpstr>Gaussian filter</vt:lpstr>
      <vt:lpstr>4-Tap moving average filter</vt:lpstr>
      <vt:lpstr>1-tap sliding window filter</vt:lpstr>
      <vt:lpstr>Brief wrap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data presentation and review</dc:title>
  <dc:creator>OISIN WATKINS</dc:creator>
  <cp:lastModifiedBy>OISIN WATKINS</cp:lastModifiedBy>
  <cp:revision>23</cp:revision>
  <dcterms:created xsi:type="dcterms:W3CDTF">2019-02-12T23:41:33Z</dcterms:created>
  <dcterms:modified xsi:type="dcterms:W3CDTF">2019-02-13T20:04:43Z</dcterms:modified>
</cp:coreProperties>
</file>