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66D35-9182-4192-AC9B-A780F308E327}" type="datetimeFigureOut">
              <a:rPr lang="en-IE" smtClean="0"/>
              <a:t>28/10/2018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476DD-6C1E-4FE9-A2A3-66999904D6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9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A639-FEEB-43B6-9D7D-69FCAD014A03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933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5C5E-DDA0-4AB3-A019-981580274C8D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79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EB37-B3FB-4DD0-A558-1C9850A460A4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68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8CB8-825F-4242-96AE-589C54064A5B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767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AF5A6E6-E650-40DA-8244-EE86070DBC59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10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B17E-DD78-46CA-85EF-28A9D1A6993B}" type="datetime1">
              <a:rPr lang="en-IE" smtClean="0"/>
              <a:t>28/10/2018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9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FA29-37DE-400A-89C7-06C88568E4D7}" type="datetime1">
              <a:rPr lang="en-IE" smtClean="0"/>
              <a:t>28/10/2018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52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8353-4069-49B1-BF5F-399DD3017681}" type="datetime1">
              <a:rPr lang="en-IE" smtClean="0"/>
              <a:t>28/10/2018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090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D3A1-230C-49B0-A9BB-2688E6C81243}" type="datetime1">
              <a:rPr lang="en-IE" smtClean="0"/>
              <a:t>28/10/2018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0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44C-CC7C-47CA-96E7-462B4DAF12B0}" type="datetime1">
              <a:rPr lang="en-IE" smtClean="0"/>
              <a:t>28/10/2018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149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6D35-C3AD-4761-8C67-48584FFA9FAA}" type="datetime1">
              <a:rPr lang="en-IE" smtClean="0"/>
              <a:t>28/10/2018</a:t>
            </a:fld>
            <a:endParaRPr lang="en-I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620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D75ED3-867C-4C30-8FA7-8889945B8727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1955B2-C00B-485F-9CA1-4532BD6EC4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87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D6EE-5FB9-4F13-8233-26C29DCE5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4800" dirty="0"/>
              <a:t>An application of 24GHz radar as a means of contactless heartrate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AEE28-4F98-49EA-A4F3-DEECB692D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Written and presented by: Oisín Watkins</a:t>
            </a:r>
          </a:p>
          <a:p>
            <a:r>
              <a:rPr lang="en-IE" dirty="0"/>
              <a:t>Student ID: 15156176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8C64-FC65-435C-86E2-48D925E2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F36B-C727-4085-A6A7-B0953498D0DC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8835-84A2-49E1-B282-BA240D1D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1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50330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F1C2-3CB7-4F86-B92A-67112824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AC5F-9F07-4050-A8EF-07B34B41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Brief theory behind the project has been presented</a:t>
            </a:r>
          </a:p>
          <a:p>
            <a:r>
              <a:rPr lang="en-GB" dirty="0"/>
              <a:t>An insight has been given into how the project has progressed and into the methodology employed</a:t>
            </a:r>
          </a:p>
          <a:p>
            <a:r>
              <a:rPr lang="en-GB" dirty="0"/>
              <a:t>All relevant deliverables and objectives have been listed as “completed” or “to-be-completed”</a:t>
            </a:r>
          </a:p>
          <a:p>
            <a:r>
              <a:rPr lang="en-GB" dirty="0"/>
              <a:t>A listing of the project requirements from this date has been presented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9627-B108-4852-B955-6FAB4610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8CB8-825F-4242-96AE-589C54064A5B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6CD14-6F2C-448D-A9F5-C0D8FF94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10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04698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s">
            <a:extLst>
              <a:ext uri="{FF2B5EF4-FFF2-40B4-BE49-F238E27FC236}">
                <a16:creationId xmlns:a16="http://schemas.microsoft.com/office/drawing/2014/main" id="{FC320901-2E59-45BF-B3E3-5AE6660DF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12190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8700F-8B16-44B7-871D-63FEC311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401D3A1-230C-49B0-A9BB-2688E6C81243}" type="datetime1">
              <a:rPr lang="en-I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28/10/2018</a:t>
            </a:fld>
            <a:endParaRPr lang="en-IE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294D3-D646-43CB-AAF0-B43F842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450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A435-2FD2-4323-A6F2-3D059182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D004-085A-417C-9C75-02F94DCD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  <a:p>
            <a:r>
              <a:rPr lang="en-IE" dirty="0"/>
              <a:t>Theory</a:t>
            </a:r>
          </a:p>
          <a:p>
            <a:r>
              <a:rPr lang="en-IE" dirty="0"/>
              <a:t>Design Approach</a:t>
            </a:r>
          </a:p>
          <a:p>
            <a:r>
              <a:rPr lang="en-IE" dirty="0"/>
              <a:t>List of Deliverables</a:t>
            </a:r>
          </a:p>
          <a:p>
            <a:r>
              <a:rPr lang="en-IE" dirty="0"/>
              <a:t>Next Steps</a:t>
            </a:r>
          </a:p>
          <a:p>
            <a:r>
              <a:rPr lang="en-IE" dirty="0"/>
              <a:t>Project Requirements</a:t>
            </a:r>
          </a:p>
          <a:p>
            <a:r>
              <a:rPr lang="en-IE" dirty="0"/>
              <a:t>Conclusions</a:t>
            </a:r>
          </a:p>
          <a:p>
            <a:r>
              <a:rPr lang="en-IE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EBC9-677E-44D7-ACE3-CD2D27D7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E992-B79E-4031-8164-0992B53E64B6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FC6B7-418A-47B2-B3C5-B6E48E4E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2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8125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2CC7-1580-49B9-8A57-92CC3837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D1C0-A19F-42F2-9B59-5CBD393E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Funded and supported by Analog Devices, Inc. Limerick.</a:t>
            </a:r>
          </a:p>
          <a:p>
            <a:r>
              <a:rPr lang="en-IE" dirty="0"/>
              <a:t>This project is designed to be a proof of concept, demonstrating that this type of measurement can be achieved while keeping integration with existing applications at its centre.</a:t>
            </a:r>
          </a:p>
          <a:p>
            <a:r>
              <a:rPr lang="en-IE" dirty="0"/>
              <a:t>ADI Limerick provided a </a:t>
            </a:r>
            <a:r>
              <a:rPr lang="en-IE" dirty="0" err="1"/>
              <a:t>Demorad</a:t>
            </a:r>
            <a:r>
              <a:rPr lang="en-IE" dirty="0"/>
              <a:t> 24GHz Radio Detection and Ranging (RADAR) platform for this project. This platform has been used previously in projects and demonstrations within ADI Limerick.</a:t>
            </a:r>
          </a:p>
          <a:p>
            <a:r>
              <a:rPr lang="en-IE" dirty="0"/>
              <a:t>This project will be the latest in a series of similar projects.</a:t>
            </a:r>
          </a:p>
          <a:p>
            <a:r>
              <a:rPr lang="en-IE" dirty="0"/>
              <a:t>Aimed primarily at use in autonomous vehicles.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1A30-306A-45B4-8CC4-72FE8E2D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8CB8-825F-4242-96AE-589C54064A5B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D6C0A-E578-4F66-948A-EE13012F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3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10598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995C-48FC-47D1-9E3D-FA0E033F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2FDF-2CF4-49E5-BA7E-1D1DC481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When positioned correctly the </a:t>
            </a:r>
            <a:r>
              <a:rPr lang="en-IE" dirty="0" err="1"/>
              <a:t>Demorad</a:t>
            </a:r>
            <a:r>
              <a:rPr lang="en-IE" dirty="0"/>
              <a:t> will measure the distance to the patient’s chest wall over time.</a:t>
            </a:r>
          </a:p>
          <a:p>
            <a:r>
              <a:rPr lang="en-IE" dirty="0"/>
              <a:t>The motion of the chest wall is comprised of respiration and heart rate.</a:t>
            </a:r>
          </a:p>
          <a:p>
            <a:r>
              <a:rPr lang="en-IE" dirty="0"/>
              <a:t>In order to successfully measure heart rate, both respiration and heart rate motion must be characterised. The respiration can then be filtered out and heart rate measured.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81B0-E117-41AA-A7E1-2FDD848E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8CB8-825F-4242-96AE-589C54064A5B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329DD-28A5-40CA-9C60-C61941D5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4</a:t>
            </a:fld>
            <a:r>
              <a:rPr lang="en-IE" dirty="0"/>
              <a:t>/10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199E-72BE-4FD4-9CCE-D8160181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33" y="4135013"/>
            <a:ext cx="6623731" cy="2087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47742-F084-40EC-BDC1-D3BA4FF5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42" y="6222492"/>
            <a:ext cx="1810919" cy="3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5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AE6C-D099-4947-B364-B5F6D406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557D-5A58-4220-A437-C48A8FAD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Place the </a:t>
            </a:r>
            <a:r>
              <a:rPr lang="en-GB" dirty="0" err="1"/>
              <a:t>Demorad</a:t>
            </a:r>
            <a:r>
              <a:rPr lang="en-GB" dirty="0"/>
              <a:t> 1m from the patient, parallel to their chest wall.</a:t>
            </a:r>
          </a:p>
          <a:p>
            <a:r>
              <a:rPr lang="en-GB" dirty="0"/>
              <a:t>Use </a:t>
            </a:r>
            <a:r>
              <a:rPr lang="en-GB" dirty="0" err="1"/>
              <a:t>Demorad</a:t>
            </a:r>
            <a:r>
              <a:rPr lang="en-GB" dirty="0"/>
              <a:t> to measure distance to patient’s chest wall over time.</a:t>
            </a:r>
          </a:p>
          <a:p>
            <a:r>
              <a:rPr lang="en-GB" dirty="0"/>
              <a:t>On the host computer save this movement data. Perform filtering and FFT on the movement data.</a:t>
            </a:r>
          </a:p>
          <a:p>
            <a:r>
              <a:rPr lang="en-GB" dirty="0"/>
              <a:t>Band-pass filter the data according to the known limits of heart rate and respiration</a:t>
            </a:r>
          </a:p>
          <a:p>
            <a:r>
              <a:rPr lang="en-GB" dirty="0"/>
              <a:t>Present information to user</a:t>
            </a:r>
          </a:p>
          <a:p>
            <a:r>
              <a:rPr lang="en-GB" dirty="0"/>
              <a:t>Compare this with reference data taken from optical heart rate measurement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F4EB-7C8E-4515-A1D8-5A300741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8CB8-825F-4242-96AE-589C54064A5B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B99DC-521E-4083-9C04-162EDA79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5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008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C6A80A-C3F4-48DE-80ED-845C8B3E1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54AD3-AB7F-4F95-AFCF-6CEC4663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800"/>
              <a:t>Design Approach – The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D8F01-0C45-4BC2-81F2-A28E6CB363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1615" y="2442651"/>
            <a:ext cx="3666840" cy="3830133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8EB18709-6792-45DC-B80C-A42D1B4F8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04" y="135957"/>
            <a:ext cx="4500866" cy="230669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63870-23FB-4304-BEA7-FFFE2EEC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1800" dirty="0"/>
              <a:t>The diagram shown is read from top to bottom</a:t>
            </a:r>
          </a:p>
          <a:p>
            <a:r>
              <a:rPr lang="en-US" sz="1800" dirty="0"/>
              <a:t>This high-level overview of the MATLAB R2017b script shows how the theory provided in the Theory section is put to use</a:t>
            </a:r>
          </a:p>
          <a:p>
            <a:r>
              <a:rPr lang="en-US" sz="1800" dirty="0"/>
              <a:t>After the initial setup and connection is complete the iterative measurement process begins.</a:t>
            </a:r>
          </a:p>
          <a:p>
            <a:r>
              <a:rPr lang="en-US" sz="1800" dirty="0"/>
              <a:t>After each iteration the updated info is printed to the screen and saved into an array. This array is then saved into an automatically generated Excel sheet.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3C31-C2C0-4C44-92F4-7CD8ECDE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AF8CB8-825F-4242-96AE-589C54064A5B}" type="datetime1">
              <a:rPr lang="en-IE" smtClean="0"/>
              <a:pPr>
                <a:spcAft>
                  <a:spcPts val="600"/>
                </a:spcAft>
              </a:pPr>
              <a:t>28/10/2018</a:t>
            </a:fld>
            <a:endParaRPr lang="en-I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2417C7-A82F-44F7-A96F-B751F330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F7344-9C8B-4289-B22F-5A9BE386F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44D01D-A2CB-4AC9-9D70-A4DC027D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B157F-FE77-465F-8B8F-2E5110BF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1955B2-C00B-485F-9CA1-4532BD6EC400}" type="slidenum">
              <a:rPr lang="en-IE" smtClean="0"/>
              <a:pPr>
                <a:spcAft>
                  <a:spcPts val="600"/>
                </a:spcAft>
              </a:pPr>
              <a:t>6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79028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6200-B016-4D98-8BE6-12317B7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CC9C-A6BA-4533-B500-08FE9C5FF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Objectives Reached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4F22-780C-4953-97CF-C72C8B7516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IE" dirty="0"/>
              <a:t>Successfully communicate with the </a:t>
            </a:r>
            <a:r>
              <a:rPr lang="en-IE" dirty="0" err="1"/>
              <a:t>Demorad</a:t>
            </a:r>
            <a:r>
              <a:rPr lang="en-IE" dirty="0"/>
              <a:t> platform (November 2017 – January 2018)</a:t>
            </a:r>
            <a:endParaRPr lang="en-GB" dirty="0"/>
          </a:p>
          <a:p>
            <a:pPr lvl="0"/>
            <a:r>
              <a:rPr lang="en-IE" dirty="0"/>
              <a:t>Compile Bibliography and read relevant papers in research area (February – September 2018)</a:t>
            </a:r>
            <a:endParaRPr lang="en-GB" dirty="0"/>
          </a:p>
          <a:p>
            <a:pPr lvl="0"/>
            <a:r>
              <a:rPr lang="en-IE" dirty="0"/>
              <a:t>Develop code to take a ranged profile of the </a:t>
            </a:r>
            <a:r>
              <a:rPr lang="en-IE" dirty="0" err="1"/>
              <a:t>Demorad’s</a:t>
            </a:r>
            <a:r>
              <a:rPr lang="en-IE" dirty="0"/>
              <a:t> field of view (June – September 2018)</a:t>
            </a:r>
            <a:endParaRPr lang="en-GB" dirty="0"/>
          </a:p>
          <a:p>
            <a:pPr lvl="0"/>
            <a:r>
              <a:rPr lang="en-IE" dirty="0"/>
              <a:t>Investigate methods to take heartrate measurements based both on the physiological motion of the chest wall and on the means by which the previous objective has been reached (September 2018)</a:t>
            </a:r>
            <a:endParaRPr lang="en-GB" dirty="0"/>
          </a:p>
          <a:p>
            <a:pPr lvl="0"/>
            <a:r>
              <a:rPr lang="en-IE" dirty="0"/>
              <a:t>Iteratively improve the measurement method, basing improvements on the results from non-conclusive testing while bearing in mind the limitations of computing power and testing environment (September – October 2018)</a:t>
            </a:r>
            <a:endParaRPr lang="en-GB" dirty="0"/>
          </a:p>
          <a:p>
            <a:pPr lvl="0"/>
            <a:r>
              <a:rPr lang="en-IE" dirty="0"/>
              <a:t>Propose experiment to be conducted in the Anechoic chamber on UL campus to finalise improvements to the software (October 2018)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0D759-0CA8-4652-8FFE-5F014CBF4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Objectives to Reach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D5764-CE45-4A74-8251-122E0D6C14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IE" dirty="0"/>
              <a:t>Test software in Anechoic chamber while making improvements to software based on the results. This will be an iterative process conducted over the course of weeks (Pending approval)</a:t>
            </a:r>
            <a:endParaRPr lang="en-GB" dirty="0"/>
          </a:p>
          <a:p>
            <a:pPr lvl="0"/>
            <a:r>
              <a:rPr lang="en-IE" dirty="0"/>
              <a:t>Verify results and compile data (December 2018 – January 2019)</a:t>
            </a:r>
            <a:endParaRPr lang="en-GB" dirty="0"/>
          </a:p>
          <a:p>
            <a:pPr lvl="0"/>
            <a:r>
              <a:rPr lang="en-IE" dirty="0"/>
              <a:t>Finalise the design and prepare for presentation (January – February 2019)</a:t>
            </a:r>
            <a:endParaRPr lang="en-GB" dirty="0"/>
          </a:p>
          <a:p>
            <a:pPr lvl="0"/>
            <a:r>
              <a:rPr lang="en-IE" dirty="0"/>
              <a:t>Present findings and design (March – April 2019)</a:t>
            </a:r>
            <a:endParaRPr lang="en-GB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CB264-C40D-49B5-8601-31AD5542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FA29-37DE-400A-89C7-06C88568E4D7}" type="datetime1">
              <a:rPr lang="en-IE" smtClean="0"/>
              <a:t>28/10/2018</a:t>
            </a:fld>
            <a:endParaRPr lang="en-I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B5D5D9-FB55-44C5-B7D0-5B79EF49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7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5166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A3E99-DD3F-427F-A07F-82276A77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4000"/>
              <a:t>Next steps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9828EB1-BF5D-4BB5-B490-6B7EFBA6032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5" y="2641600"/>
            <a:ext cx="5629229" cy="1356325"/>
          </a:xfrm>
          <a:prstGeom prst="rect">
            <a:avLst/>
          </a:prstGeom>
        </p:spPr>
      </p:pic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95E2EEC0-9B0F-4E8A-8D1D-485F30F49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The Gannt Chart shown accurately surmises the timeline for this project.</a:t>
            </a:r>
          </a:p>
          <a:p>
            <a:r>
              <a:rPr lang="en-US" sz="1800" dirty="0"/>
              <a:t>The remaining steps include: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Test the design in the Anechoic Chamber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Verify the results of the test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600" dirty="0"/>
              <a:t>Compile and present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B46B-5727-49E7-9E20-3A03D758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AF8CB8-825F-4242-96AE-589C54064A5B}" type="datetime1">
              <a:rPr lang="en-IE" smtClean="0"/>
              <a:pPr>
                <a:spcAft>
                  <a:spcPts val="600"/>
                </a:spcAft>
              </a:pPr>
              <a:t>28/10/2018</a:t>
            </a:fld>
            <a:endParaRPr lang="en-I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E9C91-2561-457A-ACD4-BD7C2B96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1955B2-C00B-485F-9CA1-4532BD6EC400}" type="slidenum">
              <a:rPr lang="en-IE" smtClean="0"/>
              <a:pPr>
                <a:spcAft>
                  <a:spcPts val="600"/>
                </a:spcAft>
              </a:pPr>
              <a:t>8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25516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FD39-84E3-48D0-84FA-E7C1123E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068F-0DA4-4E94-8D46-C48ECD165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this stage in the project the only remaining requirement is access to the Anechoic chamber on campus. </a:t>
            </a:r>
          </a:p>
          <a:p>
            <a:r>
              <a:rPr lang="en-GB" dirty="0"/>
              <a:t>The experiment proposal has been submitted. Everything is ready to go for January, as this is the earliest time that everyone will available to run the test.</a:t>
            </a:r>
          </a:p>
          <a:p>
            <a:r>
              <a:rPr lang="en-GB" dirty="0"/>
              <a:t>After that point all that remains is compilation, analysis and presentation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99D0-C2F0-4146-BCFE-35A24A10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8CB8-825F-4242-96AE-589C54064A5B}" type="datetime1">
              <a:rPr lang="en-IE" smtClean="0"/>
              <a:t>28/10/2018</a:t>
            </a:fld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0987-5D3B-4346-818A-F6F36DAD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55B2-C00B-485F-9CA1-4532BD6EC400}" type="slidenum">
              <a:rPr lang="en-IE" smtClean="0"/>
              <a:t>9</a:t>
            </a:fld>
            <a:r>
              <a:rPr lang="en-IE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607547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728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An application of 24GHz radar as a means of contactless heartrate monitoring</vt:lpstr>
      <vt:lpstr>Contents</vt:lpstr>
      <vt:lpstr>introduction</vt:lpstr>
      <vt:lpstr>Theory</vt:lpstr>
      <vt:lpstr>design approach</vt:lpstr>
      <vt:lpstr>Design Approach – The Algorithm</vt:lpstr>
      <vt:lpstr>List of deliverables</vt:lpstr>
      <vt:lpstr>Next steps</vt:lpstr>
      <vt:lpstr>requirements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application of 24GHz radar as a means of contactless heartrate monitoring</dc:title>
  <dc:creator>OISIN WATKINS</dc:creator>
  <cp:lastModifiedBy>OISIN WATKINS</cp:lastModifiedBy>
  <cp:revision>7</cp:revision>
  <dcterms:created xsi:type="dcterms:W3CDTF">2018-10-24T10:11:26Z</dcterms:created>
  <dcterms:modified xsi:type="dcterms:W3CDTF">2018-10-28T22:13:03Z</dcterms:modified>
</cp:coreProperties>
</file>