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81" r:id="rId4"/>
    <p:sldId id="274" r:id="rId5"/>
    <p:sldId id="271" r:id="rId6"/>
    <p:sldId id="277" r:id="rId7"/>
    <p:sldId id="262" r:id="rId8"/>
    <p:sldId id="265" r:id="rId9"/>
    <p:sldId id="27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" y="4504245"/>
            <a:ext cx="12188952" cy="235375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80000"/>
                </a:srgb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269563" cy="68580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2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2" y="269835"/>
            <a:ext cx="1693715" cy="685715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4124326"/>
            <a:ext cx="5526617" cy="1857375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None/>
              <a:defRPr lang="en-US" sz="1500" i="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Font typeface="Arial" panose="020B0604020202020204" pitchFamily="34" charset="0"/>
              <a:buNone/>
              <a:defRPr lang="en-US" sz="1500" i="1" kern="1200" dirty="0" smtClean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457200" rtl="0" eaLnBrk="1" latinLnBrk="0" hangingPunct="1">
              <a:spcBef>
                <a:spcPct val="20000"/>
              </a:spcBef>
            </a:pPr>
            <a:r>
              <a:rPr lang="en-US" dirty="0" smtClean="0"/>
              <a:t>Click to Add Presenter</a:t>
            </a:r>
          </a:p>
        </p:txBody>
      </p:sp>
      <p:sp>
        <p:nvSpPr>
          <p:cNvPr id="14" name="Title Placeholder 2"/>
          <p:cNvSpPr>
            <a:spLocks noGrp="1"/>
          </p:cNvSpPr>
          <p:nvPr>
            <p:ph type="title"/>
          </p:nvPr>
        </p:nvSpPr>
        <p:spPr>
          <a:xfrm>
            <a:off x="355600" y="1225385"/>
            <a:ext cx="5558368" cy="2660816"/>
          </a:xfrm>
          <a:prstGeom prst="rect">
            <a:avLst/>
          </a:prstGeom>
          <a:noFill/>
        </p:spPr>
        <p:txBody>
          <a:bodyPr vert="horz" lIns="0" tIns="0" rIns="0" bIns="0" rtlCol="0" anchor="b">
            <a:normAutofit/>
          </a:bodyPr>
          <a:lstStyle>
            <a:lvl1pPr>
              <a:defRPr lang="en-US" sz="2600" i="0" dirty="0"/>
            </a:lvl1pPr>
          </a:lstStyle>
          <a:p>
            <a:pPr lvl="0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602" y="6327007"/>
            <a:ext cx="5557836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55602" y="5991964"/>
            <a:ext cx="1774241" cy="236173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en-US" sz="1200" b="1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3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219200"/>
            <a:ext cx="5509645" cy="2332412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355599" y="1219200"/>
            <a:ext cx="5558367" cy="2332412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6275958" y="3742112"/>
            <a:ext cx="5509645" cy="2239588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355601" y="3742112"/>
            <a:ext cx="5558367" cy="2239588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4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355600" y="1219201"/>
            <a:ext cx="11430001" cy="2238896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355600" y="3726514"/>
            <a:ext cx="11430001" cy="2238896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9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355600" y="1219201"/>
            <a:ext cx="11430000" cy="2292878"/>
          </a:xfrm>
          <a:custGeom>
            <a:avLst/>
            <a:gdLst>
              <a:gd name="connsiteX0" fmla="*/ 0 w 8572500"/>
              <a:gd name="connsiteY0" fmla="*/ 0 h 2035175"/>
              <a:gd name="connsiteX1" fmla="*/ 8572500 w 8572500"/>
              <a:gd name="connsiteY1" fmla="*/ 0 h 2035175"/>
              <a:gd name="connsiteX2" fmla="*/ 8572500 w 8572500"/>
              <a:gd name="connsiteY2" fmla="*/ 1860562 h 2035175"/>
              <a:gd name="connsiteX3" fmla="*/ 8397887 w 8572500"/>
              <a:gd name="connsiteY3" fmla="*/ 2035175 h 2035175"/>
              <a:gd name="connsiteX4" fmla="*/ 0 w 8572500"/>
              <a:gd name="connsiteY4" fmla="*/ 2035175 h 203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00" h="2035175">
                <a:moveTo>
                  <a:pt x="0" y="0"/>
                </a:moveTo>
                <a:lnTo>
                  <a:pt x="8572500" y="0"/>
                </a:lnTo>
                <a:lnTo>
                  <a:pt x="8572500" y="1860562"/>
                </a:lnTo>
                <a:lnTo>
                  <a:pt x="8397887" y="2035175"/>
                </a:lnTo>
                <a:lnTo>
                  <a:pt x="0" y="20351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55601" y="3745637"/>
            <a:ext cx="11430000" cy="2236064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5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2191999" cy="1028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600" y="1219200"/>
            <a:ext cx="11430000" cy="47625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" y="0"/>
            <a:ext cx="12191996" cy="6870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602" y="269835"/>
            <a:ext cx="1693715" cy="685715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1225385"/>
            <a:ext cx="5558367" cy="266081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buNone/>
              <a:defRPr lang="en-US" sz="2600" b="1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55601" y="4132638"/>
            <a:ext cx="5558367" cy="1849063"/>
          </a:xfrm>
        </p:spPr>
        <p:txBody>
          <a:bodyPr>
            <a:normAutofit/>
          </a:bodyPr>
          <a:lstStyle>
            <a:lvl1pPr marL="0" indent="0">
              <a:buNone/>
              <a:defRPr lang="en-US" sz="1500" b="0" i="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528" y="6327007"/>
            <a:ext cx="4863910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2" y="6327006"/>
            <a:ext cx="338328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55602" y="5991964"/>
            <a:ext cx="1774241" cy="236173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lang="en-US" sz="1200" b="1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01" y="1219200"/>
            <a:ext cx="5558367" cy="47625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69567" y="1219201"/>
            <a:ext cx="5516033" cy="47625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1" y="-5928"/>
            <a:ext cx="12191999" cy="10346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" y="0"/>
            <a:ext cx="12191997" cy="1028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219200"/>
            <a:ext cx="5509645" cy="47625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1" y="1219200"/>
            <a:ext cx="5558367" cy="4762500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6643143" y="1219200"/>
            <a:ext cx="5142457" cy="4762499"/>
          </a:xfrm>
          <a:custGeom>
            <a:avLst/>
            <a:gdLst>
              <a:gd name="connsiteX0" fmla="*/ 0 w 3764280"/>
              <a:gd name="connsiteY0" fmla="*/ 0 h 3764280"/>
              <a:gd name="connsiteX1" fmla="*/ 3764280 w 3764280"/>
              <a:gd name="connsiteY1" fmla="*/ 0 h 3764280"/>
              <a:gd name="connsiteX2" fmla="*/ 3764280 w 3764280"/>
              <a:gd name="connsiteY2" fmla="*/ 1729105 h 3764280"/>
              <a:gd name="connsiteX3" fmla="*/ 3764280 w 3764280"/>
              <a:gd name="connsiteY3" fmla="*/ 3116580 h 3764280"/>
              <a:gd name="connsiteX4" fmla="*/ 3764280 w 3764280"/>
              <a:gd name="connsiteY4" fmla="*/ 3589667 h 3764280"/>
              <a:gd name="connsiteX5" fmla="*/ 3589667 w 3764280"/>
              <a:gd name="connsiteY5" fmla="*/ 3764280 h 3764280"/>
              <a:gd name="connsiteX6" fmla="*/ 0 w 3764280"/>
              <a:gd name="connsiteY6" fmla="*/ 3764280 h 3764280"/>
              <a:gd name="connsiteX7" fmla="*/ 0 w 3764280"/>
              <a:gd name="connsiteY7" fmla="*/ 3116580 h 3764280"/>
              <a:gd name="connsiteX8" fmla="*/ 0 w 3764280"/>
              <a:gd name="connsiteY8" fmla="*/ 1729105 h 376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64280" h="3764280">
                <a:moveTo>
                  <a:pt x="0" y="0"/>
                </a:moveTo>
                <a:lnTo>
                  <a:pt x="3764280" y="0"/>
                </a:lnTo>
                <a:lnTo>
                  <a:pt x="3764280" y="1729105"/>
                </a:lnTo>
                <a:lnTo>
                  <a:pt x="3764280" y="3116580"/>
                </a:lnTo>
                <a:lnTo>
                  <a:pt x="3764280" y="3589667"/>
                </a:lnTo>
                <a:lnTo>
                  <a:pt x="3589667" y="3764280"/>
                </a:lnTo>
                <a:lnTo>
                  <a:pt x="0" y="3764280"/>
                </a:lnTo>
                <a:lnTo>
                  <a:pt x="0" y="3116580"/>
                </a:lnTo>
                <a:lnTo>
                  <a:pt x="0" y="1729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Lucida Grande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01" y="1219200"/>
            <a:ext cx="5558367" cy="4762500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75956" y="1219200"/>
            <a:ext cx="5509645" cy="47625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350205" y="1219200"/>
            <a:ext cx="5563233" cy="4762500"/>
          </a:xfrm>
        </p:spPr>
        <p:txBody>
          <a:bodyPr lIns="0" tIns="0" rIns="0" bIns="0"/>
          <a:lstStyle>
            <a:lvl1pPr>
              <a:defRPr/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" y="0"/>
            <a:ext cx="12191997" cy="1028700"/>
          </a:xfrm>
          <a:prstGeom prst="rect">
            <a:avLst/>
          </a:prstGeom>
          <a:solidFill>
            <a:schemeClr val="accent2"/>
          </a:solidFill>
        </p:spPr>
        <p:txBody>
          <a:bodyPr vert="horz" lIns="365760" tIns="182880" rIns="365760" bIns="91440" rtlCol="0" anchor="ctr" anchorCtr="0">
            <a:normAutofit/>
          </a:bodyPr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5600" y="1219200"/>
            <a:ext cx="11430000" cy="4762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</a:t>
            </a:r>
          </a:p>
          <a:p>
            <a:pPr marL="457200" lvl="1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</a:pPr>
            <a:r>
              <a:rPr lang="en-US" dirty="0" smtClean="0"/>
              <a:t>Second level</a:t>
            </a:r>
          </a:p>
          <a:p>
            <a:pPr marL="685800" lvl="2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914400" lvl="3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143000" lvl="4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313" y="6259169"/>
            <a:ext cx="994800" cy="3999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01" y="6327006"/>
            <a:ext cx="341371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9CEFB6E9-3472-404D-90FD-9A4B37286E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158" y="6327007"/>
            <a:ext cx="4834279" cy="3247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rtl="0">
              <a:defRPr sz="1000" i="1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295623" y="6334322"/>
            <a:ext cx="1035819" cy="32477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lang="en-US" sz="1000" i="1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F1B7C1F-79D3-4A6F-8561-AE5424AA543C}" type="datetimeFigureOut">
              <a:rPr lang="en-US" smtClean="0"/>
              <a:t>12/7/2017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buNone/>
        <a:defRPr sz="2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1000"/>
        </a:spcBef>
        <a:buClr>
          <a:schemeClr val="bg2"/>
        </a:buClr>
        <a:buSzPct val="75000"/>
        <a:buFont typeface="Lucida Grande"/>
        <a:buChar char="►"/>
        <a:defRPr lang="en-US" sz="2000" b="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514350" indent="-285750" algn="l" defTabSz="457200" rtl="0" eaLnBrk="1" latinLnBrk="0" hangingPunct="1">
        <a:spcBef>
          <a:spcPct val="20000"/>
        </a:spcBef>
        <a:buFont typeface="Arial"/>
        <a:buChar char="–"/>
        <a:defRPr lang="en-US" sz="18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742950" indent="-285750" algn="l" defTabSz="457200" rtl="0" eaLnBrk="1" latinLnBrk="0" hangingPunct="1">
        <a:spcBef>
          <a:spcPct val="20000"/>
        </a:spcBef>
        <a:buFont typeface="Arial"/>
        <a:buChar char="•"/>
        <a:defRPr lang="en-US" sz="1600" kern="1200" baseline="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971550" indent="-285750" algn="l" defTabSz="457200" rtl="0" eaLnBrk="1" latinLnBrk="0" hangingPunct="1">
        <a:spcBef>
          <a:spcPct val="20000"/>
        </a:spcBef>
        <a:buFont typeface="Arial"/>
        <a:buChar char="–"/>
        <a:defRPr lang="en-US" sz="14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1200" kern="1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68">
          <p15:clr>
            <a:srgbClr val="F26B43"/>
          </p15:clr>
        </p15:guide>
        <p15:guide id="2" pos="224">
          <p15:clr>
            <a:srgbClr val="F26B43"/>
          </p15:clr>
        </p15:guide>
        <p15:guide id="3" pos="7424">
          <p15:clr>
            <a:srgbClr val="F26B43"/>
          </p15:clr>
        </p15:guide>
        <p15:guide id="4" orient="horz" pos="768">
          <p15:clr>
            <a:srgbClr val="F26B43"/>
          </p15:clr>
        </p15:guide>
        <p15:guide id="5" pos="3949">
          <p15:clr>
            <a:srgbClr val="F26B43"/>
          </p15:clr>
        </p15:guide>
        <p15:guide id="6" pos="3725">
          <p15:clr>
            <a:srgbClr val="F26B43"/>
          </p15:clr>
        </p15:guide>
        <p15:guide id="7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proofpoint.com/v2/url?u=http-3A__www.analog.com_media_en_technical-2Ddocumentation_data-2Dsheets_ADSP-2DBF700-5FBF701-5FBF702-5FBF703-5FBF704-5FBF705-5FBF706-5FBF707.pdf&amp;d=DwMFAg&amp;c=ilBQI1lupc9Y65XwNblLtw&amp;r=ts7IorAhnkwz5eS5epPoJRq5QCZ2YWf8IqPJOZkjcCI&amp;m=suDTAQacQSgD2NFuA41iXZYf0gdMjAz4uUJem2jzX8E&amp;s=Lcz-jGYQA1jD0peC5GGTNSdqvsUxBNvBREHsEiX0TM4&amp;e=" TargetMode="External"/><Relationship Id="rId2" Type="http://schemas.openxmlformats.org/officeDocument/2006/relationships/hyperlink" Target="https://urldefense.proofpoint.com/v2/url?u=http-3A__www.analog.com_en_products_processors-2Ddsp_blackfin_adsp-2Dbf707.html&amp;d=DwMFAg&amp;c=ilBQI1lupc9Y65XwNblLtw&amp;r=ts7IorAhnkwz5eS5epPoJRq5QCZ2YWf8IqPJOZkjcCI&amp;m=suDTAQacQSgD2NFuA41iXZYf0gdMjAz4uUJem2jzX8E&amp;s=QN4Lr8S5SMXZXuO093K0BSm8amBJ6MIRHN2RC3mjipA&amp;e=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alog.com/en/design-center/processors-and-dsp/evaluation-and-development-software/adswt-cces.html" TargetMode="External"/><Relationship Id="rId4" Type="http://schemas.openxmlformats.org/officeDocument/2006/relationships/hyperlink" Target="https://urldefense.proofpoint.com/v2/url?u=http-3A__www.analog.com_media_en_dsp-2Ddocumentation_evaluation-2Dkit-2Dmanuals_ICE-5Femu-5F1000-5F2000-5Frev-5Fmanual.pdf&amp;d=DwMFAg&amp;c=ilBQI1lupc9Y65XwNblLtw&amp;r=ts7IorAhnkwz5eS5epPoJRq5QCZ2YWf8IqPJOZkjcCI&amp;m=suDTAQacQSgD2NFuA41iXZYf0gdMjAz4uUJem2jzX8E&amp;s=T_xsR8bOI_Hvf2TdRcLSeWUh-UIJvGzyIMc4XbfR-4Y&amp;e=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og.com/en/design-center/landing-pages/001/blackfin-software-modules.html" TargetMode="External"/><Relationship Id="rId2" Type="http://schemas.openxmlformats.org/officeDocument/2006/relationships/hyperlink" Target="http://www.analog.com/media/en/dsp-documentation/software-manuals/cces-BlackfinCompiler-library-manu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Demorad</a:t>
            </a:r>
            <a:r>
              <a:rPr lang="en-US" dirty="0"/>
              <a:t> </a:t>
            </a:r>
            <a:r>
              <a:rPr lang="en-US" dirty="0" smtClean="0"/>
              <a:t>CW Radar </a:t>
            </a:r>
            <a:r>
              <a:rPr lang="en-US" dirty="0"/>
              <a:t>Software Manual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Running the Matlab </a:t>
            </a:r>
            <a:r>
              <a:rPr lang="en-US" dirty="0" smtClean="0"/>
              <a:t>script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0275" y="1456683"/>
            <a:ext cx="7382977" cy="45226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Char char="►"/>
              <a:defRPr lang="en-US" sz="20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 lang="en-US"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readDemoradData.m</a:t>
            </a:r>
            <a:endParaRPr lang="en-US" dirty="0" smtClean="0"/>
          </a:p>
          <a:p>
            <a:pPr lvl="1"/>
            <a:r>
              <a:rPr lang="en-US" dirty="0" smtClean="0"/>
              <a:t>Read </a:t>
            </a:r>
            <a:r>
              <a:rPr lang="en-US" dirty="0" smtClean="0"/>
              <a:t>the </a:t>
            </a:r>
            <a:r>
              <a:rPr lang="en-US" dirty="0" smtClean="0"/>
              <a:t>data files collected </a:t>
            </a:r>
            <a:r>
              <a:rPr lang="en-US" dirty="0" smtClean="0"/>
              <a:t>from </a:t>
            </a:r>
            <a:r>
              <a:rPr lang="en-US" dirty="0" err="1" smtClean="0"/>
              <a:t>Demorad</a:t>
            </a:r>
            <a:endParaRPr lang="en-US" dirty="0" smtClean="0"/>
          </a:p>
          <a:p>
            <a:pPr lvl="1"/>
            <a:r>
              <a:rPr lang="en-US" dirty="0" smtClean="0"/>
              <a:t>Matlab Command </a:t>
            </a:r>
            <a:r>
              <a:rPr lang="en-US" dirty="0" smtClean="0"/>
              <a:t>– </a:t>
            </a:r>
            <a:r>
              <a:rPr lang="en-US" sz="1400" i="1" dirty="0" smtClean="0"/>
              <a:t>data = </a:t>
            </a:r>
            <a:r>
              <a:rPr lang="en-US" sz="1400" i="1" dirty="0" err="1" smtClean="0"/>
              <a:t>readDemoradData</a:t>
            </a:r>
            <a:r>
              <a:rPr lang="en-US" sz="1400" i="1" dirty="0" smtClean="0"/>
              <a:t>('</a:t>
            </a:r>
            <a:r>
              <a:rPr lang="en-US" sz="1400" i="1" dirty="0" err="1" smtClean="0"/>
              <a:t>usb</a:t>
            </a:r>
            <a:r>
              <a:rPr lang="en-US" sz="1400" i="1" dirty="0" smtClean="0"/>
              <a:t>\data\test1',</a:t>
            </a:r>
            <a:r>
              <a:rPr lang="en-US" sz="1400" i="1" dirty="0" smtClean="0"/>
              <a:t>100);</a:t>
            </a:r>
          </a:p>
          <a:p>
            <a:pPr marL="228600" lvl="1" indent="0">
              <a:buNone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90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Firmware –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8" y="1289957"/>
            <a:ext cx="6352991" cy="5214209"/>
          </a:xfrm>
        </p:spPr>
        <p:txBody>
          <a:bodyPr/>
          <a:lstStyle/>
          <a:p>
            <a:r>
              <a:rPr lang="en-US" dirty="0" smtClean="0"/>
              <a:t>Allocate </a:t>
            </a:r>
            <a:r>
              <a:rPr lang="en-US" dirty="0"/>
              <a:t>two 256 KB </a:t>
            </a:r>
            <a:r>
              <a:rPr lang="en-US" dirty="0" smtClean="0"/>
              <a:t>(1 </a:t>
            </a:r>
            <a:r>
              <a:rPr lang="en-US" dirty="0" smtClean="0"/>
              <a:t>frame </a:t>
            </a:r>
            <a:r>
              <a:rPr lang="en-US" dirty="0" smtClean="0"/>
              <a:t>= </a:t>
            </a:r>
            <a:r>
              <a:rPr lang="en-US" dirty="0" smtClean="0"/>
              <a:t>256*128*4*2 </a:t>
            </a:r>
            <a:r>
              <a:rPr lang="en-US" dirty="0" smtClean="0"/>
              <a:t>bytes) </a:t>
            </a:r>
            <a:r>
              <a:rPr lang="en-US" dirty="0"/>
              <a:t>ping-pong </a:t>
            </a:r>
            <a:r>
              <a:rPr lang="en-US" dirty="0" smtClean="0"/>
              <a:t>buffers in L2 </a:t>
            </a:r>
            <a:r>
              <a:rPr lang="en-US" dirty="0"/>
              <a:t>to receive data from the </a:t>
            </a:r>
            <a:r>
              <a:rPr lang="en-US" dirty="0" smtClean="0"/>
              <a:t>ADC</a:t>
            </a:r>
          </a:p>
          <a:p>
            <a:r>
              <a:rPr lang="en-US" dirty="0" smtClean="0"/>
              <a:t>Quad-SPI DMA fills data from ADC to ‘input pointer’</a:t>
            </a:r>
          </a:p>
          <a:p>
            <a:r>
              <a:rPr lang="en-US" dirty="0" smtClean="0"/>
              <a:t>In parallel, </a:t>
            </a:r>
            <a:r>
              <a:rPr lang="en-US" dirty="0" smtClean="0"/>
              <a:t>data from ‘output </a:t>
            </a:r>
            <a:r>
              <a:rPr lang="en-US" dirty="0" smtClean="0"/>
              <a:t>pointer’ </a:t>
            </a:r>
            <a:r>
              <a:rPr lang="en-US" dirty="0" smtClean="0"/>
              <a:t>is sent </a:t>
            </a:r>
            <a:r>
              <a:rPr lang="en-US" dirty="0" smtClean="0"/>
              <a:t>out through </a:t>
            </a:r>
            <a:r>
              <a:rPr lang="en-US" dirty="0" smtClean="0"/>
              <a:t>USB to PC (Step 2, 3 and 4 in the figure are commented. All the processing needs to be done on PC)</a:t>
            </a:r>
            <a:endParaRPr lang="en-US" dirty="0" smtClean="0"/>
          </a:p>
          <a:p>
            <a:r>
              <a:rPr lang="en-US" dirty="0" smtClean="0"/>
              <a:t>Swap ‘input pointer’ and ‘output pointer’, and repeat.</a:t>
            </a:r>
          </a:p>
          <a:p>
            <a:r>
              <a:rPr lang="en-US" dirty="0" smtClean="0"/>
              <a:t>This ensures continuous data </a:t>
            </a:r>
            <a:r>
              <a:rPr lang="en-US" dirty="0" smtClean="0"/>
              <a:t>collection.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29" y="1443160"/>
            <a:ext cx="5095875" cy="37528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2737" y="4846320"/>
            <a:ext cx="9750421" cy="18876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Char char="►"/>
              <a:defRPr lang="en-US" sz="20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 lang="en-US"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Note: </a:t>
            </a:r>
          </a:p>
          <a:p>
            <a:r>
              <a:rPr lang="en-US" sz="1200" dirty="0" smtClean="0"/>
              <a:t>Ping-Pong </a:t>
            </a:r>
            <a:r>
              <a:rPr lang="en-US" sz="1200" dirty="0"/>
              <a:t>buffer mechanism </a:t>
            </a:r>
            <a:r>
              <a:rPr lang="en-US" sz="1200" dirty="0" smtClean="0"/>
              <a:t>is not implemented on the default Demo firmware on </a:t>
            </a:r>
            <a:r>
              <a:rPr lang="en-US" sz="1200" dirty="0" err="1" smtClean="0"/>
              <a:t>Demorad</a:t>
            </a:r>
            <a:r>
              <a:rPr lang="en-US" sz="1200" dirty="0" smtClean="0"/>
              <a:t>. Instead, </a:t>
            </a:r>
          </a:p>
          <a:p>
            <a:pPr lvl="1"/>
            <a:r>
              <a:rPr lang="en-US" sz="1100" dirty="0" smtClean="0"/>
              <a:t>BF706 waits for a USB command from PC (Python/Matlab)</a:t>
            </a:r>
          </a:p>
          <a:p>
            <a:pPr lvl="1"/>
            <a:r>
              <a:rPr lang="en-US" sz="1100" dirty="0" smtClean="0"/>
              <a:t>Enables ADF4159 to generate chirp/pulse and start data collection</a:t>
            </a:r>
          </a:p>
          <a:p>
            <a:pPr lvl="1"/>
            <a:r>
              <a:rPr lang="en-US" sz="1100" dirty="0" smtClean="0"/>
              <a:t>Send out one chirp data out on USB</a:t>
            </a:r>
          </a:p>
          <a:p>
            <a:r>
              <a:rPr lang="en-US" sz="1200" dirty="0" smtClean="0"/>
              <a:t>FFT is not implemented on the default Demo firmware on </a:t>
            </a:r>
            <a:r>
              <a:rPr lang="en-US" sz="1200" dirty="0" err="1" smtClean="0"/>
              <a:t>Demorad</a:t>
            </a:r>
            <a:r>
              <a:rPr lang="en-US" sz="1200" dirty="0" smtClean="0"/>
              <a:t>. Instead, chirp data is directly sent out on USB.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73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Firmware -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33" y="1115878"/>
            <a:ext cx="5633632" cy="4494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BF706 (running from </a:t>
            </a:r>
            <a:r>
              <a:rPr lang="en-US" sz="1600" dirty="0" err="1" smtClean="0"/>
              <a:t>CrossCore</a:t>
            </a:r>
            <a:r>
              <a:rPr lang="en-US" sz="1600" dirty="0" smtClean="0"/>
              <a:t> Embedded Studio)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Configure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sz="1400" dirty="0" smtClean="0"/>
              <a:t>BF706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sz="1400" dirty="0" smtClean="0"/>
              <a:t>RF – ADF5901, ADF5904, ADF4159 (Ramp output is Off)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sz="1400" dirty="0" smtClean="0"/>
              <a:t>ADC – ADAR7251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Wait for USB command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1600" dirty="0" smtClean="0"/>
              <a:t>Start </a:t>
            </a:r>
            <a:r>
              <a:rPr lang="en-US" sz="1600" dirty="0" smtClean="0"/>
              <a:t>data collection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600" dirty="0" smtClean="0"/>
              <a:t>Send out time-domain data on </a:t>
            </a:r>
            <a:r>
              <a:rPr lang="en-US" sz="1600" dirty="0" smtClean="0"/>
              <a:t>USB</a:t>
            </a: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865" y="1115878"/>
            <a:ext cx="4827721" cy="38298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Char char="►"/>
              <a:defRPr lang="en-US" sz="20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 lang="en-US"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sz="1600" dirty="0" smtClean="0"/>
              <a:t>PC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457200" indent="-457200">
              <a:buFont typeface="+mj-lt"/>
              <a:buAutoNum type="arabicPeriod" startAt="3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1600" dirty="0" smtClean="0"/>
              <a:t>Run USB command on command prompt</a:t>
            </a:r>
          </a:p>
          <a:p>
            <a:pPr marL="457200" indent="-457200">
              <a:buFont typeface="+mj-lt"/>
              <a:buAutoNum type="arabicPeriod" startAt="3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3"/>
            </a:pPr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600" dirty="0" smtClean="0"/>
              <a:t>Receive USB data and write to </a:t>
            </a:r>
            <a:r>
              <a:rPr lang="en-US" sz="1600" dirty="0" smtClean="0"/>
              <a:t>file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en-US" sz="1600" dirty="0" smtClean="0"/>
              <a:t>Process and/or Plot data on Matlab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3661" y="6269064"/>
            <a:ext cx="7555424" cy="3874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Char char="►"/>
              <a:defRPr lang="en-US" sz="20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 lang="en-US"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en-US" sz="1400" dirty="0" smtClean="0"/>
              <a:t>Note: Refer to Appendix (slides 18-22) for more details on setup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7469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BF70x and </a:t>
            </a:r>
            <a:r>
              <a:rPr lang="en-US" dirty="0" err="1" smtClean="0"/>
              <a:t>CrossCore</a:t>
            </a:r>
            <a:r>
              <a:rPr lang="en-US" dirty="0" smtClean="0"/>
              <a:t> Embedded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Bf70x </a:t>
            </a:r>
            <a:r>
              <a:rPr lang="en-US" dirty="0"/>
              <a:t>related </a:t>
            </a:r>
            <a:r>
              <a:rPr lang="en-US" dirty="0" smtClean="0"/>
              <a:t>info - Datasheet</a:t>
            </a:r>
            <a:r>
              <a:rPr lang="en-US" dirty="0"/>
              <a:t>, H</a:t>
            </a:r>
            <a:r>
              <a:rPr lang="en-US" dirty="0" smtClean="0"/>
              <a:t>ardware Reference Manual</a:t>
            </a:r>
            <a:r>
              <a:rPr lang="en-US" dirty="0"/>
              <a:t>, </a:t>
            </a:r>
            <a:r>
              <a:rPr lang="en-US" dirty="0" smtClean="0"/>
              <a:t>Programming Reference Manual</a:t>
            </a:r>
            <a:r>
              <a:rPr lang="en-US" dirty="0"/>
              <a:t>, </a:t>
            </a:r>
            <a:r>
              <a:rPr lang="en-US" dirty="0" smtClean="0"/>
              <a:t>etc. </a:t>
            </a:r>
            <a:r>
              <a:rPr lang="en-US" sz="1800" i="1" dirty="0" smtClean="0"/>
              <a:t>(</a:t>
            </a:r>
            <a:r>
              <a:rPr lang="en-US" sz="1800" i="1" u="sng" dirty="0" smtClean="0">
                <a:hlinkClick r:id="rId2"/>
              </a:rPr>
              <a:t>http</a:t>
            </a:r>
            <a:r>
              <a:rPr lang="en-US" sz="1800" i="1" u="sng" dirty="0">
                <a:hlinkClick r:id="rId2"/>
              </a:rPr>
              <a:t>://</a:t>
            </a:r>
            <a:r>
              <a:rPr lang="en-US" sz="1800" i="1" u="sng" dirty="0" smtClean="0">
                <a:hlinkClick r:id="rId2"/>
              </a:rPr>
              <a:t>www.analog.com/en/products/processors-dsp/blackfin/adsp-bf707.html</a:t>
            </a:r>
            <a:r>
              <a:rPr lang="en-US" sz="1800" i="1" u="sng" dirty="0" smtClean="0"/>
              <a:t>)</a:t>
            </a:r>
            <a:endParaRPr lang="en-US" i="1" dirty="0"/>
          </a:p>
          <a:p>
            <a:r>
              <a:rPr lang="en-US" dirty="0"/>
              <a:t>Bf70x </a:t>
            </a:r>
            <a:r>
              <a:rPr lang="en-US" dirty="0" smtClean="0"/>
              <a:t>Datasheet - </a:t>
            </a:r>
            <a:r>
              <a:rPr lang="en-US" dirty="0"/>
              <a:t>memory size, rom size, core speed, number of peripherals, </a:t>
            </a:r>
            <a:r>
              <a:rPr lang="en-US" dirty="0" smtClean="0"/>
              <a:t>etc. </a:t>
            </a:r>
            <a:r>
              <a:rPr lang="en-US" sz="1800" i="1" dirty="0" smtClean="0"/>
              <a:t>(</a:t>
            </a:r>
            <a:r>
              <a:rPr lang="en-US" sz="1800" i="1" u="sng" dirty="0" smtClean="0">
                <a:hlinkClick r:id="rId3"/>
              </a:rPr>
              <a:t>http</a:t>
            </a:r>
            <a:r>
              <a:rPr lang="en-US" sz="1800" i="1" u="sng" dirty="0">
                <a:hlinkClick r:id="rId3"/>
              </a:rPr>
              <a:t>://</a:t>
            </a:r>
            <a:r>
              <a:rPr lang="en-US" sz="1800" i="1" u="sng" dirty="0" smtClean="0">
                <a:hlinkClick r:id="rId3"/>
              </a:rPr>
              <a:t>www.analog.com/media/en/technical-documentation/data-sheets/ADSP-BF700_BF701_BF702_BF703_BF704_BF705_BF706_BF707.pdf</a:t>
            </a:r>
            <a:r>
              <a:rPr lang="en-US" sz="1800" i="1" u="sng" dirty="0" smtClean="0"/>
              <a:t>)</a:t>
            </a:r>
            <a:endParaRPr lang="en-US" i="1" dirty="0"/>
          </a:p>
          <a:p>
            <a:r>
              <a:rPr lang="en-US" dirty="0" smtClean="0"/>
              <a:t>ICE-1000 </a:t>
            </a:r>
            <a:r>
              <a:rPr lang="en-US" dirty="0"/>
              <a:t>or </a:t>
            </a:r>
            <a:r>
              <a:rPr lang="en-US" dirty="0" smtClean="0"/>
              <a:t>ICE-2000 Emulator </a:t>
            </a:r>
            <a:r>
              <a:rPr lang="en-US" dirty="0"/>
              <a:t>for debugging code on </a:t>
            </a:r>
            <a:r>
              <a:rPr lang="en-US" dirty="0" smtClean="0"/>
              <a:t>BF70x </a:t>
            </a:r>
            <a:r>
              <a:rPr lang="en-US" sz="1800" i="1" dirty="0" smtClean="0"/>
              <a:t>(</a:t>
            </a:r>
            <a:r>
              <a:rPr lang="en-US" sz="1800" i="1" u="sng" dirty="0" smtClean="0">
                <a:hlinkClick r:id="rId4"/>
              </a:rPr>
              <a:t>http</a:t>
            </a:r>
            <a:r>
              <a:rPr lang="en-US" sz="1800" i="1" u="sng" dirty="0">
                <a:hlinkClick r:id="rId4"/>
              </a:rPr>
              <a:t>://</a:t>
            </a:r>
            <a:r>
              <a:rPr lang="en-US" sz="1800" i="1" u="sng" dirty="0" smtClean="0">
                <a:hlinkClick r:id="rId4"/>
              </a:rPr>
              <a:t>www.analog.com/media/en/dsp-documentation/evaluation-kit-manuals/ICE_emu_1000_2000_rev_manual.pdf</a:t>
            </a:r>
            <a:r>
              <a:rPr lang="en-US" sz="1800" i="1" u="sng" dirty="0" smtClean="0"/>
              <a:t>)</a:t>
            </a:r>
            <a:endParaRPr lang="en-US" i="1" dirty="0"/>
          </a:p>
          <a:p>
            <a:r>
              <a:rPr lang="en-US" dirty="0" err="1" smtClean="0"/>
              <a:t>CrossCore</a:t>
            </a:r>
            <a:r>
              <a:rPr lang="en-US" dirty="0" smtClean="0"/>
              <a:t> Embedded Studio - </a:t>
            </a:r>
            <a:r>
              <a:rPr lang="en-US" sz="1800" i="1" u="sng" dirty="0" smtClean="0">
                <a:hlinkClick r:id="rId5"/>
              </a:rPr>
              <a:t>http</a:t>
            </a:r>
            <a:r>
              <a:rPr lang="en-US" sz="1800" i="1" u="sng" dirty="0">
                <a:hlinkClick r:id="rId5"/>
              </a:rPr>
              <a:t>://</a:t>
            </a:r>
            <a:r>
              <a:rPr lang="en-US" sz="1800" i="1" dirty="0" smtClean="0">
                <a:hlinkClick r:id="rId5"/>
              </a:rPr>
              <a:t>www.analog.com/en/design-center/processors-and-dsp/evaluation-and-development-software/adswt-cces.html</a:t>
            </a:r>
            <a:r>
              <a:rPr lang="en-US" dirty="0"/>
              <a:t> </a:t>
            </a:r>
            <a:r>
              <a:rPr lang="en-US" dirty="0" smtClean="0"/>
              <a:t>(download latest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3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Blackfin Libraries and Software Modules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4038" y="1304014"/>
            <a:ext cx="9901583" cy="53114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75000"/>
              <a:buFont typeface="Lucida Grande"/>
              <a:buChar char="►"/>
              <a:defRPr lang="en-US" sz="20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 lang="en-US"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CCES Compiler and Library Manual for Blackfin </a:t>
            </a:r>
            <a:r>
              <a:rPr lang="en-US" sz="1600" i="1" dirty="0" smtClean="0"/>
              <a:t>(</a:t>
            </a:r>
            <a:r>
              <a:rPr lang="en-US" sz="1600" i="1" dirty="0" smtClean="0">
                <a:hlinkClick r:id="rId2"/>
              </a:rPr>
              <a:t>http://www.analog.com/media/en/dsp-documentation/software-manuals/cces-BlackfinCompiler-library-manual.pdf</a:t>
            </a:r>
            <a:r>
              <a:rPr lang="en-US" sz="1600" i="1" dirty="0" smtClean="0"/>
              <a:t>)</a:t>
            </a:r>
          </a:p>
          <a:p>
            <a:pPr lvl="1"/>
            <a:r>
              <a:rPr lang="en-US" dirty="0" smtClean="0"/>
              <a:t>C/C++ Run-Time Library</a:t>
            </a:r>
          </a:p>
          <a:p>
            <a:pPr lvl="1"/>
            <a:r>
              <a:rPr lang="en-US" dirty="0" smtClean="0"/>
              <a:t>DSP Run-Time Library</a:t>
            </a:r>
          </a:p>
          <a:p>
            <a:r>
              <a:rPr lang="en-US" dirty="0" smtClean="0"/>
              <a:t>Blackfin Software Modules </a:t>
            </a:r>
            <a:r>
              <a:rPr lang="en-US" sz="1600" i="1" dirty="0" smtClean="0"/>
              <a:t>(</a:t>
            </a:r>
            <a:r>
              <a:rPr lang="en-US" sz="1600" i="1" dirty="0" smtClean="0">
                <a:hlinkClick r:id="rId3"/>
              </a:rPr>
              <a:t>http://www.analog.com/en/design-center/landing-pages/001/blackfin-software-modules.html</a:t>
            </a:r>
            <a:r>
              <a:rPr lang="en-US" sz="1600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84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Loading and Running the CCES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3" y="1028700"/>
            <a:ext cx="10515600" cy="58293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Create workspace</a:t>
            </a:r>
          </a:p>
          <a:p>
            <a:pPr lvl="1"/>
            <a:r>
              <a:rPr lang="en-US" sz="1200" dirty="0" smtClean="0"/>
              <a:t>After opening CCES, browse </a:t>
            </a:r>
            <a:r>
              <a:rPr lang="en-US" sz="1200" dirty="0"/>
              <a:t>for folder where the </a:t>
            </a:r>
            <a:r>
              <a:rPr lang="en-US" sz="1200" dirty="0" smtClean="0"/>
              <a:t>“</a:t>
            </a:r>
            <a:r>
              <a:rPr lang="en-US" sz="1200" dirty="0" err="1" smtClean="0"/>
              <a:t>Radar_CW</a:t>
            </a:r>
            <a:r>
              <a:rPr lang="en-US" sz="1200" dirty="0" smtClean="0"/>
              <a:t>” </a:t>
            </a:r>
            <a:r>
              <a:rPr lang="en-US" sz="1200" dirty="0"/>
              <a:t>is located </a:t>
            </a:r>
            <a:r>
              <a:rPr lang="en-US" sz="1200" dirty="0" smtClean="0"/>
              <a:t>and choose it as workspace folder</a:t>
            </a:r>
            <a:endParaRPr lang="en-US" sz="1200" dirty="0"/>
          </a:p>
          <a:p>
            <a:r>
              <a:rPr lang="en-US" sz="1400" dirty="0" smtClean="0"/>
              <a:t>Load the project into CCES</a:t>
            </a:r>
          </a:p>
          <a:p>
            <a:pPr lvl="1"/>
            <a:r>
              <a:rPr lang="en-US" sz="1200" dirty="0" smtClean="0"/>
              <a:t>Menu &gt; File &gt; Import &gt; General &gt; Existing Projects into Workspace</a:t>
            </a:r>
          </a:p>
          <a:p>
            <a:pPr lvl="1"/>
            <a:r>
              <a:rPr lang="en-US" sz="1200" dirty="0" smtClean="0"/>
              <a:t>Browse for folder where the </a:t>
            </a:r>
            <a:r>
              <a:rPr lang="en-US" sz="1200" dirty="0" smtClean="0"/>
              <a:t>“</a:t>
            </a:r>
            <a:r>
              <a:rPr lang="en-US" sz="1200" dirty="0" err="1" smtClean="0"/>
              <a:t>Radar_CW</a:t>
            </a:r>
            <a:r>
              <a:rPr lang="en-US" sz="1200" dirty="0" smtClean="0"/>
              <a:t>” </a:t>
            </a:r>
            <a:r>
              <a:rPr lang="en-US" sz="1200" dirty="0" smtClean="0"/>
              <a:t>is located</a:t>
            </a:r>
          </a:p>
          <a:p>
            <a:pPr lvl="1"/>
            <a:r>
              <a:rPr lang="en-US" sz="1200" dirty="0" smtClean="0"/>
              <a:t>Select “</a:t>
            </a:r>
            <a:r>
              <a:rPr lang="en-US" sz="1200" dirty="0" err="1" smtClean="0"/>
              <a:t>Radar_CW</a:t>
            </a:r>
            <a:r>
              <a:rPr lang="en-US" sz="1200" dirty="0" smtClean="0"/>
              <a:t>” </a:t>
            </a:r>
            <a:r>
              <a:rPr lang="en-US" sz="1200" dirty="0" smtClean="0"/>
              <a:t>and click Finish</a:t>
            </a:r>
          </a:p>
          <a:p>
            <a:r>
              <a:rPr lang="en-US" sz="1400" dirty="0" smtClean="0"/>
              <a:t>Build the project</a:t>
            </a:r>
          </a:p>
          <a:p>
            <a:pPr lvl="1"/>
            <a:r>
              <a:rPr lang="en-US" sz="1200" dirty="0" smtClean="0"/>
              <a:t>F7 or Menu &gt; Project &gt; Build Project</a:t>
            </a:r>
          </a:p>
          <a:p>
            <a:pPr lvl="1"/>
            <a:r>
              <a:rPr lang="en-US" sz="1200" dirty="0" smtClean="0"/>
              <a:t>After project is loaded, CCES modifies the “system/</a:t>
            </a:r>
            <a:r>
              <a:rPr lang="en-US" sz="1200" dirty="0" err="1" smtClean="0"/>
              <a:t>startup_ldf</a:t>
            </a:r>
            <a:r>
              <a:rPr lang="en-US" sz="1200" dirty="0" smtClean="0"/>
              <a:t>/</a:t>
            </a:r>
            <a:r>
              <a:rPr lang="en-US" sz="1200" dirty="0" err="1" smtClean="0"/>
              <a:t>app.ldf</a:t>
            </a:r>
            <a:r>
              <a:rPr lang="en-US" sz="1200" dirty="0" smtClean="0"/>
              <a:t>” file. Hence expect compilation error (Error </a:t>
            </a:r>
            <a:r>
              <a:rPr lang="en-US" sz="1200" dirty="0"/>
              <a:t>el2012 </a:t>
            </a:r>
            <a:r>
              <a:rPr lang="en-US" sz="1200" dirty="0" smtClean="0"/>
              <a:t>and el2013). Just open </a:t>
            </a:r>
            <a:r>
              <a:rPr lang="en-US" sz="1200" dirty="0"/>
              <a:t>“system/</a:t>
            </a:r>
            <a:r>
              <a:rPr lang="en-US" sz="1200" dirty="0" err="1"/>
              <a:t>startup_ldf</a:t>
            </a:r>
            <a:r>
              <a:rPr lang="en-US" sz="1200" dirty="0"/>
              <a:t>/</a:t>
            </a:r>
            <a:r>
              <a:rPr lang="en-US" sz="1200" dirty="0" err="1"/>
              <a:t>app.ldf</a:t>
            </a:r>
            <a:r>
              <a:rPr lang="en-US" sz="1200" dirty="0" smtClean="0"/>
              <a:t>” and comment lines</a:t>
            </a:r>
          </a:p>
          <a:p>
            <a:pPr lvl="2"/>
            <a:r>
              <a:rPr lang="en-US" sz="1100" i="1" dirty="0"/>
              <a:t>MEM_L2_SRAM             { TYPE(RAM) START(0x08002000) END(0x080EFFFF) WIDTH(8) </a:t>
            </a:r>
            <a:r>
              <a:rPr lang="en-US" sz="1100" i="1" dirty="0" smtClean="0"/>
              <a:t>}</a:t>
            </a:r>
          </a:p>
          <a:p>
            <a:pPr lvl="2"/>
            <a:r>
              <a:rPr lang="en-US" sz="1100" i="1" dirty="0"/>
              <a:t>MEM_L2_SRAM_UNCACHED    { TYPE(RAM) START(0x080F0000) END(0x080FFFFF) WIDTH(8) </a:t>
            </a:r>
            <a:r>
              <a:rPr lang="en-US" sz="1100" i="1" dirty="0" smtClean="0"/>
              <a:t>}</a:t>
            </a:r>
            <a:endParaRPr lang="en-US" sz="1100" dirty="0" smtClean="0"/>
          </a:p>
          <a:p>
            <a:pPr lvl="1"/>
            <a:r>
              <a:rPr lang="en-US" sz="1200" dirty="0" smtClean="0"/>
              <a:t>Build again</a:t>
            </a:r>
          </a:p>
          <a:p>
            <a:r>
              <a:rPr lang="en-US" sz="1400" dirty="0" smtClean="0"/>
              <a:t>Run the project</a:t>
            </a:r>
          </a:p>
          <a:p>
            <a:pPr lvl="1"/>
            <a:r>
              <a:rPr lang="en-US" sz="1200" dirty="0" smtClean="0"/>
              <a:t>Connect ICE-1000 or ICE-2000 emulator to </a:t>
            </a:r>
            <a:r>
              <a:rPr lang="en-US" sz="1200" dirty="0" err="1" smtClean="0"/>
              <a:t>Demorad</a:t>
            </a:r>
            <a:r>
              <a:rPr lang="en-US" sz="1200" dirty="0" smtClean="0"/>
              <a:t> (connector shown in figure)</a:t>
            </a:r>
          </a:p>
          <a:p>
            <a:pPr lvl="1"/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time:</a:t>
            </a:r>
          </a:p>
          <a:p>
            <a:pPr lvl="2"/>
            <a:r>
              <a:rPr lang="en-US" sz="1000" dirty="0" smtClean="0"/>
              <a:t>Right click on project ‘</a:t>
            </a:r>
            <a:r>
              <a:rPr lang="en-US" sz="1000" dirty="0" err="1" smtClean="0"/>
              <a:t>Radar_CW</a:t>
            </a:r>
            <a:r>
              <a:rPr lang="en-US" sz="1000" dirty="0" smtClean="0"/>
              <a:t>’ </a:t>
            </a:r>
            <a:r>
              <a:rPr lang="en-US" sz="1000" dirty="0" smtClean="0"/>
              <a:t>&gt; Debug As &gt; Application with </a:t>
            </a:r>
            <a:r>
              <a:rPr lang="en-US" sz="1000" dirty="0" err="1" smtClean="0"/>
              <a:t>CrossCore</a:t>
            </a:r>
            <a:r>
              <a:rPr lang="en-US" sz="1000" dirty="0" smtClean="0"/>
              <a:t> Debugger.</a:t>
            </a:r>
          </a:p>
          <a:p>
            <a:pPr lvl="2"/>
            <a:r>
              <a:rPr lang="en-US" sz="1000" dirty="0" smtClean="0"/>
              <a:t>Select Processor: </a:t>
            </a:r>
            <a:r>
              <a:rPr lang="en-US" sz="1000" i="1" dirty="0" smtClean="0"/>
              <a:t>ADSP-BF706</a:t>
            </a:r>
            <a:r>
              <a:rPr lang="en-US" sz="1000" dirty="0" smtClean="0"/>
              <a:t>; Connector Type: </a:t>
            </a:r>
            <a:r>
              <a:rPr lang="en-US" sz="1000" i="1" dirty="0" smtClean="0"/>
              <a:t>Emulator</a:t>
            </a:r>
            <a:r>
              <a:rPr lang="en-US" sz="1000" dirty="0" smtClean="0"/>
              <a:t>; Platform: </a:t>
            </a:r>
            <a:r>
              <a:rPr lang="en-US" sz="1000" i="1" dirty="0" smtClean="0"/>
              <a:t>ADSP-BF706 via ICE-2000</a:t>
            </a:r>
            <a:r>
              <a:rPr lang="en-US" sz="1000" dirty="0" smtClean="0"/>
              <a:t>. Click Finish.</a:t>
            </a:r>
          </a:p>
          <a:p>
            <a:pPr lvl="2"/>
            <a:r>
              <a:rPr lang="en-US" sz="1000" dirty="0" smtClean="0"/>
              <a:t>Click Add, Project: </a:t>
            </a:r>
            <a:r>
              <a:rPr lang="en-US" sz="1000" i="1" dirty="0" err="1" smtClean="0"/>
              <a:t>Radar_CW</a:t>
            </a:r>
            <a:r>
              <a:rPr lang="en-US" sz="1000" dirty="0" smtClean="0"/>
              <a:t>; </a:t>
            </a:r>
            <a:r>
              <a:rPr lang="en-US" sz="1000" dirty="0" smtClean="0"/>
              <a:t>Program: </a:t>
            </a:r>
            <a:r>
              <a:rPr lang="en-US" sz="1000" i="1" dirty="0" smtClean="0"/>
              <a:t>Debug/</a:t>
            </a:r>
            <a:r>
              <a:rPr lang="en-US" sz="1000" i="1" dirty="0" err="1" smtClean="0"/>
              <a:t>Radar_CW.dxe</a:t>
            </a:r>
            <a:r>
              <a:rPr lang="en-US" sz="1000" dirty="0" smtClean="0"/>
              <a:t>. Click OK, Apply, Debug.</a:t>
            </a:r>
          </a:p>
          <a:p>
            <a:pPr lvl="1"/>
            <a:r>
              <a:rPr lang="en-US" sz="1400" dirty="0" smtClean="0"/>
              <a:t>Subsequent times: F5 or Menu &gt; Run &gt; Debug</a:t>
            </a:r>
          </a:p>
          <a:p>
            <a:pPr lvl="1"/>
            <a:r>
              <a:rPr lang="en-US" sz="1400" dirty="0" smtClean="0"/>
              <a:t>Accept CCES prompt to go to Debug Perspective</a:t>
            </a:r>
          </a:p>
          <a:p>
            <a:pPr lvl="1"/>
            <a:r>
              <a:rPr lang="en-US" sz="1400" dirty="0" smtClean="0"/>
              <a:t>F5 or Menu &gt; Run &gt; Resume</a:t>
            </a:r>
          </a:p>
          <a:p>
            <a:r>
              <a:rPr lang="en-US" sz="1600" dirty="0" smtClean="0"/>
              <a:t>If everything is successful, the BF706 configures the RF frontend and waits for USB command.</a:t>
            </a:r>
          </a:p>
          <a:p>
            <a:pPr lvl="1"/>
            <a:endParaRPr lang="en-US" sz="1400" dirty="0" smtClean="0"/>
          </a:p>
          <a:p>
            <a:pPr lvl="2"/>
            <a:endParaRPr lang="en-US" sz="1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252" y="4441473"/>
            <a:ext cx="1409448" cy="9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3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User configurations (</a:t>
            </a:r>
            <a:r>
              <a:rPr lang="en-US" dirty="0" err="1" smtClean="0"/>
              <a:t>UserConfig.h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1" y="1257946"/>
            <a:ext cx="11430000" cy="47625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Find these preprocessor directives in </a:t>
            </a:r>
            <a:r>
              <a:rPr lang="en-US" sz="1800" dirty="0" err="1" smtClean="0"/>
              <a:t>UserConfig.h</a:t>
            </a:r>
            <a:r>
              <a:rPr lang="en-US" sz="1800" dirty="0" smtClean="0"/>
              <a:t> and modify as per need, before building the CCES project</a:t>
            </a:r>
          </a:p>
          <a:p>
            <a:pPr lvl="1"/>
            <a:r>
              <a:rPr lang="en-US" sz="1600" dirty="0" smtClean="0"/>
              <a:t>DBG_PRINT</a:t>
            </a:r>
            <a:r>
              <a:rPr lang="en-US" sz="1600" dirty="0" smtClean="0"/>
              <a:t>: Print on Console when running on CCES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59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986"/>
            <a:ext cx="12191999" cy="1028700"/>
          </a:xfrm>
        </p:spPr>
        <p:txBody>
          <a:bodyPr/>
          <a:lstStyle/>
          <a:p>
            <a:r>
              <a:rPr lang="en-US" dirty="0" smtClean="0"/>
              <a:t>Appendix: Running usb.exe to collect data on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9641"/>
            <a:ext cx="11593593" cy="5641315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sz="1400" b="1" i="1" dirty="0" smtClean="0"/>
              <a:t>usb.exe </a:t>
            </a:r>
            <a:r>
              <a:rPr lang="en-US" sz="1400" i="1" dirty="0"/>
              <a:t>&lt;</a:t>
            </a:r>
            <a:r>
              <a:rPr lang="en-US" sz="1400" i="1" dirty="0" err="1"/>
              <a:t>outFILE</a:t>
            </a:r>
            <a:r>
              <a:rPr lang="en-US" sz="1400" i="1" dirty="0"/>
              <a:t>&gt; &lt;COUNT&gt; &lt;BEAMS</a:t>
            </a:r>
            <a:r>
              <a:rPr lang="en-US" sz="1400" i="1" dirty="0" smtClean="0"/>
              <a:t>&gt; &lt;</a:t>
            </a:r>
            <a:r>
              <a:rPr lang="en-US" sz="1400" i="1" dirty="0"/>
              <a:t>SAMPPERRAMP</a:t>
            </a:r>
            <a:r>
              <a:rPr lang="en-US" sz="1400" i="1" dirty="0" smtClean="0"/>
              <a:t>&gt; &lt;</a:t>
            </a:r>
            <a:r>
              <a:rPr lang="en-US" sz="1400" i="1" dirty="0"/>
              <a:t>RAMPS&gt; &lt;</a:t>
            </a:r>
            <a:r>
              <a:rPr lang="en-US" sz="1400" i="1" dirty="0" err="1"/>
              <a:t>ConfigFILE</a:t>
            </a:r>
            <a:r>
              <a:rPr lang="en-US" sz="1400" i="1" dirty="0"/>
              <a:t>&gt;</a:t>
            </a:r>
            <a:endParaRPr lang="en-US" sz="1400" dirty="0"/>
          </a:p>
          <a:p>
            <a:pPr marL="457200" lvl="2" indent="0">
              <a:buNone/>
            </a:pPr>
            <a:r>
              <a:rPr lang="en-US" sz="1200" i="1" dirty="0" err="1" smtClean="0"/>
              <a:t>outFILE</a:t>
            </a:r>
            <a:r>
              <a:rPr lang="en-US" sz="1200" dirty="0"/>
              <a:t> </a:t>
            </a:r>
            <a:r>
              <a:rPr lang="en-US" sz="1200" dirty="0" smtClean="0"/>
              <a:t>= </a:t>
            </a:r>
            <a:r>
              <a:rPr lang="en-US" sz="1200" dirty="0"/>
              <a:t>path/filename to save data</a:t>
            </a:r>
          </a:p>
          <a:p>
            <a:pPr marL="457200" lvl="2" indent="0">
              <a:buNone/>
            </a:pPr>
            <a:r>
              <a:rPr lang="en-US" sz="1200" i="1" dirty="0" smtClean="0"/>
              <a:t>COUNT</a:t>
            </a:r>
            <a:r>
              <a:rPr lang="en-US" sz="1200" dirty="0"/>
              <a:t> </a:t>
            </a:r>
            <a:r>
              <a:rPr lang="en-US" sz="1200" dirty="0" smtClean="0"/>
              <a:t>= </a:t>
            </a:r>
            <a:r>
              <a:rPr lang="en-US" sz="1200" dirty="0"/>
              <a:t># of cubes to receive</a:t>
            </a:r>
          </a:p>
          <a:p>
            <a:pPr marL="457200" lvl="2" indent="0">
              <a:buNone/>
            </a:pPr>
            <a:r>
              <a:rPr lang="en-US" sz="1200" i="1" dirty="0"/>
              <a:t>BEAMS</a:t>
            </a:r>
            <a:r>
              <a:rPr lang="en-US" sz="1200" dirty="0"/>
              <a:t> = # of </a:t>
            </a:r>
            <a:r>
              <a:rPr lang="en-US" sz="1200" dirty="0" smtClean="0"/>
              <a:t>beams (Note: Not supported in current example. Hence provide ‘0’)</a:t>
            </a:r>
            <a:endParaRPr lang="en-US" sz="1200" dirty="0"/>
          </a:p>
          <a:p>
            <a:pPr marL="457200" lvl="2" indent="0">
              <a:buNone/>
            </a:pPr>
            <a:r>
              <a:rPr lang="en-US" sz="1200" i="1" dirty="0"/>
              <a:t>SAMPPERRAMP </a:t>
            </a:r>
            <a:r>
              <a:rPr lang="en-US" sz="1200" dirty="0"/>
              <a:t>= </a:t>
            </a:r>
            <a:r>
              <a:rPr lang="en-US" sz="1200" dirty="0" smtClean="0"/>
              <a:t>half of number of samples </a:t>
            </a:r>
            <a:r>
              <a:rPr lang="en-US" sz="1200" dirty="0"/>
              <a:t>per </a:t>
            </a:r>
            <a:r>
              <a:rPr lang="en-US" sz="1200" dirty="0" smtClean="0"/>
              <a:t>ramp (Note: Half because after FFT there will be real and imaginary)</a:t>
            </a:r>
            <a:endParaRPr lang="en-US" sz="1200" dirty="0"/>
          </a:p>
          <a:p>
            <a:pPr marL="457200" lvl="2" indent="0">
              <a:buNone/>
            </a:pPr>
            <a:r>
              <a:rPr lang="en-US" sz="1200" i="1" dirty="0"/>
              <a:t>RAMPS </a:t>
            </a:r>
            <a:r>
              <a:rPr lang="en-US" sz="1200" dirty="0"/>
              <a:t>= number of ramps</a:t>
            </a:r>
          </a:p>
          <a:p>
            <a:pPr marL="457200" lvl="2" indent="0">
              <a:buNone/>
            </a:pPr>
            <a:r>
              <a:rPr lang="en-US" sz="1200" i="1" dirty="0"/>
              <a:t>FILE</a:t>
            </a:r>
            <a:r>
              <a:rPr lang="en-US" sz="1200" dirty="0"/>
              <a:t>  = filename to send a file to board before </a:t>
            </a:r>
            <a:r>
              <a:rPr lang="en-US" sz="1200" dirty="0" smtClean="0"/>
              <a:t>streaming (Note: It’s a dummy file in current example)</a:t>
            </a:r>
          </a:p>
          <a:p>
            <a:pPr marL="228600" lvl="1" indent="0">
              <a:buNone/>
            </a:pPr>
            <a:endParaRPr lang="en-US" sz="1400" dirty="0" smtClean="0"/>
          </a:p>
          <a:p>
            <a:pPr marL="228600" lvl="1" indent="0">
              <a:buNone/>
            </a:pPr>
            <a:r>
              <a:rPr lang="en-US" sz="1400" dirty="0" smtClean="0"/>
              <a:t>Note: Change only </a:t>
            </a:r>
            <a:r>
              <a:rPr lang="en-US" sz="1400" i="1" dirty="0" err="1"/>
              <a:t>outFILE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i="1" dirty="0" smtClean="0"/>
              <a:t>COUNT. </a:t>
            </a:r>
            <a:r>
              <a:rPr lang="en-US" sz="1400" dirty="0" smtClean="0"/>
              <a:t>Other parameters keep same as below Example</a:t>
            </a:r>
            <a:endParaRPr lang="en-US" sz="1400" dirty="0" smtClean="0"/>
          </a:p>
          <a:p>
            <a:pPr marL="228600" lvl="1" indent="0">
              <a:buNone/>
            </a:pPr>
            <a:endParaRPr lang="en-US" sz="1400" dirty="0" smtClean="0"/>
          </a:p>
          <a:p>
            <a:pPr lvl="1"/>
            <a:r>
              <a:rPr lang="en-US" sz="1600" dirty="0" smtClean="0"/>
              <a:t>Open command prompt </a:t>
            </a:r>
            <a:r>
              <a:rPr lang="en-US" sz="1600" dirty="0"/>
              <a:t>and browse to </a:t>
            </a:r>
            <a:r>
              <a:rPr lang="en-US" sz="1600" dirty="0" smtClean="0"/>
              <a:t>“…\</a:t>
            </a:r>
            <a:r>
              <a:rPr lang="en-US" sz="1600" dirty="0" err="1" smtClean="0"/>
              <a:t>Radar_CW</a:t>
            </a:r>
            <a:r>
              <a:rPr lang="en-US" sz="1600" dirty="0" smtClean="0"/>
              <a:t>\</a:t>
            </a:r>
            <a:r>
              <a:rPr lang="en-US" sz="1600" dirty="0" err="1" smtClean="0"/>
              <a:t>Radar_CW</a:t>
            </a:r>
            <a:r>
              <a:rPr lang="en-US" sz="1600" dirty="0" smtClean="0"/>
              <a:t>\</a:t>
            </a:r>
            <a:r>
              <a:rPr lang="en-US" sz="1600" dirty="0" err="1" smtClean="0"/>
              <a:t>usb</a:t>
            </a:r>
            <a:r>
              <a:rPr lang="en-US" sz="1600" dirty="0" smtClean="0"/>
              <a:t>” </a:t>
            </a:r>
            <a:r>
              <a:rPr lang="en-US" sz="1600" dirty="0" smtClean="0"/>
              <a:t>folder</a:t>
            </a:r>
          </a:p>
          <a:p>
            <a:pPr lvl="1"/>
            <a:r>
              <a:rPr lang="en-US" sz="1400" dirty="0" smtClean="0"/>
              <a:t>Example: </a:t>
            </a:r>
            <a:r>
              <a:rPr lang="en-US" sz="1200" dirty="0" smtClean="0"/>
              <a:t>Receive </a:t>
            </a:r>
            <a:r>
              <a:rPr lang="en-US" sz="1200" dirty="0"/>
              <a:t>100 time domain data </a:t>
            </a:r>
            <a:r>
              <a:rPr lang="en-US" sz="1200" dirty="0" smtClean="0"/>
              <a:t>cubes</a:t>
            </a:r>
            <a:endParaRPr lang="en-US" sz="1200" dirty="0" smtClean="0"/>
          </a:p>
          <a:p>
            <a:pPr lvl="3"/>
            <a:r>
              <a:rPr lang="en-US" sz="1200" dirty="0" smtClean="0"/>
              <a:t>DOS Command: </a:t>
            </a:r>
            <a:r>
              <a:rPr lang="en-US" sz="12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usb.exe data/test1.csv </a:t>
            </a:r>
            <a:r>
              <a:rPr lang="en-US" sz="12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100 0 128 128 </a:t>
            </a:r>
            <a:r>
              <a:rPr lang="en-US" sz="1200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writeregs.txt</a:t>
            </a: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9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Received Data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80" y="1282811"/>
            <a:ext cx="10118698" cy="76067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Time Domain </a:t>
            </a:r>
            <a:r>
              <a:rPr lang="en-US" sz="1600" dirty="0" smtClean="0"/>
              <a:t>Data</a:t>
            </a:r>
          </a:p>
          <a:p>
            <a:pPr lvl="1"/>
            <a:r>
              <a:rPr lang="en-US" sz="1400" dirty="0" smtClean="0"/>
              <a:t>The usb.exe still thinks it collects Complex FFT output. Hence it creates csv file with 8 columns instea</a:t>
            </a:r>
            <a:r>
              <a:rPr lang="en-US" sz="1400" dirty="0" smtClean="0"/>
              <a:t>d of 4. Refer below for data file format.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0" y="2561331"/>
            <a:ext cx="611505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2" y="4153232"/>
            <a:ext cx="30520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68042"/>
      </p:ext>
    </p:extLst>
  </p:cSld>
  <p:clrMapOvr>
    <a:masterClrMapping/>
  </p:clrMapOvr>
</p:sld>
</file>

<file path=ppt/theme/theme1.xml><?xml version="1.0" encoding="utf-8"?>
<a:theme xmlns:a="http://schemas.openxmlformats.org/drawingml/2006/main" name="ADITemplate">
  <a:themeElements>
    <a:clrScheme name="Analog Devices Color Palette">
      <a:dk1>
        <a:srgbClr val="000000"/>
      </a:dk1>
      <a:lt1>
        <a:srgbClr val="FFFFFF"/>
      </a:lt1>
      <a:dk2>
        <a:srgbClr val="003D61"/>
      </a:dk2>
      <a:lt2>
        <a:srgbClr val="1E4056"/>
      </a:lt2>
      <a:accent1>
        <a:srgbClr val="009FBD"/>
      </a:accent1>
      <a:accent2>
        <a:srgbClr val="003D61"/>
      </a:accent2>
      <a:accent3>
        <a:srgbClr val="A91D45"/>
      </a:accent3>
      <a:accent4>
        <a:srgbClr val="27B34F"/>
      </a:accent4>
      <a:accent5>
        <a:srgbClr val="7C4A8B"/>
      </a:accent5>
      <a:accent6>
        <a:srgbClr val="FF7200"/>
      </a:accent6>
      <a:hlink>
        <a:srgbClr val="009FBD"/>
      </a:hlink>
      <a:folHlink>
        <a:srgbClr val="7C4A8B"/>
      </a:folHlink>
    </a:clrScheme>
    <a:fontScheme name="ADI PP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  <a:miter lim="800000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 defTabSz="457200">
          <a:spcBef>
            <a:spcPts val="1000"/>
          </a:spcBef>
          <a:buClr>
            <a:srgbClr val="1E4056"/>
          </a:buClr>
          <a:buSzPct val="75000"/>
          <a:buFont typeface="Lucida Grande"/>
          <a:buChar char="►"/>
          <a:defRPr sz="2000" dirty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DI 2016 16x9 Public.potx" id="{8BFF188B-0FD1-4ECB-8F71-9D567AA4981D}" vid="{D774D5CD-470B-410D-B9FF-677EE6DB66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ADI 2017 16x9 Public</Template>
  <TotalTime>6799</TotalTime>
  <Words>849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Lucida Grande</vt:lpstr>
      <vt:lpstr>Arial</vt:lpstr>
      <vt:lpstr>Wingdings</vt:lpstr>
      <vt:lpstr>ADITemplate</vt:lpstr>
      <vt:lpstr>Demorad CW Radar Software Manual</vt:lpstr>
      <vt:lpstr>Demo Firmware – Data Collection</vt:lpstr>
      <vt:lpstr>Demo Firmware - Sequence</vt:lpstr>
      <vt:lpstr>BF70x and CrossCore Embedded Studio</vt:lpstr>
      <vt:lpstr>Blackfin Libraries and Software Modules</vt:lpstr>
      <vt:lpstr>Appendix: Loading and Running the CCES Project</vt:lpstr>
      <vt:lpstr>Appendix: User configurations (UserConfig.h)</vt:lpstr>
      <vt:lpstr>Appendix: Running usb.exe to collect data on PC</vt:lpstr>
      <vt:lpstr>Appendix: Received Data file format</vt:lpstr>
      <vt:lpstr>Appendix: Running the Matlab script </vt:lpstr>
    </vt:vector>
  </TitlesOfParts>
  <Company>Analog Devices,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Demorad Radar Software Manual</dc:title>
  <dc:creator>Katte, Punarva</dc:creator>
  <cp:lastModifiedBy>Katte, Punarva</cp:lastModifiedBy>
  <cp:revision>366</cp:revision>
  <dcterms:created xsi:type="dcterms:W3CDTF">2017-10-13T13:31:36Z</dcterms:created>
  <dcterms:modified xsi:type="dcterms:W3CDTF">2017-12-07T15:54:59Z</dcterms:modified>
</cp:coreProperties>
</file>