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embeddedFontLst>
    <p:embeddedFont>
      <p:font typeface="Roboto Slab"/>
      <p:regular r:id="rId49"/>
      <p:bold r:id="rId50"/>
    </p:embeddedFont>
    <p:embeddedFont>
      <p:font typeface="Roboto"/>
      <p:regular r:id="rId51"/>
      <p:bold r:id="rId52"/>
      <p:italic r:id="rId53"/>
      <p:boldItalic r:id="rId54"/>
    </p:embeddedFont>
    <p:embeddedFont>
      <p:font typeface="Roboto Mono"/>
      <p:regular r:id="rId55"/>
      <p:bold r:id="rId56"/>
      <p:italic r:id="rId57"/>
      <p:boldItalic r:id="rId5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F0A12DF-D7B0-4908-912F-38F3E2002F56}">
  <a:tblStyle styleId="{EF0A12DF-D7B0-4908-912F-38F3E2002F56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font" Target="fonts/RobotoSlab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Roboto-regular.fntdata"/><Relationship Id="rId50" Type="http://schemas.openxmlformats.org/officeDocument/2006/relationships/font" Target="fonts/RobotoSlab-bold.fntdata"/><Relationship Id="rId53" Type="http://schemas.openxmlformats.org/officeDocument/2006/relationships/font" Target="fonts/Roboto-italic.fntdata"/><Relationship Id="rId52" Type="http://schemas.openxmlformats.org/officeDocument/2006/relationships/font" Target="fonts/Roboto-bold.fntdata"/><Relationship Id="rId11" Type="http://schemas.openxmlformats.org/officeDocument/2006/relationships/slide" Target="slides/slide5.xml"/><Relationship Id="rId55" Type="http://schemas.openxmlformats.org/officeDocument/2006/relationships/font" Target="fonts/RobotoMono-regular.fntdata"/><Relationship Id="rId10" Type="http://schemas.openxmlformats.org/officeDocument/2006/relationships/slide" Target="slides/slide4.xml"/><Relationship Id="rId54" Type="http://schemas.openxmlformats.org/officeDocument/2006/relationships/font" Target="fonts/Roboto-boldItalic.fntdata"/><Relationship Id="rId13" Type="http://schemas.openxmlformats.org/officeDocument/2006/relationships/slide" Target="slides/slide7.xml"/><Relationship Id="rId57" Type="http://schemas.openxmlformats.org/officeDocument/2006/relationships/font" Target="fonts/RobotoMono-italic.fntdata"/><Relationship Id="rId12" Type="http://schemas.openxmlformats.org/officeDocument/2006/relationships/slide" Target="slides/slide6.xml"/><Relationship Id="rId56" Type="http://schemas.openxmlformats.org/officeDocument/2006/relationships/font" Target="fonts/RobotoMono-bold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58" Type="http://schemas.openxmlformats.org/officeDocument/2006/relationships/font" Target="fonts/RobotoMono-bold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71da5ad75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71da5ad75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71da5ad7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71da5ad7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71da5ad75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71da5ad75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71da5ad7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71da5ad7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71da5ad75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71da5ad75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71da5ad7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71da5ad7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71da5ad75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71da5ad7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71da5ad75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71da5ad75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71da5ad75_0_5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671da5ad75_0_5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71da5ad75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71da5ad75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71da5ad7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71da5ad7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71da5ad75_0_4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71da5ad75_0_4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71da5ad75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71da5ad75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71da5ad75_0_4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671da5ad75_0_4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671da5ad75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671da5ad75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671da5ad75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671da5ad75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71da5ad75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71da5ad75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71da5ad75_0_4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71da5ad75_0_4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71da5ad75_0_4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71da5ad75_0_4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71da5ad75_0_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671da5ad75_0_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671da5ad75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671da5ad75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71da5ad75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71da5ad75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71da5ad75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71da5ad75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71da5ad75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671da5ad75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71da5ad75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671da5ad75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71da5ad75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71da5ad75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71da5ad75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71da5ad75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671da5ad75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671da5ad75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71da5ad75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71da5ad75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6a21724d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6a21724d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a21724d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a21724d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6a21724d1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6a21724d1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71da5ad7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71da5ad7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a21724d1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a21724d1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a21724d1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a21724d1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a21724d1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6a21724d1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71da5ad7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71da5ad7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71da5ad75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71da5ad75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71da5ad75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71da5ad75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671da5ad75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671da5ad75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71da5ad7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71da5ad7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Microsoft Excel for Data Analytics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Geetu Sodhi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8. Useful Array/Dynamic Functions (Excel 365)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=UNIQUE(range) — Returns unique values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=SORT(range) — Sorts values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=FILTER(array, condition) — Filters values by condition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=SEQUENCE(rows, [columns]) — Generates sequences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=TEXTSPLIT(text, delimiter) — Splits text by delimiter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500"/>
              <a:t>Data Wrangling</a:t>
            </a:r>
            <a:endParaRPr sz="3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Finding Duplicate data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Conditional Formatting to check for duplicates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Remove Duplicates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900">
                <a:latin typeface="Arial"/>
                <a:ea typeface="Arial"/>
                <a:cs typeface="Arial"/>
                <a:sym typeface="Arial"/>
              </a:rPr>
              <a:t>Concatenate to find duplicates</a:t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Prevent entering Duplicate Data:Data Validation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Select the cells where you want to prevent duplicates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Go to Data &gt; Data Validation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Choose Custom formula and enter: =COUNTIF($A$2:$A$100,A2)=1 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        (adjust range as needed)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Set an error alert message if duplicates are entered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Text Split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Flash Fill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LEFT formula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To extract first name: =LEFT(A2, FIND(" ", A2) - 1)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TEXTSPLIT function (Excel 365 and later)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4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>
                <a:latin typeface="Arial"/>
                <a:ea typeface="Arial"/>
                <a:cs typeface="Arial"/>
                <a:sym typeface="Arial"/>
              </a:rPr>
              <a:t>=TEXTSPLIT(A2, " ") splits text into multiple columns by space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Text to columns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Removing blank rows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7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72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72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72">
                <a:latin typeface="Arial"/>
                <a:ea typeface="Arial"/>
                <a:cs typeface="Arial"/>
                <a:sym typeface="Arial"/>
              </a:rPr>
              <a:t>Sort &amp; Filter</a:t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72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72">
                <a:latin typeface="Times New Roman"/>
                <a:ea typeface="Times New Roman"/>
                <a:cs typeface="Times New Roman"/>
                <a:sym typeface="Times New Roman"/>
              </a:rPr>
              <a:t>                    </a:t>
            </a:r>
            <a:r>
              <a:rPr lang="en-GB" sz="1572">
                <a:latin typeface="Arial"/>
                <a:ea typeface="Arial"/>
                <a:cs typeface="Arial"/>
                <a:sym typeface="Arial"/>
              </a:rPr>
              <a:t>Use filter dropdown to uncheck blanks and delete rows</a:t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72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72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72">
                <a:latin typeface="Arial"/>
                <a:ea typeface="Arial"/>
                <a:cs typeface="Arial"/>
                <a:sym typeface="Arial"/>
              </a:rPr>
              <a:t>Ctrl + G (Go To Special)</a:t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72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72">
                <a:latin typeface="Times New Roman"/>
                <a:ea typeface="Times New Roman"/>
                <a:cs typeface="Times New Roman"/>
                <a:sym typeface="Times New Roman"/>
              </a:rPr>
              <a:t>                  </a:t>
            </a:r>
            <a:r>
              <a:rPr lang="en-GB" sz="1572">
                <a:latin typeface="Arial"/>
                <a:ea typeface="Arial"/>
                <a:cs typeface="Arial"/>
                <a:sym typeface="Arial"/>
              </a:rPr>
              <a:t>Press Ctrl + G &gt; Special &gt; Blanks &gt; OK</a:t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72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72">
                <a:latin typeface="Times New Roman"/>
                <a:ea typeface="Times New Roman"/>
                <a:cs typeface="Times New Roman"/>
                <a:sym typeface="Times New Roman"/>
              </a:rPr>
              <a:t>                   </a:t>
            </a:r>
            <a:r>
              <a:rPr lang="en-GB" sz="1572">
                <a:latin typeface="Arial"/>
                <a:ea typeface="Arial"/>
                <a:cs typeface="Arial"/>
                <a:sym typeface="Arial"/>
              </a:rPr>
              <a:t>Right-click selected blank cells and choose Delete &gt; Entire row</a:t>
            </a:r>
            <a:endParaRPr sz="157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Proper() , Lower(), upper()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Choose the column and convert it into desired case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Standardize Data</a:t>
            </a:r>
            <a:endParaRPr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ctrl +H (replace and find)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Select date column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Go to Home &gt; Number Format &gt; Short Date or Custom for preferred format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If dates are text, use =DATEVALUE(A2) to convert, then format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Validation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Do not allow to enter invalid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Circle invalid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Lookup functions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Vlookup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Hlookup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Xlookup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Loading Data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Open Excel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Go to File &gt; Open and select your CSV or text file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Alternatively, go to Data &gt; Get Data &gt; From File &gt; From Text/CSV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Follow the import wizard to set delimiters and data types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2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Click Load to bring data into Excel sheet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Vlookup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Syntax: =VLOOKUP(lookup_value, table_array, col_index_num, [range_lookup])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Looks for a value in the first column of a table and returns a value in the same row from a specified column.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Example: =VLOOKUP(101, A2:C10, 2, FALSE) — Looks for ID 101 in column A and returns the name from column B.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57150"/>
            <a:ext cx="8934450" cy="502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Hlookup</a:t>
            </a:r>
            <a:endParaRPr/>
          </a:p>
        </p:txBody>
      </p:sp>
      <p:sp>
        <p:nvSpPr>
          <p:cNvPr id="185" name="Google Shape;185;p3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Syntax: =HLOOKUP(lookup_value, table_array, row_index_num, [range_lookup])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Looks for a value in the first row of a table and returns a value from a specified row.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9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300">
                <a:latin typeface="Arial"/>
                <a:ea typeface="Arial"/>
                <a:cs typeface="Arial"/>
                <a:sym typeface="Arial"/>
              </a:rPr>
              <a:t>Example: =HLOOKUP("Q1", A1:D3, 2, FALSE) — Looks for Q1 in row 1 and returns value from row 2.</a:t>
            </a: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XLOOKUP</a:t>
            </a:r>
            <a:endParaRPr/>
          </a:p>
        </p:txBody>
      </p:sp>
      <p:sp>
        <p:nvSpPr>
          <p:cNvPr id="191" name="Google Shape;191;p3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Syntax: =XLOOKUP(lookup_value, lookup_array, return_array, [if_not_found])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Searches a range or array, returns the item corresponding to the first match it finds.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Example: =XLOOKUP("Banana", A2:A10, B2:B10, "Not found") — Looks for 'Banana' in A2:A10 and returns matching price from B2:B10.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8" name="Google Shape;19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26" y="0"/>
            <a:ext cx="891914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INDEX AND MATCH</a:t>
            </a:r>
            <a:endParaRPr/>
          </a:p>
        </p:txBody>
      </p:sp>
      <p:sp>
        <p:nvSpPr>
          <p:cNvPr id="204" name="Google Shape;204;p37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INDEX Syntax: =INDEX(array, row_num, [column_num]) — Returns a value at a specific position.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MATCH Syntax: =MATCH(lookup_value, lookup_array, [match_type]) — Returns the relative position of an item.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Combined Example: =INDEX(B2:B10, MATCH(101, A2:A10, 0)) — Looks for 101 in A2:A10, finds its position, then fetches corresponding value from B2:B10.</a:t>
            </a:r>
            <a:endParaRPr sz="21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8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85813"/>
            <a:ext cx="914400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7" name="Google Shape;21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07972"/>
            <a:ext cx="9144000" cy="43275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40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4" name="Google Shape;22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9494"/>
            <a:ext cx="9144000" cy="498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4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1" name="Google Shape;23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Formulas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1. Basic Math Functions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=SUM(range) — Adds all values in a range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=AVERAGE(range) — Calculates the mean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=MIN(range), =MAX(range) — Finds smallest and largest value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Pivot Table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Pivot Table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 is a data summarization tool in Excel that allows you to </a:t>
            </a: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quickly analyze, explore, and summarize large datasets</a:t>
            </a:r>
            <a:r>
              <a:rPr lang="en-GB" sz="1600">
                <a:latin typeface="Arial"/>
                <a:ea typeface="Arial"/>
                <a:cs typeface="Arial"/>
                <a:sym typeface="Arial"/>
              </a:rPr>
              <a:t>. You can group data, perform calculations (like SUM, COUNT, AVERAGE), and create dynamic reports — without using complex formulas.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use Pivot table?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Summarize data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easily from large tables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Group and filter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by categories (e.g., by date, product, region)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Perform calculations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like totals, averages, or counts without writing formulas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Rearrange (pivot) data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to view it from different perspectives</a:t>
            </a:r>
            <a:br>
              <a:rPr lang="en-GB" sz="1500">
                <a:latin typeface="Arial"/>
                <a:ea typeface="Arial"/>
                <a:cs typeface="Arial"/>
                <a:sym typeface="Arial"/>
              </a:rPr>
            </a:b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GB" sz="1500">
                <a:latin typeface="Arial"/>
                <a:ea typeface="Arial"/>
                <a:cs typeface="Arial"/>
                <a:sym typeface="Arial"/>
              </a:rPr>
              <a:t>Create dashboards</a:t>
            </a:r>
            <a:r>
              <a:rPr lang="en-GB" sz="1500">
                <a:latin typeface="Arial"/>
                <a:ea typeface="Arial"/>
                <a:cs typeface="Arial"/>
                <a:sym typeface="Arial"/>
              </a:rPr>
              <a:t> with slicers and Pivot Charts for better data visualization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elements you can add to a pivot table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Fields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Row Labels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– E.g., Product names, Dates, Regions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Column Labels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– E.g., Years, Categories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Values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– E.g., Sales totals, Number of transactions</a:t>
            </a:r>
            <a:br>
              <a:rPr lang="en-GB" sz="1400">
                <a:latin typeface="Arial"/>
                <a:ea typeface="Arial"/>
                <a:cs typeface="Arial"/>
                <a:sym typeface="Arial"/>
              </a:rPr>
            </a:b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Filters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 – E.g., Filter the entire table by Year or Department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idx="1" type="body"/>
          </p:nvPr>
        </p:nvSpPr>
        <p:spPr>
          <a:xfrm>
            <a:off x="387900" y="298725"/>
            <a:ext cx="8368200" cy="469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2. Slicers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Visual, clickable filters</a:t>
            </a:r>
            <a:br>
              <a:rPr lang="en-GB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You can add multiple slicers (e.g., by Region, Product)</a:t>
            </a:r>
            <a:br>
              <a:rPr lang="en-GB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Found in: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PivotTable Analyze &gt; Insert Slicer</a:t>
            </a:r>
            <a:br>
              <a:rPr lang="en-GB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3. Timeline (for Date Fields)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Special slicer just for </a:t>
            </a:r>
            <a:r>
              <a:rPr b="1" lang="en-GB" sz="1200">
                <a:latin typeface="Arial"/>
                <a:ea typeface="Arial"/>
                <a:cs typeface="Arial"/>
                <a:sym typeface="Arial"/>
              </a:rPr>
              <a:t>date fields</a:t>
            </a:r>
            <a:br>
              <a:rPr b="1" lang="en-GB" sz="1200">
                <a:latin typeface="Arial"/>
                <a:ea typeface="Arial"/>
                <a:cs typeface="Arial"/>
                <a:sym typeface="Arial"/>
              </a:rPr>
            </a:b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Lets you filter by months, quarters, or years</a:t>
            </a:r>
            <a:br>
              <a:rPr lang="en-GB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Found in: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PivotTable Analyze &gt; Insert Timeline</a:t>
            </a:r>
            <a:br>
              <a:rPr lang="en-GB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4. Calculated Fields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Custom formulas inside the Pivot Table</a:t>
            </a:r>
            <a:br>
              <a:rPr lang="en-GB" sz="1200">
                <a:latin typeface="Arial"/>
                <a:ea typeface="Arial"/>
                <a:cs typeface="Arial"/>
                <a:sym typeface="Arial"/>
              </a:rPr>
            </a:b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Example: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=Profit = Sales - Costs</a:t>
            </a:r>
            <a:br>
              <a:rPr lang="en-GB" sz="1200"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90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Found in: </a:t>
            </a:r>
            <a:r>
              <a:rPr lang="en-GB" sz="1200">
                <a:latin typeface="Roboto Mono"/>
                <a:ea typeface="Roboto Mono"/>
                <a:cs typeface="Roboto Mono"/>
                <a:sym typeface="Roboto Mono"/>
              </a:rPr>
              <a:t>PivotTable Analyze &gt; Fields, Items &amp; Sets &gt; Calculated Field</a:t>
            </a:r>
            <a:endParaRPr sz="1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Visualization</a:t>
            </a:r>
            <a:r>
              <a:rPr lang="en-GB"/>
              <a:t> option</a:t>
            </a:r>
            <a:endParaRPr/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Pivot Charts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Create charts directly from your Pivot Table</a:t>
            </a:r>
            <a:br>
              <a:rPr lang="en-GB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Automatically updates when you refresh the Pivot Table</a:t>
            </a:r>
            <a:br>
              <a:rPr lang="en-GB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Types: Column, Bar, Line, Pie, etc.</a:t>
            </a:r>
            <a:br>
              <a:rPr lang="en-GB" sz="1300">
                <a:latin typeface="Arial"/>
                <a:ea typeface="Arial"/>
                <a:cs typeface="Arial"/>
                <a:sym typeface="Arial"/>
              </a:rPr>
            </a:b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latin typeface="Arial"/>
                <a:ea typeface="Arial"/>
                <a:cs typeface="Arial"/>
                <a:sym typeface="Arial"/>
              </a:rPr>
              <a:t>Found in: </a:t>
            </a:r>
            <a:r>
              <a:rPr lang="en-GB" sz="1300">
                <a:latin typeface="Roboto Mono"/>
                <a:ea typeface="Roboto Mono"/>
                <a:cs typeface="Roboto Mono"/>
                <a:sym typeface="Roboto Mono"/>
              </a:rPr>
              <a:t>Insert &gt; PivotChart</a:t>
            </a:r>
            <a:endParaRPr sz="13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Organizational feature</a:t>
            </a:r>
            <a:endParaRPr/>
          </a:p>
        </p:txBody>
      </p:sp>
      <p:sp>
        <p:nvSpPr>
          <p:cNvPr id="266" name="Google Shape;266;p47"/>
          <p:cNvSpPr txBox="1"/>
          <p:nvPr>
            <p:ph idx="1" type="body"/>
          </p:nvPr>
        </p:nvSpPr>
        <p:spPr>
          <a:xfrm>
            <a:off x="387900" y="1224350"/>
            <a:ext cx="8368200" cy="37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975">
                <a:latin typeface="Arial"/>
                <a:ea typeface="Arial"/>
                <a:cs typeface="Arial"/>
                <a:sym typeface="Arial"/>
              </a:rPr>
              <a:t>Grouping</a:t>
            </a:r>
            <a:endParaRPr sz="3975">
              <a:latin typeface="Arial"/>
              <a:ea typeface="Arial"/>
              <a:cs typeface="Arial"/>
              <a:sym typeface="Arial"/>
            </a:endParaRPr>
          </a:p>
          <a:p>
            <a:pPr indent="-28854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Group data like:</a:t>
            </a:r>
            <a:br>
              <a:rPr lang="en-GB" sz="3775">
                <a:latin typeface="Arial"/>
                <a:ea typeface="Arial"/>
                <a:cs typeface="Arial"/>
                <a:sym typeface="Arial"/>
              </a:rPr>
            </a:b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-2885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Dates into Months, Quarters, Years</a:t>
            </a:r>
            <a:br>
              <a:rPr lang="en-GB" sz="3775">
                <a:latin typeface="Arial"/>
                <a:ea typeface="Arial"/>
                <a:cs typeface="Arial"/>
                <a:sym typeface="Arial"/>
              </a:rPr>
            </a:b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-2885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Numbers into ranges (e.g., Age: 0–20, 21–40)</a:t>
            </a:r>
            <a:br>
              <a:rPr lang="en-GB" sz="3775">
                <a:latin typeface="Arial"/>
                <a:ea typeface="Arial"/>
                <a:cs typeface="Arial"/>
                <a:sym typeface="Arial"/>
              </a:rPr>
            </a:b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-288542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Text manually (e.g., group several product types)</a:t>
            </a:r>
            <a:br>
              <a:rPr lang="en-GB" sz="3775">
                <a:latin typeface="Arial"/>
                <a:ea typeface="Arial"/>
                <a:cs typeface="Arial"/>
                <a:sym typeface="Arial"/>
              </a:rPr>
            </a:b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-2885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Found by: Right-click a field value &gt; </a:t>
            </a:r>
            <a:r>
              <a:rPr lang="en-GB" sz="3775">
                <a:latin typeface="Roboto Mono"/>
                <a:ea typeface="Roboto Mono"/>
                <a:cs typeface="Roboto Mono"/>
                <a:sym typeface="Roboto Mono"/>
              </a:rPr>
              <a:t>Group</a:t>
            </a:r>
            <a:br>
              <a:rPr lang="en-GB" sz="3775">
                <a:latin typeface="Roboto Mono"/>
                <a:ea typeface="Roboto Mono"/>
                <a:cs typeface="Roboto Mono"/>
                <a:sym typeface="Roboto Mono"/>
              </a:rPr>
            </a:br>
            <a:endParaRPr sz="3775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3975">
                <a:latin typeface="Arial"/>
                <a:ea typeface="Arial"/>
                <a:cs typeface="Arial"/>
                <a:sym typeface="Arial"/>
              </a:rPr>
              <a:t>7. Sorting</a:t>
            </a:r>
            <a:endParaRPr sz="3975">
              <a:latin typeface="Arial"/>
              <a:ea typeface="Arial"/>
              <a:cs typeface="Arial"/>
              <a:sym typeface="Arial"/>
            </a:endParaRPr>
          </a:p>
          <a:p>
            <a:pPr indent="-28854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Sort rows or columns by value or label</a:t>
            </a:r>
            <a:br>
              <a:rPr lang="en-GB" sz="3775">
                <a:latin typeface="Arial"/>
                <a:ea typeface="Arial"/>
                <a:cs typeface="Arial"/>
                <a:sym typeface="Arial"/>
              </a:rPr>
            </a:b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-2885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-GB" sz="3775">
                <a:latin typeface="Arial"/>
                <a:ea typeface="Arial"/>
                <a:cs typeface="Arial"/>
                <a:sym typeface="Arial"/>
              </a:rPr>
              <a:t>Example: Sort sales data from highest to lowest</a:t>
            </a:r>
            <a:br>
              <a:rPr lang="en-GB" sz="3775">
                <a:latin typeface="Arial"/>
                <a:ea typeface="Arial"/>
                <a:cs typeface="Arial"/>
                <a:sym typeface="Arial"/>
              </a:rPr>
            </a:b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-28854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●"/>
            </a:pPr>
            <a:r>
              <a:t/>
            </a:r>
            <a:endParaRPr sz="37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8"/>
          <p:cNvSpPr txBox="1"/>
          <p:nvPr>
            <p:ph idx="1" type="body"/>
          </p:nvPr>
        </p:nvSpPr>
        <p:spPr>
          <a:xfrm>
            <a:off x="387900" y="298725"/>
            <a:ext cx="83682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275">
                <a:latin typeface="Arial"/>
                <a:ea typeface="Arial"/>
                <a:cs typeface="Arial"/>
                <a:sym typeface="Arial"/>
              </a:rPr>
              <a:t>8. Filtering</a:t>
            </a:r>
            <a:endParaRPr sz="2275">
              <a:latin typeface="Arial"/>
              <a:ea typeface="Arial"/>
              <a:cs typeface="Arial"/>
              <a:sym typeface="Arial"/>
            </a:endParaRPr>
          </a:p>
          <a:p>
            <a:pPr indent="-36042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76"/>
              <a:buFont typeface="Arial"/>
              <a:buChar char="●"/>
            </a:pPr>
            <a:r>
              <a:rPr lang="en-GB" sz="2075">
                <a:latin typeface="Arial"/>
                <a:ea typeface="Arial"/>
                <a:cs typeface="Arial"/>
                <a:sym typeface="Arial"/>
              </a:rPr>
              <a:t>Use drop-down filters in the Row/Column fields</a:t>
            </a:r>
            <a:br>
              <a:rPr lang="en-GB" sz="2075">
                <a:latin typeface="Arial"/>
                <a:ea typeface="Arial"/>
                <a:cs typeface="Arial"/>
                <a:sym typeface="Arial"/>
              </a:rPr>
            </a:br>
            <a:endParaRPr sz="2075">
              <a:latin typeface="Arial"/>
              <a:ea typeface="Arial"/>
              <a:cs typeface="Arial"/>
              <a:sym typeface="Arial"/>
            </a:endParaRPr>
          </a:p>
          <a:p>
            <a:pPr indent="-36042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76"/>
              <a:buFont typeface="Arial"/>
              <a:buChar char="●"/>
            </a:pPr>
            <a:r>
              <a:rPr lang="en-GB" sz="2075">
                <a:latin typeface="Arial"/>
                <a:ea typeface="Arial"/>
                <a:cs typeface="Arial"/>
                <a:sym typeface="Arial"/>
              </a:rPr>
              <a:t>Combine with slicers for advanced interactivity.</a:t>
            </a:r>
            <a:endParaRPr sz="207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75">
                <a:latin typeface="Arial"/>
                <a:ea typeface="Arial"/>
                <a:cs typeface="Arial"/>
                <a:sym typeface="Arial"/>
              </a:rPr>
              <a:t>9. Customizing- color , size</a:t>
            </a:r>
            <a:endParaRPr sz="2075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Missing/NULL Values in excel</a:t>
            </a:r>
            <a:endParaRPr/>
          </a:p>
        </p:txBody>
      </p:sp>
      <p:sp>
        <p:nvSpPr>
          <p:cNvPr id="277" name="Google Shape;277;p49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Step 1: Identify Null (Missing) Values: Conditional formatting, Filter blanks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Step 2: Fill or Remove Null Values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Example: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Replace=IF(A2="", "Unknown", A2)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2" name="Google Shape;282;p5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{EF0A12DF-D7B0-4908-912F-38F3E2002F56}</a:tableStyleId>
              </a:tblPr>
              <a:tblGrid>
                <a:gridCol w="2000250"/>
                <a:gridCol w="923925"/>
                <a:gridCol w="1200150"/>
                <a:gridCol w="2438400"/>
                <a:gridCol w="2495550"/>
              </a:tblGrid>
              <a:tr h="4546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Scenario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Best Method(s)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>
                          <a:solidFill>
                            <a:schemeClr val="dk1"/>
                          </a:solidFill>
                        </a:rPr>
                        <a:t>Why?</a:t>
                      </a:r>
                      <a:endParaRPr b="1" sz="12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9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1. Missing test scores in a student report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Numeric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cell in "Math Score"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Mean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Preserves dataset size, avoids dropping students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2. Missing age values in a demographic dataset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Numeric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in "Age"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Median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Less sensitive to outliers than mean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3. Missing category in product type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Categorical (Text)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in "Product Type"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Mode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 or fill with "Unknown"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Mode captures common category; "Unknown" is safe for reporting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988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4. Blank country or state field in geographic data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in "State"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last known value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(forward fill) or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lookup from another source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Location often repeats in sequence; external lookup improves accuracy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732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5. Missing values due to entry error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Mixed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Inconsistent blanks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Data Validation + Manual Correction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Ensures accuracy before imputation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7" name="Google Shape;287;p51"/>
          <p:cNvGraphicFramePr/>
          <p:nvPr/>
        </p:nvGraphicFramePr>
        <p:xfrm>
          <a:off x="152400" y="68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{EF0A12DF-D7B0-4908-912F-38F3E2002F56}</a:tableStyleId>
              </a:tblPr>
              <a:tblGrid>
                <a:gridCol w="2209800"/>
                <a:gridCol w="1085850"/>
                <a:gridCol w="1400175"/>
                <a:gridCol w="2314575"/>
                <a:gridCol w="2038350"/>
              </a:tblGrid>
              <a:tr h="4511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Scenario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Data Type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Example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Best Method(s)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300">
                          <a:solidFill>
                            <a:schemeClr val="dk1"/>
                          </a:solidFill>
                        </a:rPr>
                        <a:t>Why?</a:t>
                      </a:r>
                      <a:endParaRPr b="1" sz="13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B6D7A8"/>
                    </a:solidFill>
                  </a:tcPr>
                </a:tc>
              </a:tr>
              <a:tr h="8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6. Missing gender in a form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Categorical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in "Gender"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Replace with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"Prefer not to say"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or leave as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null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Ethically sound when sensitive data is optional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7. Sales data has missing entries only on weekends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Time-series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Gaps in sales per date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Leave null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or 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0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if business is closed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Avoid false assumptions from artificial fill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8. IoT sensor data has missing temperature values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Time-series (numeric)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Missing temperature readings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linear interpolation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or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previous value (LOCF)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Preserves continuity in time-series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9. Financial report missing expense entry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Numeric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in "Travel Expenses"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Use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historical average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 or manual input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Financial data needs audit-friendly logic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88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10. Survey data missing answer for a question</a:t>
                      </a:r>
                      <a:endParaRPr b="1"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Categorical or rating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Blank in "Satisfaction Rating"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Replace with </a:t>
                      </a:r>
                      <a:r>
                        <a:rPr b="1" lang="en-GB" sz="1100">
                          <a:solidFill>
                            <a:schemeClr val="dk1"/>
                          </a:solidFill>
                        </a:rPr>
                        <a:t>"No Response"</a:t>
                      </a:r>
                      <a:r>
                        <a:rPr lang="en-GB" sz="1100">
                          <a:solidFill>
                            <a:schemeClr val="dk1"/>
                          </a:solidFill>
                        </a:rPr>
                        <a:t>, or exclude from analysis</a:t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solidFill>
                            <a:schemeClr val="dk1"/>
                          </a:solidFill>
                        </a:rPr>
                        <a:t>Avoid misinterpreting user intent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87900" y="516875"/>
            <a:ext cx="8368200" cy="40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2. COUNT Functions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  =COUNT(range) — Counts numeric entries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=COUNTA(range) — Counts all non-empty cells (text or numbers)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=COUNTBLANK(range) — Counts empty cells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52"/>
          <p:cNvSpPr txBox="1"/>
          <p:nvPr/>
        </p:nvSpPr>
        <p:spPr>
          <a:xfrm>
            <a:off x="0" y="94675"/>
            <a:ext cx="9205800" cy="4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Mean: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=IF(ISBLANK(B2), AVERAGE($B$2:$B$100), B2)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➤ Median: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=IF(ISBLANK(B2), MEDIAN($B$2:$B$100), B2)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➤ Mode: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=IF(ISBLANK(B2), MODE.SNGL($B$2:$B$100), B2)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chemeClr val="dk1"/>
                </a:solidFill>
              </a:rPr>
              <a:t>➤ Interpolation (basic linear between two values)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If A2 is date, B2 is value: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=B1 + ((B3 - B1)/2)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(Assumes B2 is missing, and you’re interpolating between B1 and B3)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293" name="Google Shape;293;p52"/>
          <p:cNvSpPr/>
          <p:nvPr/>
        </p:nvSpPr>
        <p:spPr>
          <a:xfrm>
            <a:off x="7038925" y="1624049"/>
            <a:ext cx="1619838" cy="2640114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100"/>
              <a:t>Interpolation</a:t>
            </a:r>
            <a:r>
              <a:rPr lang="en-GB" sz="1100"/>
              <a:t> is a method of </a:t>
            </a:r>
            <a:r>
              <a:rPr b="1" lang="en-GB" sz="1100"/>
              <a:t>estimating missing values</a:t>
            </a:r>
            <a:r>
              <a:rPr lang="en-GB" sz="1100"/>
              <a:t> that fall </a:t>
            </a:r>
            <a:r>
              <a:rPr b="1" lang="en-GB" sz="1100"/>
              <a:t>between two known values</a:t>
            </a:r>
            <a:r>
              <a:rPr lang="en-GB" sz="1100"/>
              <a:t> in a sequence or time series.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/>
              <a:t>Think of it like </a:t>
            </a:r>
            <a:r>
              <a:rPr b="1" lang="en-GB" sz="1100"/>
              <a:t>connecting the dots</a:t>
            </a:r>
            <a:r>
              <a:rPr lang="en-GB" sz="1100"/>
              <a:t>: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5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Conditions</a:t>
            </a:r>
            <a:endParaRPr/>
          </a:p>
        </p:txBody>
      </p:sp>
      <p:sp>
        <p:nvSpPr>
          <p:cNvPr id="299" name="Google Shape;299;p53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600">
                <a:latin typeface="Arial"/>
                <a:ea typeface="Arial"/>
                <a:cs typeface="Arial"/>
                <a:sym typeface="Arial"/>
              </a:rPr>
              <a:t>Replace Null Using Logical Conditions</a:t>
            </a:r>
            <a:endParaRPr b="1"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400">
                <a:latin typeface="Arial"/>
                <a:ea typeface="Arial"/>
                <a:cs typeface="Arial"/>
                <a:sym typeface="Arial"/>
              </a:rPr>
              <a:t>Example: If score is missing and name is "Alice", assign 85, else assign 0</a:t>
            </a:r>
            <a:endParaRPr b="1"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Roboto Mono"/>
                <a:ea typeface="Roboto Mono"/>
                <a:cs typeface="Roboto Mono"/>
                <a:sym typeface="Roboto Mono"/>
              </a:rPr>
              <a:t>=IF(B2="", IF(A2="Alice", 85, 0), B2)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To handle wrong or null </a:t>
            </a:r>
            <a:endParaRPr/>
          </a:p>
        </p:txBody>
      </p:sp>
      <p:sp>
        <p:nvSpPr>
          <p:cNvPr id="305" name="Google Shape;305;p5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=IFERROR(value, value_if_error)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=ISBLANK(cell)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87900" y="440875"/>
            <a:ext cx="8368200" cy="445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3. Conditional Math Functions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  =SUMIF(range, criteria, sum_range) — Adds values that meet a condition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Example: =SUMIF(B2:B10, "&gt;100", C2:C10)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=SUMIFS(sum_range, criteria_range1, criteria1, ...) — Adds values based on multiple conditions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Example: =SUMIFS(C2:C10, B2:B10, "&gt;100", A2:A10, "ProductA")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=COUNTIF(range, criteria) — Counts how many values meet the condition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=COUNTIFS(range1, criteria1, range2, criteria2) — Same as above but for multiple conditions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87900" y="263500"/>
            <a:ext cx="8368200" cy="430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725">
                <a:latin typeface="Arial"/>
                <a:ea typeface="Arial"/>
                <a:cs typeface="Arial"/>
                <a:sym typeface="Arial"/>
              </a:rPr>
              <a:t>Text Functions (Useful for Cleaning)</a:t>
            </a:r>
            <a:endParaRPr b="1" sz="27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12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      =LEFT(text, num_chars) — Extracts characters from the left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25">
                <a:latin typeface="Arial"/>
                <a:ea typeface="Arial"/>
                <a:cs typeface="Arial"/>
                <a:sym typeface="Arial"/>
              </a:rPr>
              <a:t>=RIGHT(text, num_chars) — From the right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25">
                <a:latin typeface="Arial"/>
                <a:ea typeface="Arial"/>
                <a:cs typeface="Arial"/>
                <a:sym typeface="Arial"/>
              </a:rPr>
              <a:t>=MID(text, start_num, num_chars) — Extracts a portion from middle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25">
                <a:latin typeface="Arial"/>
                <a:ea typeface="Arial"/>
                <a:cs typeface="Arial"/>
                <a:sym typeface="Arial"/>
              </a:rPr>
              <a:t>=LEN(text) — Counts number of characters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25">
                <a:latin typeface="Arial"/>
                <a:ea typeface="Arial"/>
                <a:cs typeface="Arial"/>
                <a:sym typeface="Arial"/>
              </a:rPr>
              <a:t>=TRIM(text) — Removes extra spaces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25">
                <a:latin typeface="Arial"/>
                <a:ea typeface="Arial"/>
                <a:cs typeface="Arial"/>
                <a:sym typeface="Arial"/>
              </a:rPr>
              <a:t>=PROPER(text), =UPPER(text), =LOWER(text) — Changes case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25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125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525">
                <a:latin typeface="Arial"/>
                <a:ea typeface="Arial"/>
                <a:cs typeface="Arial"/>
                <a:sym typeface="Arial"/>
              </a:rPr>
              <a:t>=CONCAT(text1, text2) or =TEXTJOIN(" ", TRUE, A2, B2) — Joins text</a:t>
            </a:r>
            <a:endParaRPr sz="1525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87900" y="435450"/>
            <a:ext cx="8368200" cy="41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600">
                <a:latin typeface="Arial"/>
                <a:ea typeface="Arial"/>
                <a:cs typeface="Arial"/>
                <a:sym typeface="Arial"/>
              </a:rPr>
              <a:t>Logical Functions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       =IF(condition, value_if_true, value_if_false) — Basic decision-making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=IFERROR(expression, value_if_error) — Handles errors like #DIV/0!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=AND(condition1, condition2) — Returns TRUE if all conditions are met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=OR(condition1, condition2) — TRUE if any condition is met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=NOT(condition) — Reverses logic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87900" y="309250"/>
            <a:ext cx="8368200" cy="42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. Lookup Functions</a:t>
            </a:r>
            <a:endParaRPr b="1" sz="23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endParaRPr sz="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       =VLOOKUP(value, table, col_index, FALSE) — Vertical lookup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=HLOOKUP(value, table, row_index, FALSE) — Horizontal lookup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=XLOOKUP(value, lookup_array, return_array, "Not Found") — Advanced, flexible lookup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=INDEX(array, row_num, [column_num]) — Returns value at given row/column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=MATCH(value, array, 0) — Finds position of a value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7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100">
                <a:latin typeface="Arial"/>
                <a:ea typeface="Arial"/>
                <a:cs typeface="Arial"/>
                <a:sym typeface="Arial"/>
              </a:rPr>
              <a:t>=INDEX-MATCH — Powerful combo to replace VLOOKUP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b="1" lang="en-GB" sz="2300">
                <a:latin typeface="Arial"/>
                <a:ea typeface="Arial"/>
                <a:cs typeface="Arial"/>
                <a:sym typeface="Arial"/>
              </a:rPr>
              <a:t>7. Date and Time Functions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=TODAY() — Current date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=NOW() — Current date and time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=TEXT(date, "dd-mm-yyyy") — Format date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=DATEDIF(start_date, end_date, "d") — Difference in days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400"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GB" sz="1000">
                <a:latin typeface="Times New Roman"/>
                <a:ea typeface="Times New Roman"/>
                <a:cs typeface="Times New Roman"/>
                <a:sym typeface="Times New Roman"/>
              </a:rPr>
              <a:t>        </a:t>
            </a:r>
            <a:r>
              <a:rPr lang="en-GB" sz="1400">
                <a:latin typeface="Arial"/>
                <a:ea typeface="Arial"/>
                <a:cs typeface="Arial"/>
                <a:sym typeface="Arial"/>
              </a:rPr>
              <a:t>=EDATE(date, months) — Add/subtract months from a date</a:t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