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32A612-F874-4108-98C0-031EAB4F0A90}"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1C4CA3-BB5B-4C07-8F0A-A71F78DDE3F2}" type="slidenum">
              <a:rPr lang="en-IN" smtClean="0"/>
              <a:t>‹#›</a:t>
            </a:fld>
            <a:endParaRPr lang="en-IN"/>
          </a:p>
        </p:txBody>
      </p:sp>
    </p:spTree>
    <p:extLst>
      <p:ext uri="{BB962C8B-B14F-4D97-AF65-F5344CB8AC3E}">
        <p14:creationId xmlns:p14="http://schemas.microsoft.com/office/powerpoint/2010/main" val="3822094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32A612-F874-4108-98C0-031EAB4F0A90}" type="datetimeFigureOut">
              <a:rPr lang="en-IN" smtClean="0"/>
              <a:t>10-05-2022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1C4CA3-BB5B-4C07-8F0A-A71F78DDE3F2}" type="slidenum">
              <a:rPr lang="en-IN" smtClean="0"/>
              <a:t>‹#›</a:t>
            </a:fld>
            <a:endParaRPr lang="en-IN"/>
          </a:p>
        </p:txBody>
      </p:sp>
    </p:spTree>
    <p:extLst>
      <p:ext uri="{BB962C8B-B14F-4D97-AF65-F5344CB8AC3E}">
        <p14:creationId xmlns:p14="http://schemas.microsoft.com/office/powerpoint/2010/main" val="2612935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632A612-F874-4108-98C0-031EAB4F0A90}"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1C4CA3-BB5B-4C07-8F0A-A71F78DDE3F2}" type="slidenum">
              <a:rPr lang="en-IN" smtClean="0"/>
              <a:t>‹#›</a:t>
            </a:fld>
            <a:endParaRPr lang="en-IN"/>
          </a:p>
        </p:txBody>
      </p:sp>
    </p:spTree>
    <p:extLst>
      <p:ext uri="{BB962C8B-B14F-4D97-AF65-F5344CB8AC3E}">
        <p14:creationId xmlns:p14="http://schemas.microsoft.com/office/powerpoint/2010/main" val="2870502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632A612-F874-4108-98C0-031EAB4F0A90}"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1C4CA3-BB5B-4C07-8F0A-A71F78DDE3F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14568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32A612-F874-4108-98C0-031EAB4F0A90}"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1C4CA3-BB5B-4C07-8F0A-A71F78DDE3F2}" type="slidenum">
              <a:rPr lang="en-IN" smtClean="0"/>
              <a:t>‹#›</a:t>
            </a:fld>
            <a:endParaRPr lang="en-IN"/>
          </a:p>
        </p:txBody>
      </p:sp>
    </p:spTree>
    <p:extLst>
      <p:ext uri="{BB962C8B-B14F-4D97-AF65-F5344CB8AC3E}">
        <p14:creationId xmlns:p14="http://schemas.microsoft.com/office/powerpoint/2010/main" val="2941684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632A612-F874-4108-98C0-031EAB4F0A90}" type="datetimeFigureOut">
              <a:rPr lang="en-IN" smtClean="0"/>
              <a:t>10-05-2022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1C4CA3-BB5B-4C07-8F0A-A71F78DDE3F2}" type="slidenum">
              <a:rPr lang="en-IN" smtClean="0"/>
              <a:t>‹#›</a:t>
            </a:fld>
            <a:endParaRPr lang="en-IN"/>
          </a:p>
        </p:txBody>
      </p:sp>
    </p:spTree>
    <p:extLst>
      <p:ext uri="{BB962C8B-B14F-4D97-AF65-F5344CB8AC3E}">
        <p14:creationId xmlns:p14="http://schemas.microsoft.com/office/powerpoint/2010/main" val="855334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632A612-F874-4108-98C0-031EAB4F0A90}" type="datetimeFigureOut">
              <a:rPr lang="en-IN" smtClean="0"/>
              <a:t>10-05-2022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1C4CA3-BB5B-4C07-8F0A-A71F78DDE3F2}" type="slidenum">
              <a:rPr lang="en-IN" smtClean="0"/>
              <a:t>‹#›</a:t>
            </a:fld>
            <a:endParaRPr lang="en-IN"/>
          </a:p>
        </p:txBody>
      </p:sp>
    </p:spTree>
    <p:extLst>
      <p:ext uri="{BB962C8B-B14F-4D97-AF65-F5344CB8AC3E}">
        <p14:creationId xmlns:p14="http://schemas.microsoft.com/office/powerpoint/2010/main" val="19572453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2A612-F874-4108-98C0-031EAB4F0A90}"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1C4CA3-BB5B-4C07-8F0A-A71F78DDE3F2}" type="slidenum">
              <a:rPr lang="en-IN" smtClean="0"/>
              <a:t>‹#›</a:t>
            </a:fld>
            <a:endParaRPr lang="en-IN"/>
          </a:p>
        </p:txBody>
      </p:sp>
    </p:spTree>
    <p:extLst>
      <p:ext uri="{BB962C8B-B14F-4D97-AF65-F5344CB8AC3E}">
        <p14:creationId xmlns:p14="http://schemas.microsoft.com/office/powerpoint/2010/main" val="1347344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2A612-F874-4108-98C0-031EAB4F0A90}"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1C4CA3-BB5B-4C07-8F0A-A71F78DDE3F2}" type="slidenum">
              <a:rPr lang="en-IN" smtClean="0"/>
              <a:t>‹#›</a:t>
            </a:fld>
            <a:endParaRPr lang="en-IN"/>
          </a:p>
        </p:txBody>
      </p:sp>
    </p:spTree>
    <p:extLst>
      <p:ext uri="{BB962C8B-B14F-4D97-AF65-F5344CB8AC3E}">
        <p14:creationId xmlns:p14="http://schemas.microsoft.com/office/powerpoint/2010/main" val="2642749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632A612-F874-4108-98C0-031EAB4F0A90}"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1C4CA3-BB5B-4C07-8F0A-A71F78DDE3F2}" type="slidenum">
              <a:rPr lang="en-IN" smtClean="0"/>
              <a:t>‹#›</a:t>
            </a:fld>
            <a:endParaRPr lang="en-IN"/>
          </a:p>
        </p:txBody>
      </p:sp>
    </p:spTree>
    <p:extLst>
      <p:ext uri="{BB962C8B-B14F-4D97-AF65-F5344CB8AC3E}">
        <p14:creationId xmlns:p14="http://schemas.microsoft.com/office/powerpoint/2010/main" val="296664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32A612-F874-4108-98C0-031EAB4F0A90}"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1C4CA3-BB5B-4C07-8F0A-A71F78DDE3F2}" type="slidenum">
              <a:rPr lang="en-IN" smtClean="0"/>
              <a:t>‹#›</a:t>
            </a:fld>
            <a:endParaRPr lang="en-IN"/>
          </a:p>
        </p:txBody>
      </p:sp>
    </p:spTree>
    <p:extLst>
      <p:ext uri="{BB962C8B-B14F-4D97-AF65-F5344CB8AC3E}">
        <p14:creationId xmlns:p14="http://schemas.microsoft.com/office/powerpoint/2010/main" val="322673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32A612-F874-4108-98C0-031EAB4F0A90}" type="datetimeFigureOut">
              <a:rPr lang="en-IN" smtClean="0"/>
              <a:t>10-05-2022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1C4CA3-BB5B-4C07-8F0A-A71F78DDE3F2}" type="slidenum">
              <a:rPr lang="en-IN" smtClean="0"/>
              <a:t>‹#›</a:t>
            </a:fld>
            <a:endParaRPr lang="en-IN"/>
          </a:p>
        </p:txBody>
      </p:sp>
    </p:spTree>
    <p:extLst>
      <p:ext uri="{BB962C8B-B14F-4D97-AF65-F5344CB8AC3E}">
        <p14:creationId xmlns:p14="http://schemas.microsoft.com/office/powerpoint/2010/main" val="43762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32A612-F874-4108-98C0-031EAB4F0A90}" type="datetimeFigureOut">
              <a:rPr lang="en-IN" smtClean="0"/>
              <a:t>10-05-2022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1C4CA3-BB5B-4C07-8F0A-A71F78DDE3F2}" type="slidenum">
              <a:rPr lang="en-IN" smtClean="0"/>
              <a:t>‹#›</a:t>
            </a:fld>
            <a:endParaRPr lang="en-IN"/>
          </a:p>
        </p:txBody>
      </p:sp>
    </p:spTree>
    <p:extLst>
      <p:ext uri="{BB962C8B-B14F-4D97-AF65-F5344CB8AC3E}">
        <p14:creationId xmlns:p14="http://schemas.microsoft.com/office/powerpoint/2010/main" val="1473336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632A612-F874-4108-98C0-031EAB4F0A90}" type="datetimeFigureOut">
              <a:rPr lang="en-IN" smtClean="0"/>
              <a:t>10-05-2022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11C4CA3-BB5B-4C07-8F0A-A71F78DDE3F2}" type="slidenum">
              <a:rPr lang="en-IN" smtClean="0"/>
              <a:t>‹#›</a:t>
            </a:fld>
            <a:endParaRPr lang="en-IN"/>
          </a:p>
        </p:txBody>
      </p:sp>
    </p:spTree>
    <p:extLst>
      <p:ext uri="{BB962C8B-B14F-4D97-AF65-F5344CB8AC3E}">
        <p14:creationId xmlns:p14="http://schemas.microsoft.com/office/powerpoint/2010/main" val="2488090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632A612-F874-4108-98C0-031EAB4F0A90}" type="datetimeFigureOut">
              <a:rPr lang="en-IN" smtClean="0"/>
              <a:t>10-05-2022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11C4CA3-BB5B-4C07-8F0A-A71F78DDE3F2}" type="slidenum">
              <a:rPr lang="en-IN" smtClean="0"/>
              <a:t>‹#›</a:t>
            </a:fld>
            <a:endParaRPr lang="en-IN"/>
          </a:p>
        </p:txBody>
      </p:sp>
    </p:spTree>
    <p:extLst>
      <p:ext uri="{BB962C8B-B14F-4D97-AF65-F5344CB8AC3E}">
        <p14:creationId xmlns:p14="http://schemas.microsoft.com/office/powerpoint/2010/main" val="1414836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632A612-F874-4108-98C0-031EAB4F0A90}" type="datetimeFigureOut">
              <a:rPr lang="en-IN" smtClean="0"/>
              <a:t>10-05-2022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11C4CA3-BB5B-4C07-8F0A-A71F78DDE3F2}" type="slidenum">
              <a:rPr lang="en-IN" smtClean="0"/>
              <a:t>‹#›</a:t>
            </a:fld>
            <a:endParaRPr lang="en-IN"/>
          </a:p>
        </p:txBody>
      </p:sp>
    </p:spTree>
    <p:extLst>
      <p:ext uri="{BB962C8B-B14F-4D97-AF65-F5344CB8AC3E}">
        <p14:creationId xmlns:p14="http://schemas.microsoft.com/office/powerpoint/2010/main" val="2179402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32A612-F874-4108-98C0-031EAB4F0A90}" type="datetimeFigureOut">
              <a:rPr lang="en-IN" smtClean="0"/>
              <a:t>10-05-2022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1C4CA3-BB5B-4C07-8F0A-A71F78DDE3F2}" type="slidenum">
              <a:rPr lang="en-IN" smtClean="0"/>
              <a:t>‹#›</a:t>
            </a:fld>
            <a:endParaRPr lang="en-IN"/>
          </a:p>
        </p:txBody>
      </p:sp>
    </p:spTree>
    <p:extLst>
      <p:ext uri="{BB962C8B-B14F-4D97-AF65-F5344CB8AC3E}">
        <p14:creationId xmlns:p14="http://schemas.microsoft.com/office/powerpoint/2010/main" val="247360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632A612-F874-4108-98C0-031EAB4F0A90}" type="datetimeFigureOut">
              <a:rPr lang="en-IN" smtClean="0"/>
              <a:t>10-05-2022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11C4CA3-BB5B-4C07-8F0A-A71F78DDE3F2}" type="slidenum">
              <a:rPr lang="en-IN" smtClean="0"/>
              <a:t>‹#›</a:t>
            </a:fld>
            <a:endParaRPr lang="en-IN"/>
          </a:p>
        </p:txBody>
      </p:sp>
    </p:spTree>
    <p:extLst>
      <p:ext uri="{BB962C8B-B14F-4D97-AF65-F5344CB8AC3E}">
        <p14:creationId xmlns:p14="http://schemas.microsoft.com/office/powerpoint/2010/main" val="2890076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0A44D-CD7F-BA76-97AA-AF3D11754D46}"/>
              </a:ext>
            </a:extLst>
          </p:cNvPr>
          <p:cNvSpPr>
            <a:spLocks noGrp="1"/>
          </p:cNvSpPr>
          <p:nvPr>
            <p:ph type="ctrTitle"/>
          </p:nvPr>
        </p:nvSpPr>
        <p:spPr/>
        <p:txBody>
          <a:bodyPr/>
          <a:lstStyle/>
          <a:p>
            <a:r>
              <a:rPr lang="en-IN" dirty="0"/>
              <a:t>Comment Toxicity scanner</a:t>
            </a:r>
          </a:p>
        </p:txBody>
      </p:sp>
      <p:sp>
        <p:nvSpPr>
          <p:cNvPr id="3" name="Subtitle 2">
            <a:extLst>
              <a:ext uri="{FF2B5EF4-FFF2-40B4-BE49-F238E27FC236}">
                <a16:creationId xmlns:a16="http://schemas.microsoft.com/office/drawing/2014/main" id="{98506C01-1D09-55CD-04F0-30A8F55E55B5}"/>
              </a:ext>
            </a:extLst>
          </p:cNvPr>
          <p:cNvSpPr>
            <a:spLocks noGrp="1"/>
          </p:cNvSpPr>
          <p:nvPr>
            <p:ph type="subTitle" idx="1"/>
          </p:nvPr>
        </p:nvSpPr>
        <p:spPr/>
        <p:txBody>
          <a:bodyPr/>
          <a:lstStyle/>
          <a:p>
            <a:r>
              <a:rPr lang="en-IN" dirty="0"/>
              <a:t>By Ojas Hiwale</a:t>
            </a:r>
          </a:p>
        </p:txBody>
      </p:sp>
    </p:spTree>
    <p:extLst>
      <p:ext uri="{BB962C8B-B14F-4D97-AF65-F5344CB8AC3E}">
        <p14:creationId xmlns:p14="http://schemas.microsoft.com/office/powerpoint/2010/main" val="266274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97161F-391B-B92B-93C0-D296638F1B57}"/>
              </a:ext>
            </a:extLst>
          </p:cNvPr>
          <p:cNvPicPr>
            <a:picLocks noChangeAspect="1"/>
          </p:cNvPicPr>
          <p:nvPr/>
        </p:nvPicPr>
        <p:blipFill>
          <a:blip r:embed="rId2"/>
          <a:stretch>
            <a:fillRect/>
          </a:stretch>
        </p:blipFill>
        <p:spPr>
          <a:xfrm>
            <a:off x="431731" y="242927"/>
            <a:ext cx="11328537" cy="6372145"/>
          </a:xfrm>
          <a:prstGeom prst="rect">
            <a:avLst/>
          </a:prstGeom>
        </p:spPr>
      </p:pic>
    </p:spTree>
    <p:extLst>
      <p:ext uri="{BB962C8B-B14F-4D97-AF65-F5344CB8AC3E}">
        <p14:creationId xmlns:p14="http://schemas.microsoft.com/office/powerpoint/2010/main" val="913718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A910B-B347-F3BA-45AB-7897D4A41C6C}"/>
              </a:ext>
            </a:extLst>
          </p:cNvPr>
          <p:cNvSpPr>
            <a:spLocks noGrp="1"/>
          </p:cNvSpPr>
          <p:nvPr>
            <p:ph type="title"/>
          </p:nvPr>
        </p:nvSpPr>
        <p:spPr/>
        <p:txBody>
          <a:bodyPr/>
          <a:lstStyle/>
          <a:p>
            <a:r>
              <a:rPr lang="en-IN" dirty="0"/>
              <a:t>Future enhancements and limitations</a:t>
            </a:r>
          </a:p>
        </p:txBody>
      </p:sp>
      <p:sp>
        <p:nvSpPr>
          <p:cNvPr id="3" name="Content Placeholder 2">
            <a:extLst>
              <a:ext uri="{FF2B5EF4-FFF2-40B4-BE49-F238E27FC236}">
                <a16:creationId xmlns:a16="http://schemas.microsoft.com/office/drawing/2014/main" id="{A753AB56-5B94-742C-CC5F-2904238FFDDF}"/>
              </a:ext>
            </a:extLst>
          </p:cNvPr>
          <p:cNvSpPr>
            <a:spLocks noGrp="1"/>
          </p:cNvSpPr>
          <p:nvPr>
            <p:ph idx="1"/>
          </p:nvPr>
        </p:nvSpPr>
        <p:spPr/>
        <p:txBody>
          <a:bodyPr>
            <a:normAutofit/>
          </a:bodyPr>
          <a:lstStyle/>
          <a:p>
            <a:pPr marL="342900" lvl="0" indent="-342900">
              <a:lnSpc>
                <a:spcPct val="107000"/>
              </a:lnSpc>
              <a:buFont typeface="+mj-lt"/>
              <a:buAutoNum type="arabicPeriod"/>
            </a:pPr>
            <a:r>
              <a:rPr lang="en-IN" sz="2800" dirty="0">
                <a:effectLst/>
                <a:latin typeface="Times New Roman" panose="02020603050405020304" pitchFamily="18" charset="0"/>
                <a:ea typeface="Calibri" panose="020F0502020204030204" pitchFamily="34" charset="0"/>
                <a:cs typeface="Mangal" panose="02040503050203030202" pitchFamily="18" charset="0"/>
              </a:rPr>
              <a:t>More datasets to train the model better.</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rabicPeriod"/>
            </a:pPr>
            <a:r>
              <a:rPr lang="en-IN" sz="2800" dirty="0">
                <a:effectLst/>
                <a:latin typeface="Times New Roman" panose="02020603050405020304" pitchFamily="18" charset="0"/>
                <a:ea typeface="Calibri" panose="020F0502020204030204" pitchFamily="34" charset="0"/>
                <a:cs typeface="Mangal" panose="02040503050203030202" pitchFamily="18" charset="0"/>
              </a:rPr>
              <a:t>Implements this in a real time environment.</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n-IN" sz="2800" dirty="0">
                <a:effectLst/>
                <a:latin typeface="Times New Roman" panose="02020603050405020304" pitchFamily="18" charset="0"/>
                <a:ea typeface="Calibri" panose="020F0502020204030204" pitchFamily="34" charset="0"/>
                <a:cs typeface="Mangal" panose="02040503050203030202" pitchFamily="18" charset="0"/>
              </a:rPr>
              <a:t>The current system can do better with more data and training</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rabicPeriod"/>
            </a:pPr>
            <a:r>
              <a:rPr lang="en-IN" sz="2800" dirty="0">
                <a:effectLst/>
                <a:latin typeface="Times New Roman" panose="02020603050405020304" pitchFamily="18" charset="0"/>
                <a:ea typeface="Calibri" panose="020F0502020204030204" pitchFamily="34" charset="0"/>
                <a:cs typeface="Mangal" panose="02040503050203030202" pitchFamily="18" charset="0"/>
              </a:rPr>
              <a:t>This model can filter out from previous comments it was trained on if anything new comes up it won’t be able to handle.</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endParaRPr lang="en-IN" sz="2800" dirty="0"/>
          </a:p>
        </p:txBody>
      </p:sp>
    </p:spTree>
    <p:extLst>
      <p:ext uri="{BB962C8B-B14F-4D97-AF65-F5344CB8AC3E}">
        <p14:creationId xmlns:p14="http://schemas.microsoft.com/office/powerpoint/2010/main" val="3331356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A51BE-14EE-21D1-F9A4-5A991C7B4301}"/>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054DCDB6-DE7A-2D8D-58EF-CE3A990B353E}"/>
              </a:ext>
            </a:extLst>
          </p:cNvPr>
          <p:cNvSpPr>
            <a:spLocks noGrp="1"/>
          </p:cNvSpPr>
          <p:nvPr>
            <p:ph idx="1"/>
          </p:nvPr>
        </p:nvSpPr>
        <p:spPr/>
        <p:txBody>
          <a:bodyPr>
            <a:normAutofit/>
          </a:bodyPr>
          <a:lstStyle/>
          <a:p>
            <a:pPr marL="6350" indent="-6350">
              <a:lnSpc>
                <a:spcPct val="106000"/>
              </a:lnSpc>
              <a:spcAft>
                <a:spcPts val="800"/>
              </a:spcAft>
            </a:pPr>
            <a:r>
              <a:rPr lang="en-IN" dirty="0">
                <a:effectLst/>
                <a:latin typeface="Times New Roman" panose="02020603050405020304" pitchFamily="18" charset="0"/>
                <a:ea typeface="Calibri" panose="020F0502020204030204" pitchFamily="34" charset="0"/>
              </a:rPr>
              <a:t>The main motive of this system is to filter out and identify comments that create a bad environment on the social media platforms a lot of times when we are trying to convey something through a text it does not actually go through or is misunderstood by a lot of people a lot of times.</a:t>
            </a:r>
            <a:endParaRPr lang="en-IN" dirty="0">
              <a:effectLst/>
              <a:latin typeface="Calibri" panose="020F0502020204030204" pitchFamily="34" charset="0"/>
              <a:ea typeface="Calibri" panose="020F0502020204030204" pitchFamily="34" charset="0"/>
            </a:endParaRPr>
          </a:p>
          <a:p>
            <a:pPr marL="6350" indent="-6350">
              <a:lnSpc>
                <a:spcPct val="106000"/>
              </a:lnSpc>
              <a:spcAft>
                <a:spcPts val="800"/>
              </a:spcAft>
            </a:pPr>
            <a:r>
              <a:rPr lang="en-IN" dirty="0">
                <a:effectLst/>
                <a:latin typeface="Times New Roman" panose="02020603050405020304" pitchFamily="18" charset="0"/>
                <a:ea typeface="Calibri" panose="020F0502020204030204" pitchFamily="34" charset="0"/>
              </a:rPr>
              <a:t>On the other hand there are also comments that or intended and written in a way so that they can be hurtful so instead of that we can go ahead and use the system and try to filter out such problems and find a way around them</a:t>
            </a:r>
            <a:endParaRPr lang="en-IN" dirty="0">
              <a:effectLst/>
              <a:latin typeface="Calibri" panose="020F0502020204030204" pitchFamily="34" charset="0"/>
              <a:ea typeface="Calibri" panose="020F0502020204030204" pitchFamily="34" charset="0"/>
            </a:endParaRPr>
          </a:p>
          <a:p>
            <a:pPr marL="6350" indent="-6350">
              <a:lnSpc>
                <a:spcPct val="106000"/>
              </a:lnSpc>
              <a:spcAft>
                <a:spcPts val="800"/>
              </a:spcAft>
            </a:pPr>
            <a:r>
              <a:rPr lang="en-IN" dirty="0">
                <a:effectLst/>
                <a:latin typeface="Times New Roman" panose="02020603050405020304" pitchFamily="18" charset="0"/>
                <a:ea typeface="Calibri" panose="020F0502020204030204" pitchFamily="34" charset="0"/>
              </a:rPr>
              <a:t>We can also go ahead and train this model to filter out and also solve the problems in conclusion this model can help us solve a real-time environment problem and at least make the workload on us quite less.</a:t>
            </a:r>
            <a:endParaRPr lang="en-IN"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087924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D8938-E5D1-9225-5AC4-ED27ACBDBF94}"/>
              </a:ext>
            </a:extLst>
          </p:cNvPr>
          <p:cNvSpPr>
            <a:spLocks noGrp="1"/>
          </p:cNvSpPr>
          <p:nvPr>
            <p:ph type="title"/>
          </p:nvPr>
        </p:nvSpPr>
        <p:spPr>
          <a:xfrm>
            <a:off x="646111" y="452718"/>
            <a:ext cx="9404723" cy="902257"/>
          </a:xfrm>
        </p:spPr>
        <p:txBody>
          <a:bodyPr/>
          <a:lstStyle/>
          <a:p>
            <a:r>
              <a:rPr lang="en-IN" dirty="0"/>
              <a:t>Introduction</a:t>
            </a:r>
          </a:p>
        </p:txBody>
      </p:sp>
      <p:sp>
        <p:nvSpPr>
          <p:cNvPr id="3" name="Content Placeholder 2">
            <a:extLst>
              <a:ext uri="{FF2B5EF4-FFF2-40B4-BE49-F238E27FC236}">
                <a16:creationId xmlns:a16="http://schemas.microsoft.com/office/drawing/2014/main" id="{22B55A16-2A39-4F12-47CC-F3AB1166CBB0}"/>
              </a:ext>
            </a:extLst>
          </p:cNvPr>
          <p:cNvSpPr>
            <a:spLocks noGrp="1"/>
          </p:cNvSpPr>
          <p:nvPr>
            <p:ph idx="1"/>
          </p:nvPr>
        </p:nvSpPr>
        <p:spPr/>
        <p:txBody>
          <a:bodyPr>
            <a:normAutofit/>
          </a:bodyPr>
          <a:lstStyle/>
          <a:p>
            <a:pPr marL="6350" indent="-6350">
              <a:lnSpc>
                <a:spcPct val="106000"/>
              </a:lnSpc>
              <a:spcAft>
                <a:spcPts val="800"/>
              </a:spcAft>
            </a:pPr>
            <a:r>
              <a:rPr lang="en-IN" dirty="0">
                <a:effectLst/>
                <a:latin typeface="Times New Roman" panose="02020603050405020304" pitchFamily="18" charset="0"/>
                <a:ea typeface="Calibri" panose="020F0502020204030204" pitchFamily="34" charset="0"/>
              </a:rPr>
              <a:t>The web is a harsh place and to go anonymous is very easy these days. People are more connected on social media. Thus, the amount of communications has also increased.</a:t>
            </a:r>
            <a:endParaRPr lang="en-IN" dirty="0">
              <a:effectLst/>
              <a:latin typeface="Calibri" panose="020F0502020204030204" pitchFamily="34" charset="0"/>
              <a:ea typeface="Calibri" panose="020F0502020204030204" pitchFamily="34" charset="0"/>
            </a:endParaRPr>
          </a:p>
          <a:p>
            <a:pPr marL="6350" indent="-6350">
              <a:lnSpc>
                <a:spcPct val="106000"/>
              </a:lnSpc>
              <a:spcAft>
                <a:spcPts val="800"/>
              </a:spcAft>
            </a:pPr>
            <a:r>
              <a:rPr lang="en-IN" dirty="0">
                <a:effectLst/>
                <a:latin typeface="Times New Roman" panose="02020603050405020304" pitchFamily="18" charset="0"/>
                <a:ea typeface="Calibri" panose="020F0502020204030204" pitchFamily="34" charset="0"/>
              </a:rPr>
              <a:t>Thus, anything that is said over the internet can hurt the others feelings and the said person can easily get a away with it. This is not a straight solution to this as the internet is a free place and everyone has the right to say what they feel but they can be a way to try to identify miscreants that put things on social media to hurt others or to start conflicts.</a:t>
            </a:r>
            <a:endParaRPr lang="en-IN" dirty="0">
              <a:effectLst/>
              <a:latin typeface="Calibri" panose="020F0502020204030204" pitchFamily="34" charset="0"/>
              <a:ea typeface="Calibri" panose="020F0502020204030204" pitchFamily="34" charset="0"/>
            </a:endParaRPr>
          </a:p>
          <a:p>
            <a:pPr marL="6350" indent="-6350">
              <a:lnSpc>
                <a:spcPct val="106000"/>
              </a:lnSpc>
              <a:spcAft>
                <a:spcPts val="800"/>
              </a:spcAft>
            </a:pPr>
            <a:r>
              <a:rPr lang="en-IN" dirty="0">
                <a:effectLst/>
                <a:latin typeface="Times New Roman" panose="02020603050405020304" pitchFamily="18" charset="0"/>
                <a:ea typeface="Calibri" panose="020F0502020204030204" pitchFamily="34" charset="0"/>
              </a:rPr>
              <a:t>This project is an attempt to identify such comments and flag them before they reach the masses.</a:t>
            </a:r>
            <a:endParaRPr lang="en-IN"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92490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DF940-D77B-784D-2425-2F83B787A434}"/>
              </a:ext>
            </a:extLst>
          </p:cNvPr>
          <p:cNvSpPr>
            <a:spLocks noGrp="1"/>
          </p:cNvSpPr>
          <p:nvPr>
            <p:ph type="title"/>
          </p:nvPr>
        </p:nvSpPr>
        <p:spPr/>
        <p:txBody>
          <a:bodyPr/>
          <a:lstStyle/>
          <a:p>
            <a:r>
              <a:rPr lang="en-IN" dirty="0"/>
              <a:t>Limitations to the current system</a:t>
            </a:r>
          </a:p>
        </p:txBody>
      </p:sp>
      <p:sp>
        <p:nvSpPr>
          <p:cNvPr id="3" name="Content Placeholder 2">
            <a:extLst>
              <a:ext uri="{FF2B5EF4-FFF2-40B4-BE49-F238E27FC236}">
                <a16:creationId xmlns:a16="http://schemas.microsoft.com/office/drawing/2014/main" id="{582D56CF-D5C7-DB2C-0243-613718E3253A}"/>
              </a:ext>
            </a:extLst>
          </p:cNvPr>
          <p:cNvSpPr>
            <a:spLocks noGrp="1"/>
          </p:cNvSpPr>
          <p:nvPr>
            <p:ph idx="1"/>
          </p:nvPr>
        </p:nvSpPr>
        <p:spPr/>
        <p:txBody>
          <a:bodyPr>
            <a:normAutofit/>
          </a:bodyPr>
          <a:lstStyle/>
          <a:p>
            <a:r>
              <a:rPr lang="en-IN" dirty="0">
                <a:effectLst/>
                <a:latin typeface="Times New Roman" panose="02020603050405020304" pitchFamily="18" charset="0"/>
                <a:ea typeface="Calibri" panose="020F0502020204030204" pitchFamily="34" charset="0"/>
              </a:rPr>
              <a:t>Human intervention is needed in a lot of cases in a scenario that occurs where the machine won’t be able to handle it , human intervention is surely needed but the limitations to the pre-existing system is that again even if a comment that is useful or a statement that is useful or is meant to be in there if reported by a certain individual might be taken down instead of it being a better or a good comment so the pre-existing system has this limitation wherein it can be exploited in a way to ends to hurt others..</a:t>
            </a:r>
            <a:endParaRPr lang="en-IN"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374777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0A92-F0C9-501A-39F5-1B883C9E5BF4}"/>
              </a:ext>
            </a:extLst>
          </p:cNvPr>
          <p:cNvSpPr>
            <a:spLocks noGrp="1"/>
          </p:cNvSpPr>
          <p:nvPr>
            <p:ph type="title"/>
          </p:nvPr>
        </p:nvSpPr>
        <p:spPr/>
        <p:txBody>
          <a:bodyPr/>
          <a:lstStyle/>
          <a:p>
            <a:r>
              <a:rPr lang="en-IN" dirty="0"/>
              <a:t>What problem will this solve</a:t>
            </a:r>
          </a:p>
        </p:txBody>
      </p:sp>
      <p:sp>
        <p:nvSpPr>
          <p:cNvPr id="3" name="Content Placeholder 2">
            <a:extLst>
              <a:ext uri="{FF2B5EF4-FFF2-40B4-BE49-F238E27FC236}">
                <a16:creationId xmlns:a16="http://schemas.microsoft.com/office/drawing/2014/main" id="{3B982EA4-A8CF-2FDB-DB1A-E5B0D64B002B}"/>
              </a:ext>
            </a:extLst>
          </p:cNvPr>
          <p:cNvSpPr>
            <a:spLocks noGrp="1"/>
          </p:cNvSpPr>
          <p:nvPr>
            <p:ph idx="1"/>
          </p:nvPr>
        </p:nvSpPr>
        <p:spPr/>
        <p:txBody>
          <a:bodyPr>
            <a:normAutofit lnSpcReduction="10000"/>
          </a:bodyPr>
          <a:lstStyle/>
          <a:p>
            <a:pPr marL="457200">
              <a:lnSpc>
                <a:spcPct val="107000"/>
              </a:lnSpc>
            </a:pPr>
            <a:r>
              <a:rPr lang="en-IN" sz="1800" dirty="0">
                <a:effectLst/>
                <a:latin typeface="Times New Roman" panose="02020603050405020304" pitchFamily="18" charset="0"/>
                <a:ea typeface="Calibri" panose="020F0502020204030204" pitchFamily="34" charset="0"/>
                <a:cs typeface="Mangal" panose="02040503050203030202" pitchFamily="18" charset="0"/>
              </a:rPr>
              <a:t>The system or the model that is being used in this current project helps us understand as to how machine learning can help us reduce our workload. in this system we use a data set of pre-existing comments consisting of good comments as well as bad comments and they are rated according to 5 para metres through these five para metres the machine is then trained and then according to that it will go ahead and implement the system and flag the comments accordingly</a:t>
            </a:r>
          </a:p>
          <a:p>
            <a:pPr marL="114300" indent="0">
              <a:lnSpc>
                <a:spcPct val="107000"/>
              </a:lnSpc>
              <a:buNone/>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We can go ahead and first identify such comments then rate them according to the toxicity and then go ahead and decide as to what we can do about this so this system can help us seclude a set of comments that are creating a problem over our entire system or our entire project and we can go ahead and decide as to what we can do about it. so this model can help us to filter out such comments and go ahead and decide if you want to flag them or how to go about them.</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457901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0831-D222-5EA4-CD90-F55FCA13E437}"/>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5FC3CE8A-5A44-4CAC-802C-479A882A3693}"/>
              </a:ext>
            </a:extLst>
          </p:cNvPr>
          <p:cNvSpPr>
            <a:spLocks noGrp="1"/>
          </p:cNvSpPr>
          <p:nvPr>
            <p:ph idx="1"/>
          </p:nvPr>
        </p:nvSpPr>
        <p:spPr/>
        <p:txBody>
          <a:bodyPr>
            <a:noAutofit/>
          </a:bodyPr>
          <a:lstStyle/>
          <a:p>
            <a:pPr marL="6350" indent="-6350" algn="ctr">
              <a:lnSpc>
                <a:spcPct val="106000"/>
              </a:lnSpc>
              <a:spcAft>
                <a:spcPts val="800"/>
              </a:spcAft>
            </a:pPr>
            <a:r>
              <a:rPr lang="en-IN" dirty="0">
                <a:effectLst/>
                <a:latin typeface="Times New Roman" panose="02020603050405020304" pitchFamily="18" charset="0"/>
                <a:ea typeface="Calibri" panose="020F0502020204030204" pitchFamily="34" charset="0"/>
              </a:rPr>
              <a:t>The internet is a free place there are a lot of platforms that do not have any age restrictions so if anybody under the age of 18 can encounter a lot of wrong comment or inappropriate comments that can go ahead and hinder that individuals mindset this creates a problem for a lot of social media platforms because people will stop trusting them and because of a few individuals who are trying to create a problem so this model or the system helps us to pinpoint and filter out such comments so that we can go ahead and implement this in a lot of ways and this is a very versatile model as it does not take a lot of space and it can also be implemented with a standalone software in this system we have used the </a:t>
            </a:r>
            <a:r>
              <a:rPr lang="en-IN" dirty="0" err="1">
                <a:effectLst/>
                <a:latin typeface="Times New Roman" panose="02020603050405020304" pitchFamily="18" charset="0"/>
                <a:ea typeface="Calibri" panose="020F0502020204030204" pitchFamily="34" charset="0"/>
              </a:rPr>
              <a:t>gradio</a:t>
            </a:r>
            <a:r>
              <a:rPr lang="en-IN" dirty="0">
                <a:effectLst/>
                <a:latin typeface="Times New Roman" panose="02020603050405020304" pitchFamily="18" charset="0"/>
                <a:ea typeface="Calibri" panose="020F0502020204030204" pitchFamily="34" charset="0"/>
              </a:rPr>
              <a:t> software to implement this and it can also be implemented or tested publicly quite easily so this system in all is trying to filter out such comments so that we can go ahead and decide as to if you want them on a system or we want them out of the system</a:t>
            </a:r>
            <a:r>
              <a:rPr lang="en-IN" dirty="0">
                <a:latin typeface="Calibri" panose="020F0502020204030204" pitchFamily="34" charset="0"/>
                <a:ea typeface="Calibri" panose="020F0502020204030204" pitchFamily="34" charset="0"/>
              </a:rPr>
              <a:t>.</a:t>
            </a:r>
            <a:endParaRPr lang="en-IN"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435373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5FC00D-E8A2-9AF0-5F40-5BDD94FC0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6990" y="1078403"/>
            <a:ext cx="4391025" cy="5438775"/>
          </a:xfrm>
          <a:prstGeom prst="rect">
            <a:avLst/>
          </a:prstGeom>
        </p:spPr>
      </p:pic>
      <p:sp>
        <p:nvSpPr>
          <p:cNvPr id="6" name="TextBox 5">
            <a:extLst>
              <a:ext uri="{FF2B5EF4-FFF2-40B4-BE49-F238E27FC236}">
                <a16:creationId xmlns:a16="http://schemas.microsoft.com/office/drawing/2014/main" id="{3B78F569-F68D-941D-8691-081B755530AF}"/>
              </a:ext>
            </a:extLst>
          </p:cNvPr>
          <p:cNvSpPr txBox="1"/>
          <p:nvPr/>
        </p:nvSpPr>
        <p:spPr>
          <a:xfrm flipH="1">
            <a:off x="3849005" y="399012"/>
            <a:ext cx="5170303" cy="584775"/>
          </a:xfrm>
          <a:prstGeom prst="rect">
            <a:avLst/>
          </a:prstGeom>
          <a:noFill/>
        </p:spPr>
        <p:txBody>
          <a:bodyPr wrap="square" rtlCol="0">
            <a:spAutoFit/>
          </a:bodyPr>
          <a:lstStyle/>
          <a:p>
            <a:r>
              <a:rPr lang="en-IN" sz="3200" dirty="0"/>
              <a:t>Model implementation</a:t>
            </a:r>
          </a:p>
        </p:txBody>
      </p:sp>
    </p:spTree>
    <p:extLst>
      <p:ext uri="{BB962C8B-B14F-4D97-AF65-F5344CB8AC3E}">
        <p14:creationId xmlns:p14="http://schemas.microsoft.com/office/powerpoint/2010/main" val="3245673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A62264-D631-6A03-1598-C285841B293A}"/>
              </a:ext>
            </a:extLst>
          </p:cNvPr>
          <p:cNvSpPr>
            <a:spLocks noGrp="1"/>
          </p:cNvSpPr>
          <p:nvPr>
            <p:ph type="title"/>
          </p:nvPr>
        </p:nvSpPr>
        <p:spPr/>
        <p:txBody>
          <a:bodyPr/>
          <a:lstStyle/>
          <a:p>
            <a:r>
              <a:rPr lang="en-IN" dirty="0"/>
              <a:t>Steps of creating the system</a:t>
            </a:r>
          </a:p>
        </p:txBody>
      </p:sp>
      <p:sp>
        <p:nvSpPr>
          <p:cNvPr id="5" name="Content Placeholder 4">
            <a:extLst>
              <a:ext uri="{FF2B5EF4-FFF2-40B4-BE49-F238E27FC236}">
                <a16:creationId xmlns:a16="http://schemas.microsoft.com/office/drawing/2014/main" id="{2BECAD5D-55A8-C5E9-385E-799799515A7E}"/>
              </a:ext>
            </a:extLst>
          </p:cNvPr>
          <p:cNvSpPr>
            <a:spLocks noGrp="1"/>
          </p:cNvSpPr>
          <p:nvPr>
            <p:ph idx="1"/>
          </p:nvPr>
        </p:nvSpPr>
        <p:spPr/>
        <p:txBody>
          <a:bodyPr>
            <a:normAutofit/>
          </a:bodyPr>
          <a:lstStyle/>
          <a:p>
            <a:r>
              <a:rPr lang="en-IN" sz="3600" dirty="0"/>
              <a:t>Load in data</a:t>
            </a:r>
          </a:p>
          <a:p>
            <a:r>
              <a:rPr lang="en-IN" sz="3600" dirty="0"/>
              <a:t>Pre-processing comments</a:t>
            </a:r>
          </a:p>
          <a:p>
            <a:r>
              <a:rPr lang="en-IN" sz="3600" dirty="0"/>
              <a:t>Creating a deep learning model</a:t>
            </a:r>
          </a:p>
          <a:p>
            <a:r>
              <a:rPr lang="en-IN" sz="3600" dirty="0"/>
              <a:t>Evaluating model performance</a:t>
            </a:r>
          </a:p>
          <a:p>
            <a:r>
              <a:rPr lang="en-IN" sz="3600" dirty="0"/>
              <a:t>Creating a </a:t>
            </a:r>
            <a:r>
              <a:rPr lang="en-IN" sz="3600" dirty="0" err="1"/>
              <a:t>gradio</a:t>
            </a:r>
            <a:r>
              <a:rPr lang="en-IN" sz="3600" dirty="0"/>
              <a:t> app</a:t>
            </a:r>
          </a:p>
        </p:txBody>
      </p:sp>
    </p:spTree>
    <p:extLst>
      <p:ext uri="{BB962C8B-B14F-4D97-AF65-F5344CB8AC3E}">
        <p14:creationId xmlns:p14="http://schemas.microsoft.com/office/powerpoint/2010/main" val="2564256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6AC1F8-D7C4-85AF-76E3-ED76560685F3}"/>
              </a:ext>
            </a:extLst>
          </p:cNvPr>
          <p:cNvPicPr>
            <a:picLocks noChangeAspect="1"/>
          </p:cNvPicPr>
          <p:nvPr/>
        </p:nvPicPr>
        <p:blipFill>
          <a:blip r:embed="rId2"/>
          <a:stretch>
            <a:fillRect/>
          </a:stretch>
        </p:blipFill>
        <p:spPr>
          <a:xfrm>
            <a:off x="1615047" y="908526"/>
            <a:ext cx="8961906" cy="5040948"/>
          </a:xfrm>
          <a:prstGeom prst="rect">
            <a:avLst/>
          </a:prstGeom>
        </p:spPr>
      </p:pic>
    </p:spTree>
    <p:extLst>
      <p:ext uri="{BB962C8B-B14F-4D97-AF65-F5344CB8AC3E}">
        <p14:creationId xmlns:p14="http://schemas.microsoft.com/office/powerpoint/2010/main" val="1391331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397CC8-32A7-1C1F-1B3E-0D7C13AC6C2C}"/>
              </a:ext>
            </a:extLst>
          </p:cNvPr>
          <p:cNvPicPr>
            <a:picLocks noChangeAspect="1"/>
          </p:cNvPicPr>
          <p:nvPr/>
        </p:nvPicPr>
        <p:blipFill>
          <a:blip r:embed="rId2"/>
          <a:stretch>
            <a:fillRect/>
          </a:stretch>
        </p:blipFill>
        <p:spPr>
          <a:xfrm>
            <a:off x="472763" y="266007"/>
            <a:ext cx="11246473" cy="6325985"/>
          </a:xfrm>
          <a:prstGeom prst="rect">
            <a:avLst/>
          </a:prstGeom>
        </p:spPr>
      </p:pic>
    </p:spTree>
    <p:extLst>
      <p:ext uri="{BB962C8B-B14F-4D97-AF65-F5344CB8AC3E}">
        <p14:creationId xmlns:p14="http://schemas.microsoft.com/office/powerpoint/2010/main" val="39481990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TotalTime>
  <Words>846</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Times New Roman</vt:lpstr>
      <vt:lpstr>Wingdings 3</vt:lpstr>
      <vt:lpstr>Ion</vt:lpstr>
      <vt:lpstr>Comment Toxicity scanner</vt:lpstr>
      <vt:lpstr>Introduction</vt:lpstr>
      <vt:lpstr>Limitations to the current system</vt:lpstr>
      <vt:lpstr>What problem will this solve</vt:lpstr>
      <vt:lpstr>Objectives</vt:lpstr>
      <vt:lpstr>PowerPoint Presentation</vt:lpstr>
      <vt:lpstr>Steps of creating the system</vt:lpstr>
      <vt:lpstr>PowerPoint Presentation</vt:lpstr>
      <vt:lpstr>PowerPoint Presentation</vt:lpstr>
      <vt:lpstr>PowerPoint Presentation</vt:lpstr>
      <vt:lpstr>Future enhancements and limitations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Comment Toxicity scanner</dc:title>
  <dc:creator>ojashiwale91@gmail.com</dc:creator>
  <cp:lastModifiedBy>ojashiwale91@gmail.com</cp:lastModifiedBy>
  <cp:revision>3</cp:revision>
  <dcterms:created xsi:type="dcterms:W3CDTF">2022-05-09T21:40:07Z</dcterms:created>
  <dcterms:modified xsi:type="dcterms:W3CDTF">2022-05-09T21:57:43Z</dcterms:modified>
</cp:coreProperties>
</file>