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1"/>
  </p:sldMasterIdLst>
  <p:sldIdLst>
    <p:sldId id="256" r:id="rId2"/>
    <p:sldId id="257" r:id="rId3"/>
    <p:sldId id="263" r:id="rId4"/>
    <p:sldId id="259" r:id="rId5"/>
    <p:sldId id="261" r:id="rId6"/>
    <p:sldId id="258" r:id="rId7"/>
    <p:sldId id="267" r:id="rId8"/>
    <p:sldId id="269" r:id="rId9"/>
    <p:sldId id="260" r:id="rId10"/>
    <p:sldId id="262"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11"/>
    <p:restoredTop sz="96197"/>
  </p:normalViewPr>
  <p:slideViewPr>
    <p:cSldViewPr snapToGrid="0">
      <p:cViewPr varScale="1">
        <p:scale>
          <a:sx n="74" d="100"/>
          <a:sy n="74" d="100"/>
        </p:scale>
        <p:origin x="192"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A027D06-43D9-7840-8F89-EB2D9A25B894}" type="datetimeFigureOut">
              <a:rPr lang="en-US" smtClean="0"/>
              <a:t>10/17/24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9A6E868-F467-DC47-929B-76B4EF386DDE}"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760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027D06-43D9-7840-8F89-EB2D9A25B894}" type="datetimeFigureOut">
              <a:rPr lang="en-US" smtClean="0"/>
              <a:t>10/17/24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370035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027D06-43D9-7840-8F89-EB2D9A25B894}" type="datetimeFigureOut">
              <a:rPr lang="en-US" smtClean="0"/>
              <a:t>10/17/24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249379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027D06-43D9-7840-8F89-EB2D9A25B894}" type="datetimeFigureOut">
              <a:rPr lang="en-US" smtClean="0"/>
              <a:t>10/17/24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18754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A027D06-43D9-7840-8F89-EB2D9A25B894}" type="datetimeFigureOut">
              <a:rPr lang="en-US" smtClean="0"/>
              <a:t>10/17/24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9A6E868-F467-DC47-929B-76B4EF386DDE}"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28472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027D06-43D9-7840-8F89-EB2D9A25B894}"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34647440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027D06-43D9-7840-8F89-EB2D9A25B894}" type="datetimeFigureOut">
              <a:rPr lang="en-US" smtClean="0"/>
              <a:t>10/17/24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7201955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027D06-43D9-7840-8F89-EB2D9A25B894}" type="datetimeFigureOut">
              <a:rPr lang="en-US" smtClean="0"/>
              <a:t>10/17/24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10104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27D06-43D9-7840-8F89-EB2D9A25B894}" type="datetimeFigureOut">
              <a:rPr lang="en-US" smtClean="0"/>
              <a:t>10/17/24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283152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A027D06-43D9-7840-8F89-EB2D9A25B894}" type="datetimeFigureOut">
              <a:rPr lang="en-US" smtClean="0"/>
              <a:t>10/17/24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9A6E868-F467-DC47-929B-76B4EF386DDE}"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015677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A027D06-43D9-7840-8F89-EB2D9A25B894}" type="datetimeFigureOut">
              <a:rPr lang="en-US" smtClean="0"/>
              <a:t>10/17/24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F9A6E868-F467-DC47-929B-76B4EF386DDE}" type="slidenum">
              <a:rPr lang="en-US" smtClean="0"/>
              <a:t>‹#›</a:t>
            </a:fld>
            <a:endParaRPr lang="en-US"/>
          </a:p>
        </p:txBody>
      </p:sp>
    </p:spTree>
    <p:extLst>
      <p:ext uri="{BB962C8B-B14F-4D97-AF65-F5344CB8AC3E}">
        <p14:creationId xmlns:p14="http://schemas.microsoft.com/office/powerpoint/2010/main" val="249545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A027D06-43D9-7840-8F89-EB2D9A25B894}" type="datetimeFigureOut">
              <a:rPr lang="en-US" smtClean="0"/>
              <a:t>10/17/24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9A6E868-F467-DC47-929B-76B4EF386DDE}"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564836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5-point Star 3">
            <a:extLst>
              <a:ext uri="{FF2B5EF4-FFF2-40B4-BE49-F238E27FC236}">
                <a16:creationId xmlns:a16="http://schemas.microsoft.com/office/drawing/2014/main" id="{F6E54511-DCCC-A04E-D0AA-D786D23C40A7}"/>
              </a:ext>
            </a:extLst>
          </p:cNvPr>
          <p:cNvSpPr/>
          <p:nvPr/>
        </p:nvSpPr>
        <p:spPr>
          <a:xfrm>
            <a:off x="-1343955" y="4421875"/>
            <a:ext cx="4844955" cy="4271749"/>
          </a:xfrm>
          <a:prstGeom prst="star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56287-F273-6D4A-45F9-0B4E937F04FC}"/>
              </a:ext>
            </a:extLst>
          </p:cNvPr>
          <p:cNvSpPr>
            <a:spLocks noGrp="1"/>
          </p:cNvSpPr>
          <p:nvPr>
            <p:ph type="ctrTitle"/>
          </p:nvPr>
        </p:nvSpPr>
        <p:spPr>
          <a:xfrm>
            <a:off x="655443" y="-327546"/>
            <a:ext cx="10318418" cy="4394988"/>
          </a:xfrm>
        </p:spPr>
        <p:txBody>
          <a:bodyPr/>
          <a:lstStyle/>
          <a:p>
            <a:r>
              <a:rPr lang="en-US" sz="8000" dirty="0">
                <a:latin typeface="AkayaKanadaka" panose="02010502080401010103" pitchFamily="2" charset="77"/>
                <a:cs typeface="AkayaKanadaka" panose="02010502080401010103" pitchFamily="2" charset="77"/>
              </a:rPr>
              <a:t>AI-ML Project </a:t>
            </a:r>
          </a:p>
        </p:txBody>
      </p:sp>
      <p:sp>
        <p:nvSpPr>
          <p:cNvPr id="3" name="Subtitle 2">
            <a:extLst>
              <a:ext uri="{FF2B5EF4-FFF2-40B4-BE49-F238E27FC236}">
                <a16:creationId xmlns:a16="http://schemas.microsoft.com/office/drawing/2014/main" id="{A621C9E9-3C36-A49E-14DA-90ACE4FCA614}"/>
              </a:ext>
            </a:extLst>
          </p:cNvPr>
          <p:cNvSpPr>
            <a:spLocks noGrp="1"/>
          </p:cNvSpPr>
          <p:nvPr>
            <p:ph type="subTitle" idx="1"/>
          </p:nvPr>
        </p:nvSpPr>
        <p:spPr>
          <a:xfrm>
            <a:off x="7515986" y="4751097"/>
            <a:ext cx="3880955" cy="742279"/>
          </a:xfrm>
        </p:spPr>
        <p:txBody>
          <a:bodyPr>
            <a:normAutofit lnSpcReduction="10000"/>
          </a:bodyPr>
          <a:lstStyle/>
          <a:p>
            <a:pPr algn="just"/>
            <a:r>
              <a:rPr lang="en-US" dirty="0"/>
              <a:t>Rahul Saravanan</a:t>
            </a:r>
          </a:p>
          <a:p>
            <a:pPr algn="just"/>
            <a:r>
              <a:rPr lang="en-US" dirty="0" err="1"/>
              <a:t>Ojasvi</a:t>
            </a:r>
            <a:r>
              <a:rPr lang="en-US" dirty="0"/>
              <a:t> s</a:t>
            </a:r>
          </a:p>
        </p:txBody>
      </p:sp>
      <p:sp>
        <p:nvSpPr>
          <p:cNvPr id="5" name="Hexagon 4">
            <a:extLst>
              <a:ext uri="{FF2B5EF4-FFF2-40B4-BE49-F238E27FC236}">
                <a16:creationId xmlns:a16="http://schemas.microsoft.com/office/drawing/2014/main" id="{E491149B-86D9-F1C3-35F2-18907D1A94AE}"/>
              </a:ext>
            </a:extLst>
          </p:cNvPr>
          <p:cNvSpPr/>
          <p:nvPr/>
        </p:nvSpPr>
        <p:spPr>
          <a:xfrm>
            <a:off x="10076597" y="-327546"/>
            <a:ext cx="4230806" cy="3057099"/>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3EB8E72-5564-E653-7F89-896B3DCE6F98}"/>
              </a:ext>
            </a:extLst>
          </p:cNvPr>
          <p:cNvSpPr txBox="1">
            <a:spLocks/>
          </p:cNvSpPr>
          <p:nvPr/>
        </p:nvSpPr>
        <p:spPr>
          <a:xfrm>
            <a:off x="534888" y="1364624"/>
            <a:ext cx="10318418" cy="43949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n-US" sz="5400" dirty="0">
                <a:latin typeface="AkayaKanadaka" panose="02010502080401010103" pitchFamily="2" charset="77"/>
                <a:cs typeface="AkayaKanadaka" panose="02010502080401010103" pitchFamily="2" charset="77"/>
              </a:rPr>
              <a:t>Sentiment </a:t>
            </a:r>
          </a:p>
          <a:p>
            <a:r>
              <a:rPr lang="en-US" sz="5400" dirty="0" err="1">
                <a:latin typeface="AkayaKanadaka" panose="02010502080401010103" pitchFamily="2" charset="77"/>
                <a:cs typeface="AkayaKanadaka" panose="02010502080401010103" pitchFamily="2" charset="77"/>
              </a:rPr>
              <a:t>Analyser</a:t>
            </a:r>
            <a:endParaRPr lang="en-US" sz="5400" dirty="0">
              <a:latin typeface="AkayaKanadaka" panose="02010502080401010103" pitchFamily="2" charset="77"/>
              <a:cs typeface="AkayaKanadaka" panose="02010502080401010103" pitchFamily="2" charset="77"/>
            </a:endParaRPr>
          </a:p>
        </p:txBody>
      </p:sp>
    </p:spTree>
    <p:extLst>
      <p:ext uri="{BB962C8B-B14F-4D97-AF65-F5344CB8AC3E}">
        <p14:creationId xmlns:p14="http://schemas.microsoft.com/office/powerpoint/2010/main" val="20812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4D90250-FC5E-2951-5423-8D8986016A5C}"/>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4612" b="89806" l="2648" r="93992">
                        <a14:foregroundMark x1="87984" y1="10194" x2="92159" y2="39078"/>
                        <a14:foregroundMark x1="92159" y1="39078" x2="90733" y2="57524"/>
                        <a14:foregroundMark x1="90733" y1="57524" x2="34318" y2="66505"/>
                        <a14:foregroundMark x1="34318" y1="66505" x2="23727" y2="64320"/>
                        <a14:foregroundMark x1="23727" y1="64320" x2="7434" y2="16990"/>
                        <a14:foregroundMark x1="7434" y1="16990" x2="15580" y2="9223"/>
                        <a14:foregroundMark x1="15580" y1="9223" x2="32179" y2="9709"/>
                        <a14:foregroundMark x1="34114" y1="8010" x2="51222" y2="12621"/>
                        <a14:foregroundMark x1="51222" y1="12621" x2="77699" y2="8010"/>
                        <a14:foregroundMark x1="8452" y1="8010" x2="3157" y2="27913"/>
                        <a14:foregroundMark x1="3157" y1="27913" x2="5906" y2="68447"/>
                        <a14:foregroundMark x1="5906" y1="68447" x2="80041" y2="81311"/>
                        <a14:foregroundMark x1="80041" y1="81311" x2="87373" y2="76214"/>
                        <a14:foregroundMark x1="87373" y1="76214" x2="87271" y2="46359"/>
                        <a14:foregroundMark x1="86762" y1="35922" x2="18228" y2="43932"/>
                        <a14:foregroundMark x1="18228" y1="43932" x2="18228" y2="43932"/>
                        <a14:foregroundMark x1="3360" y1="8981" x2="2953" y2="28155"/>
                        <a14:foregroundMark x1="2953" y1="28155" x2="6110" y2="67961"/>
                        <a14:foregroundMark x1="6110" y1="67961" x2="14969" y2="77184"/>
                        <a14:foregroundMark x1="14969" y1="77184" x2="39817" y2="81796"/>
                        <a14:foregroundMark x1="39817" y1="81796" x2="55193" y2="88107"/>
                        <a14:foregroundMark x1="55193" y1="88107" x2="64664" y2="88107"/>
                        <a14:foregroundMark x1="64664" y1="88107" x2="83707" y2="83738"/>
                        <a14:foregroundMark x1="83707" y1="83738" x2="90428" y2="73058"/>
                        <a14:foregroundMark x1="90428" y1="73058" x2="90428" y2="68689"/>
                        <a14:foregroundMark x1="89715" y1="5097" x2="93992" y2="64563"/>
                        <a14:foregroundMark x1="93992" y1="64563" x2="89409" y2="78398"/>
                        <a14:foregroundMark x1="61303" y1="4612" x2="34114" y2="8495"/>
                        <a14:foregroundMark x1="51731" y1="83495" x2="6314" y2="85194"/>
                        <a14:foregroundMark x1="6314" y1="85194" x2="3157" y2="66505"/>
                        <a14:foregroundMark x1="3157" y1="66505" x2="2648" y2="53883"/>
                        <a14:backgroundMark x1="5295" y1="92718" x2="35031" y2="99515"/>
                        <a14:backgroundMark x1="35031" y1="99515" x2="42668" y2="99029"/>
                        <a14:backgroundMark x1="42668" y1="99029" x2="53462" y2="99029"/>
                        <a14:backgroundMark x1="53462" y1="99029" x2="72811" y2="98544"/>
                        <a14:backgroundMark x1="72811" y1="98544" x2="90835" y2="98544"/>
                      </a14:backgroundRemoval>
                    </a14:imgEffect>
                  </a14:imgLayer>
                </a14:imgProps>
              </a:ext>
            </a:extLst>
          </a:blip>
          <a:srcRect l="1199" t="3370" r="4807" b="7246"/>
          <a:stretch/>
        </p:blipFill>
        <p:spPr>
          <a:xfrm>
            <a:off x="1704880" y="2028119"/>
            <a:ext cx="7445542" cy="2970601"/>
          </a:xfrm>
        </p:spPr>
      </p:pic>
      <p:sp>
        <p:nvSpPr>
          <p:cNvPr id="5" name="Title 1">
            <a:extLst>
              <a:ext uri="{FF2B5EF4-FFF2-40B4-BE49-F238E27FC236}">
                <a16:creationId xmlns:a16="http://schemas.microsoft.com/office/drawing/2014/main" id="{674DFAC7-096B-7CE9-9CC5-946E76330AF1}"/>
              </a:ext>
            </a:extLst>
          </p:cNvPr>
          <p:cNvSpPr txBox="1">
            <a:spLocks/>
          </p:cNvSpPr>
          <p:nvPr/>
        </p:nvSpPr>
        <p:spPr>
          <a:xfrm>
            <a:off x="1251678" y="7847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400" dirty="0">
                <a:latin typeface="+mn-lt"/>
              </a:rPr>
              <a:t>Self made app</a:t>
            </a:r>
          </a:p>
        </p:txBody>
      </p:sp>
    </p:spTree>
    <p:extLst>
      <p:ext uri="{BB962C8B-B14F-4D97-AF65-F5344CB8AC3E}">
        <p14:creationId xmlns:p14="http://schemas.microsoft.com/office/powerpoint/2010/main" val="80899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4DFAC7-096B-7CE9-9CC5-946E76330AF1}"/>
              </a:ext>
            </a:extLst>
          </p:cNvPr>
          <p:cNvSpPr txBox="1">
            <a:spLocks/>
          </p:cNvSpPr>
          <p:nvPr/>
        </p:nvSpPr>
        <p:spPr>
          <a:xfrm>
            <a:off x="1251678" y="7847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400" dirty="0">
                <a:latin typeface="+mn-lt"/>
              </a:rPr>
              <a:t>Self made app</a:t>
            </a:r>
          </a:p>
        </p:txBody>
      </p:sp>
      <p:pic>
        <p:nvPicPr>
          <p:cNvPr id="8" name="Content Placeholder 7" descr="A screenshot of a computer&#10;&#10;Description automatically generated">
            <a:extLst>
              <a:ext uri="{FF2B5EF4-FFF2-40B4-BE49-F238E27FC236}">
                <a16:creationId xmlns:a16="http://schemas.microsoft.com/office/drawing/2014/main" id="{1365FDB5-CA16-A514-476A-C4A4822D9CA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6373" b="89951" l="3638" r="96674">
                        <a14:foregroundMark x1="26195" y1="8578" x2="8940" y2="8088"/>
                        <a14:foregroundMark x1="8940" y1="8088" x2="3846" y2="15931"/>
                        <a14:foregroundMark x1="3846" y1="15931" x2="3638" y2="79902"/>
                        <a14:foregroundMark x1="3638" y1="79902" x2="9875" y2="89216"/>
                        <a14:foregroundMark x1="9875" y1="89216" x2="31081" y2="84069"/>
                        <a14:foregroundMark x1="31081" y1="84069" x2="91684" y2="87010"/>
                        <a14:foregroundMark x1="91684" y1="87010" x2="93451" y2="21569"/>
                        <a14:foregroundMark x1="93451" y1="21569" x2="87110" y2="12500"/>
                        <a14:foregroundMark x1="87110" y1="12500" x2="26091" y2="9559"/>
                        <a14:foregroundMark x1="51143" y1="7843" x2="39813" y2="6373"/>
                        <a14:foregroundMark x1="22037" y1="37990" x2="25156" y2="51225"/>
                        <a14:foregroundMark x1="25156" y1="51225" x2="33368" y2="66422"/>
                        <a14:foregroundMark x1="42308" y1="37990" x2="25260" y2="41912"/>
                        <a14:foregroundMark x1="25260" y1="41912" x2="29314" y2="59804"/>
                        <a14:foregroundMark x1="29314" y1="59804" x2="62578" y2="62745"/>
                        <a14:foregroundMark x1="62578" y1="62745" x2="65904" y2="50000"/>
                        <a14:foregroundMark x1="65904" y1="50000" x2="54470" y2="39706"/>
                        <a14:foregroundMark x1="54470" y1="39706" x2="28794" y2="40686"/>
                        <a14:foregroundMark x1="28794" y1="40686" x2="28586" y2="40931"/>
                        <a14:foregroundMark x1="72245" y1="38725" x2="35655" y2="60784"/>
                        <a14:foregroundMark x1="69439" y1="67157" x2="32640" y2="86029"/>
                        <a14:foregroundMark x1="9356" y1="8088" x2="3534" y2="18382"/>
                        <a14:foregroundMark x1="3534" y1="18382" x2="4054" y2="64951"/>
                        <a14:foregroundMark x1="4054" y1="64951" x2="8940" y2="77206"/>
                        <a14:foregroundMark x1="8940" y1="77206" x2="14657" y2="79657"/>
                        <a14:foregroundMark x1="8212" y1="11029" x2="4366" y2="25245"/>
                        <a14:foregroundMark x1="4366" y1="25245" x2="9148" y2="70343"/>
                        <a14:foregroundMark x1="9148" y1="70343" x2="12682" y2="82843"/>
                        <a14:foregroundMark x1="12682" y1="82843" x2="12890" y2="83088"/>
                        <a14:foregroundMark x1="3950" y1="10294" x2="6445" y2="12500"/>
                        <a14:foregroundMark x1="87422" y1="27941" x2="26091" y2="36520"/>
                        <a14:foregroundMark x1="91580" y1="13235" x2="95218" y2="29902"/>
                        <a14:foregroundMark x1="95218" y1="29902" x2="93971" y2="80392"/>
                        <a14:foregroundMark x1="93971" y1="80392" x2="93347" y2="83824"/>
                        <a14:foregroundMark x1="92620" y1="15931" x2="95946" y2="32108"/>
                        <a14:foregroundMark x1="95946" y1="32108" x2="96836" y2="60168"/>
                        <a14:foregroundMark x1="96858" y1="70862" x2="95842" y2="82843"/>
                        <a14:foregroundMark x1="96969" y1="69553" x2="96873" y2="70680"/>
                        <a14:foregroundMark x1="95842" y1="82843" x2="95114" y2="83088"/>
                        <a14:foregroundMark x1="89917" y1="9314" x2="94802" y2="23529"/>
                        <a14:foregroundMark x1="94802" y1="23529" x2="94906" y2="25735"/>
                        <a14:foregroundMark x1="88773" y1="14461" x2="95010" y2="12500"/>
                        <a14:foregroundMark x1="95010" y1="12500" x2="96674" y2="33088"/>
                        <a14:foregroundMark x1="47505" y1="27206" x2="6029" y2="27696"/>
                        <a14:foregroundMark x1="11538" y1="8088" x2="4158" y2="6373"/>
                        <a14:backgroundMark x1="23597" y1="1961" x2="1040" y2="2206"/>
                        <a14:backgroundMark x1="1040" y1="2206" x2="1040" y2="2206"/>
                        <a14:backgroundMark x1="22453" y1="2206" x2="38981" y2="2696"/>
                        <a14:backgroundMark x1="38981" y1="2696" x2="72557" y2="490"/>
                        <a14:backgroundMark x1="75156" y1="1471" x2="99272" y2="490"/>
                        <a14:backgroundMark x1="99272" y1="490" x2="99480" y2="1471"/>
                        <a14:backgroundMark x1="98960" y1="3676" x2="98545" y2="69608"/>
                        <a14:backgroundMark x1="98545" y1="69608" x2="99792" y2="80147"/>
                        <a14:backgroundMark x1="98545" y1="42157" x2="98960" y2="94853"/>
                      </a14:backgroundRemoval>
                    </a14:imgEffect>
                  </a14:imgLayer>
                </a14:imgProps>
              </a:ext>
            </a:extLst>
          </a:blip>
          <a:stretch>
            <a:fillRect/>
          </a:stretch>
        </p:blipFill>
        <p:spPr>
          <a:xfrm>
            <a:off x="1603223" y="1973716"/>
            <a:ext cx="7790389" cy="3304032"/>
          </a:xfrm>
        </p:spPr>
      </p:pic>
    </p:spTree>
    <p:extLst>
      <p:ext uri="{BB962C8B-B14F-4D97-AF65-F5344CB8AC3E}">
        <p14:creationId xmlns:p14="http://schemas.microsoft.com/office/powerpoint/2010/main" val="126749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5-point Star 3">
            <a:extLst>
              <a:ext uri="{FF2B5EF4-FFF2-40B4-BE49-F238E27FC236}">
                <a16:creationId xmlns:a16="http://schemas.microsoft.com/office/drawing/2014/main" id="{F6E54511-DCCC-A04E-D0AA-D786D23C40A7}"/>
              </a:ext>
            </a:extLst>
          </p:cNvPr>
          <p:cNvSpPr/>
          <p:nvPr/>
        </p:nvSpPr>
        <p:spPr>
          <a:xfrm>
            <a:off x="-1343955" y="4421875"/>
            <a:ext cx="4844955" cy="4271749"/>
          </a:xfrm>
          <a:prstGeom prst="star5">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56287-F273-6D4A-45F9-0B4E937F04FC}"/>
              </a:ext>
            </a:extLst>
          </p:cNvPr>
          <p:cNvSpPr>
            <a:spLocks noGrp="1"/>
          </p:cNvSpPr>
          <p:nvPr>
            <p:ph type="ctrTitle"/>
          </p:nvPr>
        </p:nvSpPr>
        <p:spPr>
          <a:xfrm>
            <a:off x="655443" y="946616"/>
            <a:ext cx="10318418" cy="4394988"/>
          </a:xfrm>
        </p:spPr>
        <p:txBody>
          <a:bodyPr/>
          <a:lstStyle/>
          <a:p>
            <a:r>
              <a:rPr lang="en-US" sz="8000" dirty="0">
                <a:latin typeface="AkayaKanadaka" panose="02010502080401010103" pitchFamily="2" charset="77"/>
                <a:cs typeface="AkayaKanadaka" panose="02010502080401010103" pitchFamily="2" charset="77"/>
              </a:rPr>
              <a:t>Thank you!!!</a:t>
            </a:r>
          </a:p>
        </p:txBody>
      </p:sp>
      <p:sp>
        <p:nvSpPr>
          <p:cNvPr id="5" name="Hexagon 4">
            <a:extLst>
              <a:ext uri="{FF2B5EF4-FFF2-40B4-BE49-F238E27FC236}">
                <a16:creationId xmlns:a16="http://schemas.microsoft.com/office/drawing/2014/main" id="{E491149B-86D9-F1C3-35F2-18907D1A94AE}"/>
              </a:ext>
            </a:extLst>
          </p:cNvPr>
          <p:cNvSpPr/>
          <p:nvPr/>
        </p:nvSpPr>
        <p:spPr>
          <a:xfrm>
            <a:off x="10076597" y="-327546"/>
            <a:ext cx="4230806" cy="3057099"/>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10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F714-97AA-E8A1-9E79-8D040B7CA1F3}"/>
              </a:ext>
            </a:extLst>
          </p:cNvPr>
          <p:cNvSpPr>
            <a:spLocks noGrp="1"/>
          </p:cNvSpPr>
          <p:nvPr>
            <p:ph type="title"/>
          </p:nvPr>
        </p:nvSpPr>
        <p:spPr>
          <a:xfrm>
            <a:off x="1251678" y="643826"/>
            <a:ext cx="10178322" cy="1492132"/>
          </a:xfrm>
        </p:spPr>
        <p:txBody>
          <a:bodyPr/>
          <a:lstStyle/>
          <a:p>
            <a:r>
              <a:rPr lang="en-US" dirty="0">
                <a:latin typeface="+mn-lt"/>
              </a:rPr>
              <a:t>Introduction</a:t>
            </a:r>
          </a:p>
        </p:txBody>
      </p:sp>
      <p:sp>
        <p:nvSpPr>
          <p:cNvPr id="3" name="Content Placeholder 2">
            <a:extLst>
              <a:ext uri="{FF2B5EF4-FFF2-40B4-BE49-F238E27FC236}">
                <a16:creationId xmlns:a16="http://schemas.microsoft.com/office/drawing/2014/main" id="{86D56FD3-1577-4D08-2343-80E0F58EBC8F}"/>
              </a:ext>
            </a:extLst>
          </p:cNvPr>
          <p:cNvSpPr>
            <a:spLocks noGrp="1"/>
          </p:cNvSpPr>
          <p:nvPr>
            <p:ph idx="1"/>
          </p:nvPr>
        </p:nvSpPr>
        <p:spPr>
          <a:xfrm>
            <a:off x="1251678" y="2257878"/>
            <a:ext cx="10178322" cy="3593591"/>
          </a:xfrm>
        </p:spPr>
        <p:txBody>
          <a:bodyPr>
            <a:normAutofit/>
          </a:bodyPr>
          <a:lstStyle/>
          <a:p>
            <a:pPr marL="0" indent="0">
              <a:buNone/>
            </a:pPr>
            <a:r>
              <a:rPr lang="en-US" sz="2400" dirty="0"/>
              <a:t>Our project is based on analyzing a provided sentence and classifying it based on the inner mood. Chats help us convey our message but what they miss is the emotion that we wish to convey along with the text we type. This can be solved by generating a model that can predict if the given message sentence is positive(happy) or negative(sad). </a:t>
            </a:r>
          </a:p>
        </p:txBody>
      </p:sp>
      <p:pic>
        <p:nvPicPr>
          <p:cNvPr id="4" name="Picture 2" descr="What is Sentiment Analysis? | Travel Media Group">
            <a:extLst>
              <a:ext uri="{FF2B5EF4-FFF2-40B4-BE49-F238E27FC236}">
                <a16:creationId xmlns:a16="http://schemas.microsoft.com/office/drawing/2014/main" id="{B6F85501-EA79-7759-AE40-717E253DFC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backgroundMark x1="32431" y1="30833" x2="56111" y2="31611"/>
                        <a14:backgroundMark x1="56111" y1="31611" x2="56042" y2="19278"/>
                        <a14:backgroundMark x1="31424" y1="63833" x2="36389" y2="59056"/>
                        <a14:backgroundMark x1="64271" y1="61056" x2="62014" y2="58278"/>
                      </a14:backgroundRemoval>
                    </a14:imgEffect>
                  </a14:imgLayer>
                </a14:imgProps>
              </a:ext>
              <a:ext uri="{28A0092B-C50C-407E-A947-70E740481C1C}">
                <a14:useLocalDpi xmlns:a14="http://schemas.microsoft.com/office/drawing/2010/main" val="0"/>
              </a:ext>
            </a:extLst>
          </a:blip>
          <a:srcRect/>
          <a:stretch>
            <a:fillRect/>
          </a:stretch>
        </p:blipFill>
        <p:spPr bwMode="auto">
          <a:xfrm>
            <a:off x="5453922" y="3656066"/>
            <a:ext cx="5123093" cy="320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8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4B85A9-0E73-1C3B-DBF8-00F5A26A8C81}"/>
              </a:ext>
            </a:extLst>
          </p:cNvPr>
          <p:cNvPicPr>
            <a:picLocks noGrp="1" noChangeAspect="1"/>
          </p:cNvPicPr>
          <p:nvPr>
            <p:ph idx="1"/>
          </p:nvPr>
        </p:nvPicPr>
        <p:blipFill>
          <a:blip r:embed="rId2"/>
          <a:stretch>
            <a:fillRect/>
          </a:stretch>
        </p:blipFill>
        <p:spPr>
          <a:xfrm>
            <a:off x="1496484" y="2039162"/>
            <a:ext cx="3506439" cy="3594100"/>
          </a:xfrm>
        </p:spPr>
      </p:pic>
      <p:sp>
        <p:nvSpPr>
          <p:cNvPr id="5" name="Title 1">
            <a:extLst>
              <a:ext uri="{FF2B5EF4-FFF2-40B4-BE49-F238E27FC236}">
                <a16:creationId xmlns:a16="http://schemas.microsoft.com/office/drawing/2014/main" id="{8433E644-BCFD-71C6-A837-3DC47B707CED}"/>
              </a:ext>
            </a:extLst>
          </p:cNvPr>
          <p:cNvSpPr>
            <a:spLocks noGrp="1"/>
          </p:cNvSpPr>
          <p:nvPr>
            <p:ph type="title"/>
          </p:nvPr>
        </p:nvSpPr>
        <p:spPr>
          <a:xfrm>
            <a:off x="1251678" y="643826"/>
            <a:ext cx="10178322" cy="1492132"/>
          </a:xfrm>
        </p:spPr>
        <p:txBody>
          <a:bodyPr/>
          <a:lstStyle/>
          <a:p>
            <a:r>
              <a:rPr lang="en-US" dirty="0">
                <a:latin typeface="+mn-lt"/>
              </a:rPr>
              <a:t>Tone in the text</a:t>
            </a:r>
          </a:p>
        </p:txBody>
      </p:sp>
      <p:sp>
        <p:nvSpPr>
          <p:cNvPr id="3" name="TextBox 2">
            <a:extLst>
              <a:ext uri="{FF2B5EF4-FFF2-40B4-BE49-F238E27FC236}">
                <a16:creationId xmlns:a16="http://schemas.microsoft.com/office/drawing/2014/main" id="{37E11C22-C619-413A-E03B-009355FA5560}"/>
              </a:ext>
            </a:extLst>
          </p:cNvPr>
          <p:cNvSpPr txBox="1"/>
          <p:nvPr/>
        </p:nvSpPr>
        <p:spPr>
          <a:xfrm>
            <a:off x="5559552" y="2372975"/>
            <a:ext cx="5388864" cy="3108543"/>
          </a:xfrm>
          <a:prstGeom prst="rect">
            <a:avLst/>
          </a:prstGeom>
          <a:noFill/>
        </p:spPr>
        <p:txBody>
          <a:bodyPr wrap="square">
            <a:spAutoFit/>
          </a:bodyPr>
          <a:lstStyle/>
          <a:p>
            <a:r>
              <a:rPr lang="en-US" sz="2800" dirty="0"/>
              <a:t>Now once the message is classified based on the mood of the texter, it can be added with emoticons or stickers that add the emotion we would like to convey. This ensures that the tone if the speaker is conveyed along with the text.</a:t>
            </a:r>
          </a:p>
        </p:txBody>
      </p:sp>
    </p:spTree>
    <p:extLst>
      <p:ext uri="{BB962C8B-B14F-4D97-AF65-F5344CB8AC3E}">
        <p14:creationId xmlns:p14="http://schemas.microsoft.com/office/powerpoint/2010/main" val="32826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57C2-A3D5-E9C6-0B43-D9A951014E1A}"/>
              </a:ext>
            </a:extLst>
          </p:cNvPr>
          <p:cNvSpPr>
            <a:spLocks noGrp="1"/>
          </p:cNvSpPr>
          <p:nvPr>
            <p:ph type="title"/>
          </p:nvPr>
        </p:nvSpPr>
        <p:spPr>
          <a:xfrm>
            <a:off x="1360860" y="436976"/>
            <a:ext cx="10178322" cy="1492132"/>
          </a:xfrm>
        </p:spPr>
        <p:txBody>
          <a:bodyPr vert="horz" lIns="91440" tIns="45720" rIns="91440" bIns="45720" rtlCol="0" anchor="t">
            <a:normAutofit/>
          </a:bodyPr>
          <a:lstStyle/>
          <a:p>
            <a:r>
              <a:rPr lang="en-US" dirty="0">
                <a:latin typeface="+mn-lt"/>
              </a:rPr>
              <a:t>Text mining</a:t>
            </a:r>
          </a:p>
        </p:txBody>
      </p:sp>
      <p:sp>
        <p:nvSpPr>
          <p:cNvPr id="3" name="Content Placeholder 2">
            <a:extLst>
              <a:ext uri="{FF2B5EF4-FFF2-40B4-BE49-F238E27FC236}">
                <a16:creationId xmlns:a16="http://schemas.microsoft.com/office/drawing/2014/main" id="{9A7CBC4A-73D5-AB23-8E38-DA0E9F34CB60}"/>
              </a:ext>
            </a:extLst>
          </p:cNvPr>
          <p:cNvSpPr>
            <a:spLocks noGrp="1"/>
          </p:cNvSpPr>
          <p:nvPr>
            <p:ph idx="1"/>
          </p:nvPr>
        </p:nvSpPr>
        <p:spPr>
          <a:xfrm>
            <a:off x="1360860" y="1467135"/>
            <a:ext cx="10178322" cy="3593591"/>
          </a:xfrm>
        </p:spPr>
        <p:txBody>
          <a:bodyPr>
            <a:normAutofit/>
          </a:bodyPr>
          <a:lstStyle/>
          <a:p>
            <a:pPr marL="0" indent="0">
              <a:buNone/>
            </a:pPr>
            <a:r>
              <a:rPr lang="en-IN" sz="2200" dirty="0">
                <a:solidFill>
                  <a:srgbClr val="000000"/>
                </a:solidFill>
                <a:latin typeface="-webkit-standard"/>
              </a:rPr>
              <a:t>Text mining </a:t>
            </a:r>
            <a:r>
              <a:rPr lang="en-IN" sz="2200" b="0" i="0" u="none" strike="noStrike" dirty="0">
                <a:solidFill>
                  <a:srgbClr val="000000"/>
                </a:solidFill>
                <a:effectLst/>
                <a:latin typeface="-webkit-standard"/>
              </a:rPr>
              <a:t>is the process of extracting meaningful information and patterns from unstructured or semi-structured text data. It involves techniques such as natural language processing (NLP), machine learning, and statistical analysis to identify trends, relationships, or insights within large text datasets. </a:t>
            </a:r>
          </a:p>
          <a:p>
            <a:pPr marL="0" indent="0">
              <a:buNone/>
            </a:pPr>
            <a:r>
              <a:rPr lang="en-IN" sz="2200" b="0" i="0" u="none" strike="noStrike" dirty="0">
                <a:solidFill>
                  <a:srgbClr val="000000"/>
                </a:solidFill>
                <a:effectLst/>
                <a:latin typeface="-webkit-standard"/>
              </a:rPr>
              <a:t>Text mining can be used for tasks like sentiment analysis, topic modelling, and document classification, helping businesses and researchers turn raw text into valuable knowledge for decision-making, predictions, or deeper understanding of content.</a:t>
            </a:r>
            <a:endParaRPr lang="en-US" sz="2200" dirty="0"/>
          </a:p>
        </p:txBody>
      </p:sp>
      <p:pic>
        <p:nvPicPr>
          <p:cNvPr id="4" name="Picture 3">
            <a:extLst>
              <a:ext uri="{FF2B5EF4-FFF2-40B4-BE49-F238E27FC236}">
                <a16:creationId xmlns:a16="http://schemas.microsoft.com/office/drawing/2014/main" id="{F41585C7-6ADB-F0F6-22BE-23494159C70F}"/>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6622842" y="4444584"/>
            <a:ext cx="4762500" cy="2286000"/>
          </a:xfrm>
          <a:prstGeom prst="rect">
            <a:avLst/>
          </a:prstGeom>
        </p:spPr>
      </p:pic>
    </p:spTree>
    <p:extLst>
      <p:ext uri="{BB962C8B-B14F-4D97-AF65-F5344CB8AC3E}">
        <p14:creationId xmlns:p14="http://schemas.microsoft.com/office/powerpoint/2010/main" val="29917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F714-97AA-E8A1-9E79-8D040B7CA1F3}"/>
              </a:ext>
            </a:extLst>
          </p:cNvPr>
          <p:cNvSpPr>
            <a:spLocks noGrp="1"/>
          </p:cNvSpPr>
          <p:nvPr>
            <p:ph type="title"/>
          </p:nvPr>
        </p:nvSpPr>
        <p:spPr>
          <a:xfrm>
            <a:off x="1251678" y="643826"/>
            <a:ext cx="10178322" cy="1492132"/>
          </a:xfrm>
        </p:spPr>
        <p:txBody>
          <a:bodyPr/>
          <a:lstStyle/>
          <a:p>
            <a:r>
              <a:rPr lang="en-US" dirty="0">
                <a:latin typeface="+mn-lt"/>
              </a:rPr>
              <a:t>Challenges Faced</a:t>
            </a:r>
          </a:p>
        </p:txBody>
      </p:sp>
      <p:sp>
        <p:nvSpPr>
          <p:cNvPr id="3" name="Content Placeholder 2">
            <a:extLst>
              <a:ext uri="{FF2B5EF4-FFF2-40B4-BE49-F238E27FC236}">
                <a16:creationId xmlns:a16="http://schemas.microsoft.com/office/drawing/2014/main" id="{86D56FD3-1577-4D08-2343-80E0F58EBC8F}"/>
              </a:ext>
            </a:extLst>
          </p:cNvPr>
          <p:cNvSpPr>
            <a:spLocks noGrp="1"/>
          </p:cNvSpPr>
          <p:nvPr>
            <p:ph idx="1"/>
          </p:nvPr>
        </p:nvSpPr>
        <p:spPr>
          <a:xfrm>
            <a:off x="1251678" y="2135958"/>
            <a:ext cx="10178322" cy="3593591"/>
          </a:xfrm>
        </p:spPr>
        <p:txBody>
          <a:bodyPr>
            <a:normAutofit/>
          </a:bodyPr>
          <a:lstStyle/>
          <a:p>
            <a:r>
              <a:rPr lang="en-US" sz="2800" dirty="0">
                <a:solidFill>
                  <a:srgbClr val="000000"/>
                </a:solidFill>
                <a:latin typeface="-webkit-standard"/>
              </a:rPr>
              <a:t>Generating a very accurate model</a:t>
            </a:r>
          </a:p>
          <a:p>
            <a:r>
              <a:rPr lang="en-US" sz="2800" dirty="0">
                <a:solidFill>
                  <a:srgbClr val="000000"/>
                </a:solidFill>
                <a:latin typeface="-webkit-standard"/>
              </a:rPr>
              <a:t>Hunting for a long data list</a:t>
            </a:r>
          </a:p>
          <a:p>
            <a:r>
              <a:rPr lang="en-IN" sz="2800" dirty="0">
                <a:solidFill>
                  <a:srgbClr val="000000"/>
                </a:solidFill>
                <a:latin typeface="-webkit-standard"/>
              </a:rPr>
              <a:t>Contextual Understanding (Sarcasm and irony)</a:t>
            </a:r>
          </a:p>
          <a:p>
            <a:r>
              <a:rPr lang="en-IN" sz="2800" dirty="0">
                <a:solidFill>
                  <a:srgbClr val="000000"/>
                </a:solidFill>
                <a:latin typeface="-webkit-standard"/>
              </a:rPr>
              <a:t>Word Ambiguity</a:t>
            </a:r>
            <a:endParaRPr lang="en-US" sz="2800" dirty="0">
              <a:solidFill>
                <a:srgbClr val="000000"/>
              </a:solidFill>
              <a:latin typeface="-webkit-standard"/>
            </a:endParaRPr>
          </a:p>
          <a:p>
            <a:r>
              <a:rPr lang="en-IN" sz="2800" b="0" i="0" u="none" strike="noStrike" dirty="0">
                <a:solidFill>
                  <a:srgbClr val="000000"/>
                </a:solidFill>
                <a:effectLst/>
                <a:latin typeface="-webkit-standard"/>
              </a:rPr>
              <a:t>Out-of-Vocabulary Words and </a:t>
            </a:r>
            <a:r>
              <a:rPr lang="en-IN" sz="2800" dirty="0">
                <a:solidFill>
                  <a:srgbClr val="000000"/>
                </a:solidFill>
                <a:latin typeface="-webkit-standard"/>
              </a:rPr>
              <a:t>Na</a:t>
            </a:r>
            <a:r>
              <a:rPr lang="en-IN" sz="2800" b="0" i="0" u="none" strike="noStrike" dirty="0">
                <a:solidFill>
                  <a:srgbClr val="000000"/>
                </a:solidFill>
                <a:effectLst/>
                <a:latin typeface="-webkit-standard"/>
              </a:rPr>
              <a:t>tive-slangs</a:t>
            </a:r>
            <a:endParaRPr lang="en-US" sz="2800" dirty="0">
              <a:solidFill>
                <a:srgbClr val="000000"/>
              </a:solidFill>
              <a:latin typeface="-webkit-standard"/>
            </a:endParaRPr>
          </a:p>
        </p:txBody>
      </p:sp>
    </p:spTree>
    <p:extLst>
      <p:ext uri="{BB962C8B-B14F-4D97-AF65-F5344CB8AC3E}">
        <p14:creationId xmlns:p14="http://schemas.microsoft.com/office/powerpoint/2010/main" val="11873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ntiment Analysis Within ABP-Based Application | ABP.IO">
            <a:extLst>
              <a:ext uri="{FF2B5EF4-FFF2-40B4-BE49-F238E27FC236}">
                <a16:creationId xmlns:a16="http://schemas.microsoft.com/office/drawing/2014/main" id="{5FFC1EF4-97DC-C7BF-A030-43A3E4BB08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229" b="89776" l="2717" r="96848">
                        <a14:foregroundMark x1="3043" y1="14214" x2="8370" y2="14464"/>
                        <a14:foregroundMark x1="8370" y1="14464" x2="16522" y2="14214"/>
                        <a14:foregroundMark x1="16522" y1="14214" x2="50326" y2="14963"/>
                        <a14:foregroundMark x1="50326" y1="14963" x2="53043" y2="23441"/>
                        <a14:foregroundMark x1="53043" y1="23441" x2="47065" y2="33666"/>
                        <a14:foregroundMark x1="47065" y1="33666" x2="19565" y2="36409"/>
                        <a14:foregroundMark x1="19565" y1="36409" x2="3804" y2="22943"/>
                        <a14:foregroundMark x1="3804" y1="22943" x2="3587" y2="14214"/>
                        <a14:foregroundMark x1="55652" y1="14713" x2="54674" y2="24938"/>
                        <a14:foregroundMark x1="54674" y1="24938" x2="51196" y2="35411"/>
                        <a14:foregroundMark x1="51196" y1="35411" x2="46630" y2="19701"/>
                        <a14:foregroundMark x1="46630" y1="19701" x2="43152" y2="36658"/>
                        <a14:foregroundMark x1="43152" y1="36658" x2="40000" y2="29676"/>
                        <a14:foregroundMark x1="40000" y1="29676" x2="37826" y2="19202"/>
                        <a14:foregroundMark x1="37826" y1="19202" x2="36087" y2="31172"/>
                        <a14:foregroundMark x1="36087" y1="31172" x2="30435" y2="25187"/>
                        <a14:foregroundMark x1="30435" y1="25187" x2="27717" y2="16459"/>
                        <a14:foregroundMark x1="27717" y1="16459" x2="26087" y2="27431"/>
                        <a14:foregroundMark x1="26087" y1="27431" x2="21196" y2="22195"/>
                        <a14:foregroundMark x1="21196" y1="22195" x2="18043" y2="14963"/>
                        <a14:foregroundMark x1="18043" y1="14963" x2="15652" y2="30424"/>
                        <a14:foregroundMark x1="15652" y1="30424" x2="10217" y2="27182"/>
                        <a14:foregroundMark x1="10217" y1="27182" x2="7609" y2="17207"/>
                        <a14:foregroundMark x1="7609" y1="17207" x2="7609" y2="31920"/>
                        <a14:foregroundMark x1="7609" y1="31920" x2="5435" y2="23192"/>
                        <a14:foregroundMark x1="5435" y1="23192" x2="5109" y2="18953"/>
                        <a14:foregroundMark x1="4783" y1="58354" x2="8370" y2="78554"/>
                        <a14:foregroundMark x1="8370" y1="78554" x2="11304" y2="70075"/>
                        <a14:foregroundMark x1="11304" y1="70075" x2="17065" y2="73317"/>
                        <a14:foregroundMark x1="17065" y1="73317" x2="19783" y2="82294"/>
                        <a14:foregroundMark x1="19783" y1="82294" x2="26304" y2="66833"/>
                        <a14:foregroundMark x1="26304" y1="66833" x2="31522" y2="77556"/>
                        <a14:foregroundMark x1="31522" y1="77556" x2="35761" y2="71571"/>
                        <a14:foregroundMark x1="35761" y1="71571" x2="40652" y2="77556"/>
                        <a14:foregroundMark x1="40652" y1="77556" x2="46304" y2="66085"/>
                        <a14:foregroundMark x1="46304" y1="66085" x2="50435" y2="77805"/>
                        <a14:foregroundMark x1="50435" y1="77805" x2="52609" y2="66584"/>
                        <a14:foregroundMark x1="52609" y1="66584" x2="55543" y2="85287"/>
                        <a14:foregroundMark x1="15652" y1="8479" x2="20543" y2="8978"/>
                        <a14:foregroundMark x1="20543" y1="8978" x2="49022" y2="7731"/>
                        <a14:foregroundMark x1="49022" y1="7731" x2="63160" y2="9426"/>
                        <a14:foregroundMark x1="93809" y1="31239" x2="94348" y2="32419"/>
                        <a14:foregroundMark x1="94348" y1="32419" x2="94681" y2="33666"/>
                        <a14:foregroundMark x1="93877" y1="66321" x2="89383" y2="71206"/>
                        <a14:foregroundMark x1="62042" y1="75468" x2="54783" y2="75810"/>
                        <a14:foregroundMark x1="78957" y1="74671" x2="69184" y2="75131"/>
                        <a14:foregroundMark x1="54783" y1="75810" x2="16630" y2="57606"/>
                        <a14:foregroundMark x1="16630" y1="57606" x2="14881" y2="55220"/>
                        <a14:foregroundMark x1="13358" y1="44629" x2="15326" y2="24938"/>
                        <a14:foregroundMark x1="15326" y1="24938" x2="22609" y2="10723"/>
                        <a14:foregroundMark x1="22609" y1="10723" x2="28913" y2="6733"/>
                        <a14:foregroundMark x1="28913" y1="6733" x2="48370" y2="9227"/>
                        <a14:foregroundMark x1="48370" y1="9227" x2="51630" y2="11721"/>
                        <a14:foregroundMark x1="63223" y1="22912" x2="63152" y2="22943"/>
                        <a14:foregroundMark x1="63152" y1="22943" x2="52826" y2="34165"/>
                        <a14:foregroundMark x1="52826" y1="34165" x2="55882" y2="45339"/>
                        <a14:foregroundMark x1="61573" y1="59503" x2="60435" y2="60848"/>
                        <a14:foregroundMark x1="60435" y1="60848" x2="61645" y2="61941"/>
                        <a14:foregroundMark x1="69113" y1="67641" x2="74891" y2="68828"/>
                        <a14:foregroundMark x1="74891" y1="68828" x2="74565" y2="70574"/>
                        <a14:foregroundMark x1="79297" y1="24069" x2="70870" y2="29676"/>
                        <a14:foregroundMark x1="70870" y1="29676" x2="73152" y2="38404"/>
                        <a14:foregroundMark x1="73152" y1="38404" x2="79712" y2="38521"/>
                        <a14:foregroundMark x1="93072" y1="36069" x2="93477" y2="35891"/>
                        <a14:foregroundMark x1="92472" y1="36332" x2="93047" y2="36080"/>
                        <a14:foregroundMark x1="87342" y1="38579" x2="88712" y2="37979"/>
                        <a14:foregroundMark x1="93477" y1="38281" x2="90275" y2="41955"/>
                        <a14:foregroundMark x1="88129" y1="59268" x2="87704" y2="62092"/>
                        <a14:foregroundMark x1="54239" y1="25686" x2="39565" y2="33167"/>
                        <a14:foregroundMark x1="39565" y1="33167" x2="43152" y2="41646"/>
                        <a14:foregroundMark x1="43152" y1="41646" x2="50435" y2="43641"/>
                        <a14:foregroundMark x1="50435" y1="43641" x2="55435" y2="43142"/>
                        <a14:foregroundMark x1="55435" y1="43142" x2="8152" y2="37157"/>
                        <a14:foregroundMark x1="8152" y1="37157" x2="4674" y2="25686"/>
                        <a14:foregroundMark x1="4674" y1="25686" x2="3696" y2="12968"/>
                        <a14:foregroundMark x1="3261" y1="12718" x2="2314" y2="27450"/>
                        <a14:foregroundMark x1="2315" y1="28255" x2="3370" y2="38903"/>
                        <a14:foregroundMark x1="3370" y1="38903" x2="7174" y2="44140"/>
                        <a14:foregroundMark x1="7174" y1="44140" x2="8696" y2="43890"/>
                        <a14:foregroundMark x1="31522" y1="45885" x2="31984" y2="45991"/>
                        <a14:foregroundMark x1="3478" y1="14713" x2="2717" y2="8229"/>
                        <a14:foregroundMark x1="72391" y1="22693" x2="72391" y2="22693"/>
                        <a14:foregroundMark x1="72391" y1="21446" x2="72391" y2="21446"/>
                        <a14:foregroundMark x1="72065" y1="19950" x2="72065" y2="21945"/>
                        <a14:backgroundMark x1="435" y1="8978" x2="543" y2="74314"/>
                        <a14:backgroundMark x1="2065" y1="50623" x2="10217" y2="51621"/>
                        <a14:backgroundMark x1="10217" y1="51621" x2="31364" y2="46416"/>
                        <a14:backgroundMark x1="37936" y1="46026" x2="57935" y2="51372"/>
                        <a14:backgroundMark x1="57935" y1="51372" x2="66087" y2="50873"/>
                        <a14:backgroundMark x1="61739" y1="49377" x2="96957" y2="50374"/>
                        <a14:backgroundMark x1="64674" y1="12968" x2="65978" y2="44888"/>
                        <a14:backgroundMark x1="80326" y1="14464" x2="82065" y2="33915"/>
                        <a14:backgroundMark x1="70109" y1="16209" x2="75217" y2="13716"/>
                        <a14:backgroundMark x1="75217" y1="13716" x2="85326" y2="16708"/>
                        <a14:backgroundMark x1="85326" y1="16708" x2="88804" y2="22444"/>
                        <a14:backgroundMark x1="88804" y1="22444" x2="92391" y2="17207"/>
                        <a14:backgroundMark x1="92391" y1="17207" x2="96848" y2="15960"/>
                        <a14:backgroundMark x1="96848" y1="15960" x2="98587" y2="29177"/>
                        <a14:backgroundMark x1="98587" y1="29177" x2="96957" y2="38155"/>
                        <a14:backgroundMark x1="96957" y1="38155" x2="98370" y2="67082"/>
                        <a14:backgroundMark x1="90435" y1="28180" x2="85870" y2="8728"/>
                        <a14:backgroundMark x1="85870" y1="8728" x2="81413" y2="7232"/>
                        <a14:backgroundMark x1="81413" y1="7232" x2="70326" y2="13466"/>
                        <a14:backgroundMark x1="70326" y1="13466" x2="67826" y2="19950"/>
                        <a14:backgroundMark x1="68152" y1="8978" x2="68261" y2="17706"/>
                        <a14:backgroundMark x1="65978" y1="6234" x2="65870" y2="22444"/>
                        <a14:backgroundMark x1="64783" y1="9476" x2="65326" y2="18953"/>
                        <a14:backgroundMark x1="65326" y1="18953" x2="65435" y2="19202"/>
                        <a14:backgroundMark x1="64891" y1="5985" x2="65543" y2="24190"/>
                        <a14:backgroundMark x1="67283" y1="8479" x2="67283" y2="28928"/>
                        <a14:backgroundMark x1="67283" y1="28928" x2="67283" y2="28928"/>
                        <a14:backgroundMark x1="64130" y1="48878" x2="57065" y2="47631"/>
                        <a14:backgroundMark x1="83152" y1="26933" x2="83696" y2="45387"/>
                        <a14:backgroundMark x1="84022" y1="34165" x2="85978" y2="40399"/>
                        <a14:backgroundMark x1="95326" y1="33666" x2="95326" y2="40150"/>
                        <a14:backgroundMark x1="89457" y1="19451" x2="90109" y2="34414"/>
                        <a14:backgroundMark x1="92717" y1="25686" x2="91304" y2="34663"/>
                        <a14:backgroundMark x1="91304" y1="34663" x2="90761" y2="36160"/>
                        <a14:backgroundMark x1="90761" y1="31920" x2="90543" y2="38653"/>
                        <a14:backgroundMark x1="90326" y1="9975" x2="84674" y2="15711"/>
                        <a14:backgroundMark x1="78043" y1="19451" x2="74022" y2="17955"/>
                        <a14:backgroundMark x1="74022" y1="17955" x2="71739" y2="18703"/>
                        <a14:backgroundMark x1="70217" y1="21114" x2="67826" y2="22943"/>
                        <a14:backgroundMark x1="76304" y1="16459" x2="71739" y2="19950"/>
                        <a14:backgroundMark x1="80217" y1="52369" x2="84239" y2="71322"/>
                        <a14:backgroundMark x1="84239" y1="71322" x2="81848" y2="83292"/>
                        <a14:backgroundMark x1="83043" y1="53616" x2="86196" y2="70823"/>
                        <a14:backgroundMark x1="86196" y1="70823" x2="83043" y2="76559"/>
                        <a14:backgroundMark x1="84022" y1="71820" x2="80870" y2="79052"/>
                        <a14:backgroundMark x1="80870" y1="79052" x2="81630" y2="74564"/>
                        <a14:backgroundMark x1="82609" y1="76559" x2="81739" y2="86534"/>
                        <a14:backgroundMark x1="81739" y1="86534" x2="81739" y2="86534"/>
                        <a14:backgroundMark x1="81304" y1="73067" x2="79674" y2="81297"/>
                        <a14:backgroundMark x1="64674" y1="47631" x2="65217" y2="82045"/>
                        <a14:backgroundMark x1="67065" y1="46883" x2="67391" y2="81047"/>
                        <a14:backgroundMark x1="63261" y1="53865" x2="64022" y2="79800"/>
                        <a14:backgroundMark x1="64022" y1="79800" x2="63370" y2="82544"/>
                        <a14:backgroundMark x1="55217" y1="47382" x2="57065" y2="48379"/>
                        <a14:backgroundMark x1="12500" y1="53367" x2="15000" y2="54863"/>
                        <a14:backgroundMark x1="11087" y1="48379" x2="13370" y2="48130"/>
                        <a14:backgroundMark x1="81522" y1="35411" x2="81630" y2="43890"/>
                        <a14:backgroundMark x1="85435" y1="39152" x2="88804" y2="56858"/>
                        <a14:backgroundMark x1="88804" y1="56858" x2="88804" y2="56858"/>
                        <a14:backgroundMark x1="88043" y1="42394" x2="90109" y2="48130"/>
                        <a14:backgroundMark x1="87500" y1="55112" x2="88696" y2="58354"/>
                        <a14:backgroundMark x1="85761" y1="63591" x2="87609" y2="67830"/>
                        <a14:backgroundMark x1="87609" y1="67332" x2="87500" y2="72818"/>
                        <a14:backgroundMark x1="96630" y1="62095" x2="94457" y2="67332"/>
                        <a14:backgroundMark x1="88478" y1="70324" x2="86848" y2="74314"/>
                        <a14:backgroundMark x1="25109" y1="50125" x2="39783" y2="51621"/>
                        <a14:backgroundMark x1="39783" y1="51621" x2="42826" y2="51372"/>
                        <a14:backgroundMark x1="31196" y1="48878" x2="35326" y2="48628"/>
                        <a14:backgroundMark x1="35326" y1="48628" x2="36413" y2="47631"/>
                        <a14:backgroundMark x1="35326" y1="48379" x2="36848" y2="48379"/>
                        <a14:backgroundMark x1="36196" y1="47631" x2="37500" y2="47631"/>
                      </a14:backgroundRemoval>
                    </a14:imgEffect>
                  </a14:imgLayer>
                </a14:imgProps>
              </a:ext>
              <a:ext uri="{28A0092B-C50C-407E-A947-70E740481C1C}">
                <a14:useLocalDpi xmlns:a14="http://schemas.microsoft.com/office/drawing/2010/main" val="0"/>
              </a:ext>
            </a:extLst>
          </a:blip>
          <a:srcRect/>
          <a:stretch>
            <a:fillRect/>
          </a:stretch>
        </p:blipFill>
        <p:spPr bwMode="auto">
          <a:xfrm>
            <a:off x="1511808" y="2522493"/>
            <a:ext cx="8783423" cy="382842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7817E97-CC3B-2CC4-C835-96AB35FDB9CA}"/>
              </a:ext>
            </a:extLst>
          </p:cNvPr>
          <p:cNvSpPr>
            <a:spLocks noGrp="1"/>
          </p:cNvSpPr>
          <p:nvPr>
            <p:ph type="title"/>
          </p:nvPr>
        </p:nvSpPr>
        <p:spPr>
          <a:xfrm>
            <a:off x="1629084" y="2005379"/>
            <a:ext cx="10178322" cy="1492132"/>
          </a:xfrm>
        </p:spPr>
        <p:txBody>
          <a:bodyPr vert="horz" lIns="91440" tIns="45720" rIns="91440" bIns="45720" rtlCol="0" anchor="t">
            <a:normAutofit/>
          </a:bodyPr>
          <a:lstStyle/>
          <a:p>
            <a:r>
              <a:rPr lang="en-US" sz="2400" dirty="0">
                <a:latin typeface="+mn-lt"/>
              </a:rPr>
              <a:t>Review System</a:t>
            </a:r>
          </a:p>
        </p:txBody>
      </p:sp>
      <p:sp>
        <p:nvSpPr>
          <p:cNvPr id="2" name="Title 1">
            <a:extLst>
              <a:ext uri="{FF2B5EF4-FFF2-40B4-BE49-F238E27FC236}">
                <a16:creationId xmlns:a16="http://schemas.microsoft.com/office/drawing/2014/main" id="{E3380950-97B9-0B50-F023-599EBE25C2B6}"/>
              </a:ext>
            </a:extLst>
          </p:cNvPr>
          <p:cNvSpPr txBox="1">
            <a:spLocks/>
          </p:cNvSpPr>
          <p:nvPr/>
        </p:nvSpPr>
        <p:spPr>
          <a:xfrm>
            <a:off x="1511808" y="964417"/>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400" dirty="0">
                <a:latin typeface="+mn-lt"/>
              </a:rPr>
              <a:t>Applications of text mining</a:t>
            </a:r>
          </a:p>
        </p:txBody>
      </p:sp>
    </p:spTree>
    <p:extLst>
      <p:ext uri="{BB962C8B-B14F-4D97-AF65-F5344CB8AC3E}">
        <p14:creationId xmlns:p14="http://schemas.microsoft.com/office/powerpoint/2010/main" val="147350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4DFAC7-096B-7CE9-9CC5-946E76330AF1}"/>
              </a:ext>
            </a:extLst>
          </p:cNvPr>
          <p:cNvSpPr txBox="1">
            <a:spLocks/>
          </p:cNvSpPr>
          <p:nvPr/>
        </p:nvSpPr>
        <p:spPr>
          <a:xfrm>
            <a:off x="1130908" y="182206"/>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5400" dirty="0">
                <a:latin typeface="+mn-lt"/>
              </a:rPr>
              <a:t>Self made app</a:t>
            </a:r>
          </a:p>
        </p:txBody>
      </p:sp>
      <p:pic>
        <p:nvPicPr>
          <p:cNvPr id="4" name="Picture 3">
            <a:extLst>
              <a:ext uri="{FF2B5EF4-FFF2-40B4-BE49-F238E27FC236}">
                <a16:creationId xmlns:a16="http://schemas.microsoft.com/office/drawing/2014/main" id="{825511A2-5C97-54D6-FCCF-9273B1F550D1}"/>
              </a:ext>
            </a:extLst>
          </p:cNvPr>
          <p:cNvPicPr>
            <a:picLocks noChangeAspect="1"/>
          </p:cNvPicPr>
          <p:nvPr/>
        </p:nvPicPr>
        <p:blipFill>
          <a:blip r:embed="rId2"/>
          <a:stretch>
            <a:fillRect/>
          </a:stretch>
        </p:blipFill>
        <p:spPr>
          <a:xfrm>
            <a:off x="1826083" y="1674338"/>
            <a:ext cx="7900343" cy="3281419"/>
          </a:xfrm>
          <a:prstGeom prst="rect">
            <a:avLst/>
          </a:prstGeom>
        </p:spPr>
      </p:pic>
      <p:sp>
        <p:nvSpPr>
          <p:cNvPr id="7" name="Title 1">
            <a:extLst>
              <a:ext uri="{FF2B5EF4-FFF2-40B4-BE49-F238E27FC236}">
                <a16:creationId xmlns:a16="http://schemas.microsoft.com/office/drawing/2014/main" id="{B79D2F57-4591-C30A-2075-7FE28737CF51}"/>
              </a:ext>
            </a:extLst>
          </p:cNvPr>
          <p:cNvSpPr txBox="1">
            <a:spLocks/>
          </p:cNvSpPr>
          <p:nvPr/>
        </p:nvSpPr>
        <p:spPr>
          <a:xfrm>
            <a:off x="2388180" y="530572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400" dirty="0">
                <a:latin typeface="+mn-lt"/>
              </a:rPr>
              <a:t>Machine learning Packages to import </a:t>
            </a:r>
          </a:p>
        </p:txBody>
      </p:sp>
    </p:spTree>
    <p:extLst>
      <p:ext uri="{BB962C8B-B14F-4D97-AF65-F5344CB8AC3E}">
        <p14:creationId xmlns:p14="http://schemas.microsoft.com/office/powerpoint/2010/main" val="399751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4DFAC7-096B-7CE9-9CC5-946E76330AF1}"/>
              </a:ext>
            </a:extLst>
          </p:cNvPr>
          <p:cNvSpPr txBox="1">
            <a:spLocks/>
          </p:cNvSpPr>
          <p:nvPr/>
        </p:nvSpPr>
        <p:spPr>
          <a:xfrm>
            <a:off x="1130908" y="182206"/>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5400" dirty="0">
                <a:latin typeface="+mn-lt"/>
              </a:rPr>
              <a:t>Self made app</a:t>
            </a:r>
          </a:p>
        </p:txBody>
      </p:sp>
      <p:sp>
        <p:nvSpPr>
          <p:cNvPr id="7" name="Title 1">
            <a:extLst>
              <a:ext uri="{FF2B5EF4-FFF2-40B4-BE49-F238E27FC236}">
                <a16:creationId xmlns:a16="http://schemas.microsoft.com/office/drawing/2014/main" id="{B79D2F57-4591-C30A-2075-7FE28737CF51}"/>
              </a:ext>
            </a:extLst>
          </p:cNvPr>
          <p:cNvSpPr txBox="1">
            <a:spLocks/>
          </p:cNvSpPr>
          <p:nvPr/>
        </p:nvSpPr>
        <p:spPr>
          <a:xfrm>
            <a:off x="2388180" y="530572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400" dirty="0">
                <a:latin typeface="+mn-lt"/>
              </a:rPr>
              <a:t>Language processing Packages to import </a:t>
            </a:r>
          </a:p>
        </p:txBody>
      </p:sp>
      <p:pic>
        <p:nvPicPr>
          <p:cNvPr id="2" name="Picture 1">
            <a:extLst>
              <a:ext uri="{FF2B5EF4-FFF2-40B4-BE49-F238E27FC236}">
                <a16:creationId xmlns:a16="http://schemas.microsoft.com/office/drawing/2014/main" id="{A729BDD3-7619-DE3B-E487-A3593A77DC39}"/>
              </a:ext>
            </a:extLst>
          </p:cNvPr>
          <p:cNvPicPr>
            <a:picLocks noChangeAspect="1"/>
          </p:cNvPicPr>
          <p:nvPr/>
        </p:nvPicPr>
        <p:blipFill>
          <a:blip r:embed="rId2"/>
          <a:stretch>
            <a:fillRect/>
          </a:stretch>
        </p:blipFill>
        <p:spPr>
          <a:xfrm>
            <a:off x="2476628" y="1783482"/>
            <a:ext cx="6508321" cy="2983590"/>
          </a:xfrm>
          <a:prstGeom prst="rect">
            <a:avLst/>
          </a:prstGeom>
        </p:spPr>
      </p:pic>
    </p:spTree>
    <p:extLst>
      <p:ext uri="{BB962C8B-B14F-4D97-AF65-F5344CB8AC3E}">
        <p14:creationId xmlns:p14="http://schemas.microsoft.com/office/powerpoint/2010/main" val="353917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64B600-0BE8-2C8A-1275-43D045CCD16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153" b="89865" l="1892" r="93526">
                        <a14:foregroundMark x1="84363" y1="12162" x2="11952" y2="15315"/>
                        <a14:foregroundMark x1="11952" y1="15315" x2="6873" y2="30405"/>
                        <a14:foregroundMark x1="6873" y1="30405" x2="6574" y2="44595"/>
                        <a14:foregroundMark x1="12351" y1="12613" x2="9861" y2="30631"/>
                        <a14:foregroundMark x1="9861" y1="30631" x2="12251" y2="47523"/>
                        <a14:foregroundMark x1="12251" y1="47523" x2="19422" y2="53829"/>
                        <a14:foregroundMark x1="19422" y1="53829" x2="29482" y2="54054"/>
                        <a14:foregroundMark x1="29482" y1="54054" x2="69124" y2="41216"/>
                        <a14:foregroundMark x1="72809" y1="22748" x2="75100" y2="64865"/>
                        <a14:foregroundMark x1="49203" y1="21847" x2="57769" y2="74099"/>
                        <a14:foregroundMark x1="88645" y1="12613" x2="89143" y2="53153"/>
                        <a14:foregroundMark x1="89143" y1="53153" x2="84661" y2="69369"/>
                        <a14:foregroundMark x1="84661" y1="69369" x2="76295" y2="78829"/>
                        <a14:foregroundMark x1="76295" y1="78829" x2="25697" y2="77928"/>
                        <a14:foregroundMark x1="25697" y1="77928" x2="8466" y2="55856"/>
                        <a14:foregroundMark x1="8466" y1="55856" x2="5976" y2="35135"/>
                        <a14:foregroundMark x1="5976" y1="35135" x2="11255" y2="14189"/>
                        <a14:foregroundMark x1="11255" y1="14189" x2="21315" y2="10135"/>
                        <a14:foregroundMark x1="21315" y1="10135" x2="93725" y2="13964"/>
                        <a14:foregroundMark x1="62450" y1="8784" x2="35259" y2="12613"/>
                        <a14:foregroundMark x1="61155" y1="6757" x2="27590" y2="3378"/>
                        <a14:foregroundMark x1="17331" y1="10586" x2="9263" y2="9234"/>
                        <a14:foregroundMark x1="9263" y1="9234" x2="1892" y2="12838"/>
                        <a14:foregroundMark x1="1892" y1="12838" x2="2092" y2="77477"/>
                        <a14:backgroundMark x1="100" y1="7207" x2="0" y2="15766"/>
                        <a14:backgroundMark x1="299" y1="85360" x2="199" y2="19595"/>
                      </a14:backgroundRemoval>
                    </a14:imgEffect>
                  </a14:imgLayer>
                </a14:imgProps>
              </a:ext>
            </a:extLst>
          </a:blip>
          <a:srcRect r="6954" b="11550"/>
          <a:stretch/>
        </p:blipFill>
        <p:spPr>
          <a:xfrm>
            <a:off x="1646455" y="1927238"/>
            <a:ext cx="7567398" cy="3181210"/>
          </a:xfrm>
          <a:prstGeom prst="rect">
            <a:avLst/>
          </a:prstGeom>
        </p:spPr>
      </p:pic>
      <p:sp>
        <p:nvSpPr>
          <p:cNvPr id="5" name="Title 1">
            <a:extLst>
              <a:ext uri="{FF2B5EF4-FFF2-40B4-BE49-F238E27FC236}">
                <a16:creationId xmlns:a16="http://schemas.microsoft.com/office/drawing/2014/main" id="{A821982C-F3DD-EA20-5EE6-8C2527C57332}"/>
              </a:ext>
            </a:extLst>
          </p:cNvPr>
          <p:cNvSpPr txBox="1">
            <a:spLocks/>
          </p:cNvSpPr>
          <p:nvPr/>
        </p:nvSpPr>
        <p:spPr>
          <a:xfrm>
            <a:off x="1251678" y="78472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400" dirty="0">
                <a:latin typeface="+mn-lt"/>
              </a:rPr>
              <a:t>Self made app</a:t>
            </a:r>
          </a:p>
        </p:txBody>
      </p:sp>
    </p:spTree>
    <p:extLst>
      <p:ext uri="{BB962C8B-B14F-4D97-AF65-F5344CB8AC3E}">
        <p14:creationId xmlns:p14="http://schemas.microsoft.com/office/powerpoint/2010/main" val="330024206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{60E4B4D7-89D0-D64C-944B-3BB9AB1C35A9}tf10001071_mac</Template>
  <TotalTime>1193</TotalTime>
  <Words>278</Words>
  <Application>Microsoft Macintosh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-webkit-standard</vt:lpstr>
      <vt:lpstr>AkayaKanadaka</vt:lpstr>
      <vt:lpstr>Arial</vt:lpstr>
      <vt:lpstr>Gill Sans MT</vt:lpstr>
      <vt:lpstr>Impact</vt:lpstr>
      <vt:lpstr>Badge</vt:lpstr>
      <vt:lpstr>AI-ML Project </vt:lpstr>
      <vt:lpstr>Introduction</vt:lpstr>
      <vt:lpstr>Tone in the text</vt:lpstr>
      <vt:lpstr>Text mining</vt:lpstr>
      <vt:lpstr>Challenges Faced</vt:lpstr>
      <vt:lpstr>Review System</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Project </dc:title>
  <dc:creator>RAHUL SARAVANAN - 122132533 - MITBLR</dc:creator>
  <cp:lastModifiedBy>RAHUL SARAVANAN - 122132533 - MITBLR</cp:lastModifiedBy>
  <cp:revision>2</cp:revision>
  <dcterms:created xsi:type="dcterms:W3CDTF">2024-10-16T13:55:20Z</dcterms:created>
  <dcterms:modified xsi:type="dcterms:W3CDTF">2024-10-17T13:14:06Z</dcterms:modified>
</cp:coreProperties>
</file>