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1606923" y="6273312"/>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876425" y="2692013"/>
            <a:ext cx="8610600" cy="2308324"/>
          </a:xfrm>
          <a:prstGeom prst="rect">
            <a:avLst/>
          </a:prstGeom>
          <a:noFill/>
        </p:spPr>
        <p:txBody>
          <a:bodyPr wrap="square" rtlCol="0">
            <a:spAutoFit/>
          </a:bodyPr>
          <a:lstStyle/>
          <a:p>
            <a:r>
              <a:rPr lang="en-US" sz="2400" dirty="0"/>
              <a:t>STUDENT NAME</a:t>
            </a:r>
            <a:r>
              <a:rPr lang="en-IN" sz="2400" dirty="0"/>
              <a:t> </a:t>
            </a:r>
            <a:r>
              <a:rPr lang="en-US" sz="2400" dirty="0"/>
              <a:t>:</a:t>
            </a:r>
            <a:r>
              <a:rPr lang="en-IN" sz="2400" dirty="0"/>
              <a:t>  OJASWINI.R</a:t>
            </a:r>
            <a:endParaRPr lang="en-US" sz="2400" dirty="0"/>
          </a:p>
          <a:p>
            <a:r>
              <a:rPr lang="en-US" sz="2400" dirty="0"/>
              <a:t>REGISTER </a:t>
            </a:r>
            <a:r>
              <a:rPr lang="en-IN" sz="2400" dirty="0"/>
              <a:t>NO      </a:t>
            </a:r>
            <a:r>
              <a:rPr lang="en-US" sz="2400" dirty="0"/>
              <a:t>:</a:t>
            </a:r>
            <a:r>
              <a:rPr lang="en-IN" sz="2400" dirty="0"/>
              <a:t>   312217019(</a:t>
            </a:r>
            <a:r>
              <a:rPr lang="en-US" sz="2400" dirty="0"/>
              <a:t>C967AB07884759EB85E48AED3F3A53E1</a:t>
            </a:r>
            <a:r>
              <a:rPr lang="en-IN" sz="2400" dirty="0"/>
              <a:t>)</a:t>
            </a:r>
          </a:p>
          <a:p>
            <a:r>
              <a:rPr lang="en-IN" sz="2400" dirty="0"/>
              <a:t>Department.       </a:t>
            </a:r>
            <a:r>
              <a:rPr lang="en-US" sz="2400" dirty="0"/>
              <a:t>:</a:t>
            </a:r>
            <a:r>
              <a:rPr lang="en-IN" sz="2400" dirty="0"/>
              <a:t>   B.Com(General)-B</a:t>
            </a:r>
            <a:endParaRPr lang="en-US" sz="2400" dirty="0"/>
          </a:p>
          <a:p>
            <a:r>
              <a:rPr lang="en-IN" sz="2400" dirty="0"/>
              <a:t>college.                :    Shri krishna 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073BA11-E18F-3CF1-7A6D-F12E2FC82B86}"/>
              </a:ext>
            </a:extLst>
          </p:cNvPr>
          <p:cNvSpPr txBox="1"/>
          <p:nvPr/>
        </p:nvSpPr>
        <p:spPr>
          <a:xfrm>
            <a:off x="739775" y="1524832"/>
            <a:ext cx="6100074" cy="923330"/>
          </a:xfrm>
          <a:prstGeom prst="rect">
            <a:avLst/>
          </a:prstGeom>
          <a:noFill/>
        </p:spPr>
        <p:txBody>
          <a:bodyPr wrap="square">
            <a:spAutoFit/>
          </a:bodyPr>
          <a:lstStyle/>
          <a:p>
            <a:r>
              <a:rPr lang="en-IN" dirty="0"/>
              <a:t>•</a:t>
            </a:r>
            <a:r>
              <a:rPr lang="en-US" dirty="0"/>
              <a:t>Organize the Excel workbook into different sheets, such as "Data Entry," "Scorecard," and "Dashboard," for clear data separation and navigation.</a:t>
            </a:r>
          </a:p>
        </p:txBody>
      </p:sp>
      <p:sp>
        <p:nvSpPr>
          <p:cNvPr id="7" name="TextBox 6">
            <a:extLst>
              <a:ext uri="{FF2B5EF4-FFF2-40B4-BE49-F238E27FC236}">
                <a16:creationId xmlns:a16="http://schemas.microsoft.com/office/drawing/2014/main" id="{702464BF-9E13-1602-169A-1C05BBB67A86}"/>
              </a:ext>
            </a:extLst>
          </p:cNvPr>
          <p:cNvSpPr txBox="1"/>
          <p:nvPr/>
        </p:nvSpPr>
        <p:spPr>
          <a:xfrm>
            <a:off x="739775" y="2621085"/>
            <a:ext cx="6100074" cy="646331"/>
          </a:xfrm>
          <a:prstGeom prst="rect">
            <a:avLst/>
          </a:prstGeom>
          <a:noFill/>
        </p:spPr>
        <p:txBody>
          <a:bodyPr wrap="square">
            <a:spAutoFit/>
          </a:bodyPr>
          <a:lstStyle/>
          <a:p>
            <a:r>
              <a:rPr lang="en-IN" dirty="0"/>
              <a:t>•</a:t>
            </a:r>
            <a:r>
              <a:rPr lang="en-US" dirty="0"/>
              <a:t>Identify and categorize key performance indicators (KPIs) relevant to each role and department.</a:t>
            </a:r>
          </a:p>
        </p:txBody>
      </p:sp>
      <p:sp>
        <p:nvSpPr>
          <p:cNvPr id="11" name="TextBox 10">
            <a:extLst>
              <a:ext uri="{FF2B5EF4-FFF2-40B4-BE49-F238E27FC236}">
                <a16:creationId xmlns:a16="http://schemas.microsoft.com/office/drawing/2014/main" id="{25D716A7-3FC0-2208-AAA5-9E15DFC2C477}"/>
              </a:ext>
            </a:extLst>
          </p:cNvPr>
          <p:cNvSpPr txBox="1"/>
          <p:nvPr/>
        </p:nvSpPr>
        <p:spPr>
          <a:xfrm>
            <a:off x="739775" y="3529130"/>
            <a:ext cx="6100074" cy="646331"/>
          </a:xfrm>
          <a:prstGeom prst="rect">
            <a:avLst/>
          </a:prstGeom>
          <a:noFill/>
        </p:spPr>
        <p:txBody>
          <a:bodyPr wrap="square">
            <a:spAutoFit/>
          </a:bodyPr>
          <a:lstStyle/>
          <a:p>
            <a:r>
              <a:rPr lang="en-IN" dirty="0"/>
              <a:t>•</a:t>
            </a:r>
            <a:r>
              <a:rPr lang="en-US" dirty="0"/>
              <a:t>Apply Excel formulas like SUM, AVERAGE, and IF to automate calculations for scores and weighted averages.</a:t>
            </a:r>
          </a:p>
        </p:txBody>
      </p:sp>
      <p:sp>
        <p:nvSpPr>
          <p:cNvPr id="13" name="TextBox 12">
            <a:extLst>
              <a:ext uri="{FF2B5EF4-FFF2-40B4-BE49-F238E27FC236}">
                <a16:creationId xmlns:a16="http://schemas.microsoft.com/office/drawing/2014/main" id="{31EB2583-5DBC-999B-8A90-5F66DBDEA5FA}"/>
              </a:ext>
            </a:extLst>
          </p:cNvPr>
          <p:cNvSpPr txBox="1"/>
          <p:nvPr/>
        </p:nvSpPr>
        <p:spPr>
          <a:xfrm>
            <a:off x="739775" y="4409838"/>
            <a:ext cx="6100074" cy="923330"/>
          </a:xfrm>
          <a:prstGeom prst="rect">
            <a:avLst/>
          </a:prstGeom>
          <a:noFill/>
        </p:spPr>
        <p:txBody>
          <a:bodyPr wrap="square">
            <a:spAutoFit/>
          </a:bodyPr>
          <a:lstStyle/>
          <a:p>
            <a:r>
              <a:rPr lang="en-IN" dirty="0"/>
              <a:t>•</a:t>
            </a:r>
            <a:r>
              <a:rPr lang="en-US" dirty="0"/>
              <a:t>Design charts and graphs to visually represent performance data on the "Dashboard" sheet, such as bar charts for scores and pie charts for performance distribution.</a:t>
            </a:r>
          </a:p>
        </p:txBody>
      </p:sp>
      <p:sp>
        <p:nvSpPr>
          <p:cNvPr id="16" name="TextBox 15">
            <a:extLst>
              <a:ext uri="{FF2B5EF4-FFF2-40B4-BE49-F238E27FC236}">
                <a16:creationId xmlns:a16="http://schemas.microsoft.com/office/drawing/2014/main" id="{F194D636-D103-814A-6CD9-0C474D257AF2}"/>
              </a:ext>
            </a:extLst>
          </p:cNvPr>
          <p:cNvSpPr txBox="1"/>
          <p:nvPr/>
        </p:nvSpPr>
        <p:spPr>
          <a:xfrm>
            <a:off x="837386" y="5537034"/>
            <a:ext cx="6100074" cy="646331"/>
          </a:xfrm>
          <a:prstGeom prst="rect">
            <a:avLst/>
          </a:prstGeom>
          <a:noFill/>
        </p:spPr>
        <p:txBody>
          <a:bodyPr wrap="square">
            <a:spAutoFit/>
          </a:bodyPr>
          <a:lstStyle/>
          <a:p>
            <a:r>
              <a:rPr lang="en-IN" dirty="0"/>
              <a:t>•</a:t>
            </a:r>
            <a:r>
              <a:rPr lang="en-US" dirty="0"/>
              <a:t>Protect cells with formulas and sensitive data to prevent accidental changes.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BA455975-F656-A3F9-685B-4A1475D5F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674" y="1730522"/>
            <a:ext cx="7915275" cy="4838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F39EBF4-04CF-C6FA-1543-94D5D9B27446}"/>
              </a:ext>
            </a:extLst>
          </p:cNvPr>
          <p:cNvSpPr txBox="1"/>
          <p:nvPr/>
        </p:nvSpPr>
        <p:spPr>
          <a:xfrm>
            <a:off x="1399717" y="1518997"/>
            <a:ext cx="6100074" cy="2585323"/>
          </a:xfrm>
          <a:prstGeom prst="rect">
            <a:avLst/>
          </a:prstGeom>
          <a:noFill/>
        </p:spPr>
        <p:txBody>
          <a:bodyPr wrap="square">
            <a:spAutoFit/>
          </a:bodyPr>
          <a:lstStyle/>
          <a:p>
            <a:r>
              <a:rPr lang="en-IN" dirty="0"/>
              <a:t>•</a:t>
            </a:r>
            <a:r>
              <a:rPr lang="en-US" dirty="0"/>
              <a:t>Using Excel to create an Employee Performance Scorecard is an effective and practical approach for managing employee performance. The scorecard helps organizations track performance consistently, provides clear insights for better decision-making, and fosters transparency and fairness in evaluations. It also supports employee growth by identifying strengths and areas for improvement, all while being cost-effective and easy to implement. Overall, this tool can greatly enhance both individual and organizational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797016" y="2221379"/>
            <a:ext cx="8013734" cy="954107"/>
          </a:xfrm>
          <a:prstGeom prst="rect">
            <a:avLst/>
          </a:prstGeom>
          <a:solidFill>
            <a:schemeClr val="bg1"/>
          </a:solidFill>
        </p:spPr>
        <p:txBody>
          <a:bodyPr wrap="square" rtlCol="0">
            <a:spAutoFit/>
          </a:bodyPr>
          <a:lstStyle/>
          <a:p>
            <a:r>
              <a:rPr lang="en-IN" sz="2800" dirty="0">
                <a:latin typeface="Times New Roman" panose="02020603050405020304" pitchFamily="18" charset="0"/>
                <a:cs typeface="Times New Roman" panose="02020603050405020304" pitchFamily="18" charset="0"/>
              </a:rPr>
              <a:t>CREATING AN  EMPLOYEE PERFORMANCE SCORECARD IN EXCEL.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71AB7B2-9FC6-DB8F-7D52-325C3C14D7A4}"/>
              </a:ext>
            </a:extLst>
          </p:cNvPr>
          <p:cNvSpPr txBox="1"/>
          <p:nvPr/>
        </p:nvSpPr>
        <p:spPr>
          <a:xfrm>
            <a:off x="1102252" y="1672709"/>
            <a:ext cx="5908148" cy="369332"/>
          </a:xfrm>
          <a:prstGeom prst="rect">
            <a:avLst/>
          </a:prstGeom>
          <a:noFill/>
        </p:spPr>
        <p:txBody>
          <a:bodyPr wrap="square">
            <a:spAutoFit/>
          </a:bodyPr>
          <a:lstStyle/>
          <a:p>
            <a:r>
              <a:rPr lang="en-IN" dirty="0"/>
              <a:t>1.</a:t>
            </a:r>
            <a:r>
              <a:rPr lang="en-US" dirty="0"/>
              <a:t>Identify Key Performance Indicators (KPIs)</a:t>
            </a:r>
          </a:p>
        </p:txBody>
      </p:sp>
      <p:sp>
        <p:nvSpPr>
          <p:cNvPr id="13" name="TextBox 12">
            <a:extLst>
              <a:ext uri="{FF2B5EF4-FFF2-40B4-BE49-F238E27FC236}">
                <a16:creationId xmlns:a16="http://schemas.microsoft.com/office/drawing/2014/main" id="{9EAC6F39-046A-8E70-885A-8261F6A8D55B}"/>
              </a:ext>
            </a:extLst>
          </p:cNvPr>
          <p:cNvSpPr txBox="1"/>
          <p:nvPr/>
        </p:nvSpPr>
        <p:spPr>
          <a:xfrm>
            <a:off x="1102252" y="2276849"/>
            <a:ext cx="6100074" cy="369332"/>
          </a:xfrm>
          <a:prstGeom prst="rect">
            <a:avLst/>
          </a:prstGeom>
          <a:noFill/>
        </p:spPr>
        <p:txBody>
          <a:bodyPr wrap="square">
            <a:spAutoFit/>
          </a:bodyPr>
          <a:lstStyle/>
          <a:p>
            <a:r>
              <a:rPr lang="en-IN" dirty="0"/>
              <a:t>2.</a:t>
            </a:r>
            <a:r>
              <a:rPr lang="en-US" dirty="0"/>
              <a:t>Design the Scorecard Layout:</a:t>
            </a:r>
          </a:p>
        </p:txBody>
      </p:sp>
      <p:sp>
        <p:nvSpPr>
          <p:cNvPr id="15" name="TextBox 14">
            <a:extLst>
              <a:ext uri="{FF2B5EF4-FFF2-40B4-BE49-F238E27FC236}">
                <a16:creationId xmlns:a16="http://schemas.microsoft.com/office/drawing/2014/main" id="{EEECF49E-B7CB-6313-EDA7-4AE820A1DA0C}"/>
              </a:ext>
            </a:extLst>
          </p:cNvPr>
          <p:cNvSpPr txBox="1"/>
          <p:nvPr/>
        </p:nvSpPr>
        <p:spPr>
          <a:xfrm>
            <a:off x="1102252" y="2880989"/>
            <a:ext cx="6100074" cy="369332"/>
          </a:xfrm>
          <a:prstGeom prst="rect">
            <a:avLst/>
          </a:prstGeom>
          <a:noFill/>
        </p:spPr>
        <p:txBody>
          <a:bodyPr wrap="square">
            <a:spAutoFit/>
          </a:bodyPr>
          <a:lstStyle/>
          <a:p>
            <a:r>
              <a:rPr lang="en-IN" dirty="0"/>
              <a:t>3.</a:t>
            </a:r>
            <a:r>
              <a:rPr lang="en-US" dirty="0"/>
              <a:t>Set Performance Targets and Ratings:</a:t>
            </a:r>
          </a:p>
        </p:txBody>
      </p:sp>
      <p:sp>
        <p:nvSpPr>
          <p:cNvPr id="17" name="TextBox 16">
            <a:extLst>
              <a:ext uri="{FF2B5EF4-FFF2-40B4-BE49-F238E27FC236}">
                <a16:creationId xmlns:a16="http://schemas.microsoft.com/office/drawing/2014/main" id="{2BC150AA-F9F9-1730-B005-0C4A10B1D714}"/>
              </a:ext>
            </a:extLst>
          </p:cNvPr>
          <p:cNvSpPr txBox="1"/>
          <p:nvPr/>
        </p:nvSpPr>
        <p:spPr>
          <a:xfrm>
            <a:off x="1150489" y="3491023"/>
            <a:ext cx="6100074" cy="369332"/>
          </a:xfrm>
          <a:prstGeom prst="rect">
            <a:avLst/>
          </a:prstGeom>
          <a:noFill/>
        </p:spPr>
        <p:txBody>
          <a:bodyPr wrap="square">
            <a:spAutoFit/>
          </a:bodyPr>
          <a:lstStyle/>
          <a:p>
            <a:r>
              <a:rPr lang="en-IN" dirty="0"/>
              <a:t>4.</a:t>
            </a:r>
            <a:r>
              <a:rPr lang="en-US" dirty="0"/>
              <a:t>Automate Calculations</a:t>
            </a:r>
          </a:p>
        </p:txBody>
      </p:sp>
      <p:sp>
        <p:nvSpPr>
          <p:cNvPr id="19" name="TextBox 18">
            <a:extLst>
              <a:ext uri="{FF2B5EF4-FFF2-40B4-BE49-F238E27FC236}">
                <a16:creationId xmlns:a16="http://schemas.microsoft.com/office/drawing/2014/main" id="{300D97E0-36C2-2C55-0AC6-E13B9DB3E7C7}"/>
              </a:ext>
            </a:extLst>
          </p:cNvPr>
          <p:cNvSpPr txBox="1"/>
          <p:nvPr/>
        </p:nvSpPr>
        <p:spPr>
          <a:xfrm>
            <a:off x="1150489" y="3999883"/>
            <a:ext cx="6100074" cy="369332"/>
          </a:xfrm>
          <a:prstGeom prst="rect">
            <a:avLst/>
          </a:prstGeom>
          <a:noFill/>
        </p:spPr>
        <p:txBody>
          <a:bodyPr wrap="square">
            <a:spAutoFit/>
          </a:bodyPr>
          <a:lstStyle/>
          <a:p>
            <a:r>
              <a:rPr lang="en-IN"/>
              <a:t>5.</a:t>
            </a:r>
            <a:r>
              <a:rPr lang="en-US" dirty="0"/>
              <a:t>Data Input and Review Process</a:t>
            </a:r>
          </a:p>
        </p:txBody>
      </p:sp>
      <p:sp>
        <p:nvSpPr>
          <p:cNvPr id="21" name="TextBox 20">
            <a:extLst>
              <a:ext uri="{FF2B5EF4-FFF2-40B4-BE49-F238E27FC236}">
                <a16:creationId xmlns:a16="http://schemas.microsoft.com/office/drawing/2014/main" id="{74E21A39-BD45-9230-0F1F-2FA625A085B5}"/>
              </a:ext>
            </a:extLst>
          </p:cNvPr>
          <p:cNvSpPr txBox="1"/>
          <p:nvPr/>
        </p:nvSpPr>
        <p:spPr>
          <a:xfrm>
            <a:off x="1150489" y="4626420"/>
            <a:ext cx="6100074" cy="369332"/>
          </a:xfrm>
          <a:prstGeom prst="rect">
            <a:avLst/>
          </a:prstGeom>
          <a:noFill/>
        </p:spPr>
        <p:txBody>
          <a:bodyPr wrap="square">
            <a:spAutoFit/>
          </a:bodyPr>
          <a:lstStyle/>
          <a:p>
            <a:r>
              <a:rPr lang="en-IN" dirty="0"/>
              <a:t>6.</a:t>
            </a:r>
            <a:r>
              <a:rPr lang="en-US" dirty="0"/>
              <a:t>Performance Summary and Analysis</a:t>
            </a:r>
          </a:p>
        </p:txBody>
      </p:sp>
      <p:sp>
        <p:nvSpPr>
          <p:cNvPr id="23" name="TextBox 22">
            <a:extLst>
              <a:ext uri="{FF2B5EF4-FFF2-40B4-BE49-F238E27FC236}">
                <a16:creationId xmlns:a16="http://schemas.microsoft.com/office/drawing/2014/main" id="{67851F96-02EB-21BB-33CD-467299B2CD09}"/>
              </a:ext>
            </a:extLst>
          </p:cNvPr>
          <p:cNvSpPr txBox="1"/>
          <p:nvPr/>
        </p:nvSpPr>
        <p:spPr>
          <a:xfrm>
            <a:off x="1132127" y="5233679"/>
            <a:ext cx="6100074" cy="369332"/>
          </a:xfrm>
          <a:prstGeom prst="rect">
            <a:avLst/>
          </a:prstGeom>
          <a:noFill/>
        </p:spPr>
        <p:txBody>
          <a:bodyPr wrap="square">
            <a:spAutoFit/>
          </a:bodyPr>
          <a:lstStyle/>
          <a:p>
            <a:r>
              <a:rPr lang="en-IN" dirty="0"/>
              <a:t>7.</a:t>
            </a:r>
            <a:r>
              <a:rPr lang="en-US" dirty="0"/>
              <a:t>Continuous Improvement and Feedback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28244" y="97284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B17200F2-053F-B648-C35F-777E36EC68BA}"/>
              </a:ext>
            </a:extLst>
          </p:cNvPr>
          <p:cNvSpPr txBox="1"/>
          <p:nvPr/>
        </p:nvSpPr>
        <p:spPr>
          <a:xfrm>
            <a:off x="847153" y="2250156"/>
            <a:ext cx="6100074" cy="646331"/>
          </a:xfrm>
          <a:prstGeom prst="rect">
            <a:avLst/>
          </a:prstGeom>
          <a:noFill/>
        </p:spPr>
        <p:txBody>
          <a:bodyPr wrap="square">
            <a:spAutoFit/>
          </a:bodyPr>
          <a:lstStyle/>
          <a:p>
            <a:r>
              <a:rPr lang="en-IN" dirty="0"/>
              <a:t>•</a:t>
            </a:r>
            <a:r>
              <a:rPr lang="en-US" dirty="0"/>
              <a:t>Develop a comprehensive scorecard to assess employee performance.</a:t>
            </a:r>
          </a:p>
        </p:txBody>
      </p:sp>
      <p:sp>
        <p:nvSpPr>
          <p:cNvPr id="16" name="TextBox 15">
            <a:extLst>
              <a:ext uri="{FF2B5EF4-FFF2-40B4-BE49-F238E27FC236}">
                <a16:creationId xmlns:a16="http://schemas.microsoft.com/office/drawing/2014/main" id="{A0AEE968-43E1-338C-0EF1-FD3488AEB30B}"/>
              </a:ext>
            </a:extLst>
          </p:cNvPr>
          <p:cNvSpPr txBox="1"/>
          <p:nvPr/>
        </p:nvSpPr>
        <p:spPr>
          <a:xfrm>
            <a:off x="847153" y="3050591"/>
            <a:ext cx="6100074" cy="646331"/>
          </a:xfrm>
          <a:prstGeom prst="rect">
            <a:avLst/>
          </a:prstGeom>
          <a:noFill/>
        </p:spPr>
        <p:txBody>
          <a:bodyPr wrap="square">
            <a:spAutoFit/>
          </a:bodyPr>
          <a:lstStyle/>
          <a:p>
            <a:r>
              <a:rPr lang="en-IN" dirty="0"/>
              <a:t>•</a:t>
            </a:r>
            <a:r>
              <a:rPr lang="en-US" dirty="0"/>
              <a:t>Select relevant KPIs for different roles, such as productivity, quality, attendance, and teamwork.</a:t>
            </a:r>
          </a:p>
        </p:txBody>
      </p:sp>
      <p:sp>
        <p:nvSpPr>
          <p:cNvPr id="18" name="TextBox 17">
            <a:extLst>
              <a:ext uri="{FF2B5EF4-FFF2-40B4-BE49-F238E27FC236}">
                <a16:creationId xmlns:a16="http://schemas.microsoft.com/office/drawing/2014/main" id="{B387ACA2-B888-7A84-F47A-C242B63D8B31}"/>
              </a:ext>
            </a:extLst>
          </p:cNvPr>
          <p:cNvSpPr txBox="1"/>
          <p:nvPr/>
        </p:nvSpPr>
        <p:spPr>
          <a:xfrm>
            <a:off x="866357" y="3807409"/>
            <a:ext cx="6100074" cy="646331"/>
          </a:xfrm>
          <a:prstGeom prst="rect">
            <a:avLst/>
          </a:prstGeom>
          <a:noFill/>
        </p:spPr>
        <p:txBody>
          <a:bodyPr wrap="square">
            <a:spAutoFit/>
          </a:bodyPr>
          <a:lstStyle/>
          <a:p>
            <a:r>
              <a:rPr lang="en-IN" dirty="0"/>
              <a:t>•</a:t>
            </a:r>
            <a:r>
              <a:rPr lang="en-US" dirty="0"/>
              <a:t>Create a user-friendly layout with separate sections for each KPI.</a:t>
            </a:r>
          </a:p>
        </p:txBody>
      </p:sp>
      <p:sp>
        <p:nvSpPr>
          <p:cNvPr id="20" name="TextBox 19">
            <a:extLst>
              <a:ext uri="{FF2B5EF4-FFF2-40B4-BE49-F238E27FC236}">
                <a16:creationId xmlns:a16="http://schemas.microsoft.com/office/drawing/2014/main" id="{BD45983C-4B3A-5E2D-3D2D-331F1F70EF2D}"/>
              </a:ext>
            </a:extLst>
          </p:cNvPr>
          <p:cNvSpPr txBox="1"/>
          <p:nvPr/>
        </p:nvSpPr>
        <p:spPr>
          <a:xfrm>
            <a:off x="866357" y="4616008"/>
            <a:ext cx="6100074" cy="646331"/>
          </a:xfrm>
          <a:prstGeom prst="rect">
            <a:avLst/>
          </a:prstGeom>
          <a:noFill/>
        </p:spPr>
        <p:txBody>
          <a:bodyPr wrap="square">
            <a:spAutoFit/>
          </a:bodyPr>
          <a:lstStyle/>
          <a:p>
            <a:r>
              <a:rPr lang="en-IN" dirty="0"/>
              <a:t>•</a:t>
            </a:r>
            <a:r>
              <a:rPr lang="en-US" dirty="0"/>
              <a:t>Use Excel formulas to automate score calculations and overall ratings.</a:t>
            </a:r>
          </a:p>
        </p:txBody>
      </p:sp>
      <p:sp>
        <p:nvSpPr>
          <p:cNvPr id="22" name="TextBox 21">
            <a:extLst>
              <a:ext uri="{FF2B5EF4-FFF2-40B4-BE49-F238E27FC236}">
                <a16:creationId xmlns:a16="http://schemas.microsoft.com/office/drawing/2014/main" id="{2D5010E3-A364-CCA6-D8C1-F66A88B5EB96}"/>
              </a:ext>
            </a:extLst>
          </p:cNvPr>
          <p:cNvSpPr txBox="1"/>
          <p:nvPr/>
        </p:nvSpPr>
        <p:spPr>
          <a:xfrm>
            <a:off x="928244" y="5496609"/>
            <a:ext cx="6100074" cy="646331"/>
          </a:xfrm>
          <a:prstGeom prst="rect">
            <a:avLst/>
          </a:prstGeom>
          <a:noFill/>
        </p:spPr>
        <p:txBody>
          <a:bodyPr wrap="square">
            <a:spAutoFit/>
          </a:bodyPr>
          <a:lstStyle/>
          <a:p>
            <a:r>
              <a:rPr lang="en-IN" dirty="0"/>
              <a:t>•</a:t>
            </a:r>
            <a:r>
              <a:rPr lang="en-US" dirty="0"/>
              <a:t>Develop a clear process for regular data entry and review by managers.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BBFF8D35-6E06-C519-2E6F-8D0D78142B8D}"/>
              </a:ext>
            </a:extLst>
          </p:cNvPr>
          <p:cNvSpPr txBox="1"/>
          <p:nvPr/>
        </p:nvSpPr>
        <p:spPr>
          <a:xfrm>
            <a:off x="723900" y="1834634"/>
            <a:ext cx="6100074" cy="369332"/>
          </a:xfrm>
          <a:prstGeom prst="rect">
            <a:avLst/>
          </a:prstGeom>
          <a:noFill/>
        </p:spPr>
        <p:txBody>
          <a:bodyPr wrap="square">
            <a:spAutoFit/>
          </a:bodyPr>
          <a:lstStyle/>
          <a:p>
            <a:r>
              <a:rPr lang="en-IN" dirty="0"/>
              <a:t>1.</a:t>
            </a:r>
            <a:r>
              <a:rPr lang="en-US" dirty="0"/>
              <a:t>Managers and Team Leads</a:t>
            </a:r>
          </a:p>
        </p:txBody>
      </p:sp>
      <p:sp>
        <p:nvSpPr>
          <p:cNvPr id="13" name="TextBox 12">
            <a:extLst>
              <a:ext uri="{FF2B5EF4-FFF2-40B4-BE49-F238E27FC236}">
                <a16:creationId xmlns:a16="http://schemas.microsoft.com/office/drawing/2014/main" id="{BB954CF9-7319-F943-F5C8-81824798DD2D}"/>
              </a:ext>
            </a:extLst>
          </p:cNvPr>
          <p:cNvSpPr txBox="1"/>
          <p:nvPr/>
        </p:nvSpPr>
        <p:spPr>
          <a:xfrm>
            <a:off x="753163" y="2443982"/>
            <a:ext cx="6100074" cy="369332"/>
          </a:xfrm>
          <a:prstGeom prst="rect">
            <a:avLst/>
          </a:prstGeom>
          <a:noFill/>
        </p:spPr>
        <p:txBody>
          <a:bodyPr wrap="square">
            <a:spAutoFit/>
          </a:bodyPr>
          <a:lstStyle/>
          <a:p>
            <a:r>
              <a:rPr lang="en-IN" dirty="0"/>
              <a:t>2.</a:t>
            </a:r>
            <a:r>
              <a:rPr lang="en-US" dirty="0"/>
              <a:t>Human Resources (HR) Personnel</a:t>
            </a:r>
          </a:p>
        </p:txBody>
      </p:sp>
      <p:sp>
        <p:nvSpPr>
          <p:cNvPr id="15" name="TextBox 14">
            <a:extLst>
              <a:ext uri="{FF2B5EF4-FFF2-40B4-BE49-F238E27FC236}">
                <a16:creationId xmlns:a16="http://schemas.microsoft.com/office/drawing/2014/main" id="{F9686EA3-0DEF-ACD4-367C-30123E216A10}"/>
              </a:ext>
            </a:extLst>
          </p:cNvPr>
          <p:cNvSpPr txBox="1"/>
          <p:nvPr/>
        </p:nvSpPr>
        <p:spPr>
          <a:xfrm>
            <a:off x="723900" y="3080802"/>
            <a:ext cx="6100074" cy="369332"/>
          </a:xfrm>
          <a:prstGeom prst="rect">
            <a:avLst/>
          </a:prstGeom>
          <a:noFill/>
        </p:spPr>
        <p:txBody>
          <a:bodyPr wrap="square">
            <a:spAutoFit/>
          </a:bodyPr>
          <a:lstStyle/>
          <a:p>
            <a:r>
              <a:rPr lang="en-IN" dirty="0"/>
              <a:t>3.</a:t>
            </a:r>
            <a:r>
              <a:rPr lang="en-US" dirty="0"/>
              <a:t>Employees</a:t>
            </a:r>
          </a:p>
        </p:txBody>
      </p:sp>
      <p:sp>
        <p:nvSpPr>
          <p:cNvPr id="17" name="TextBox 16">
            <a:extLst>
              <a:ext uri="{FF2B5EF4-FFF2-40B4-BE49-F238E27FC236}">
                <a16:creationId xmlns:a16="http://schemas.microsoft.com/office/drawing/2014/main" id="{12A9FF6E-7152-AF1D-7C69-8E2ACFF47621}"/>
              </a:ext>
            </a:extLst>
          </p:cNvPr>
          <p:cNvSpPr txBox="1"/>
          <p:nvPr/>
        </p:nvSpPr>
        <p:spPr>
          <a:xfrm>
            <a:off x="723900" y="3762686"/>
            <a:ext cx="6100074" cy="369332"/>
          </a:xfrm>
          <a:prstGeom prst="rect">
            <a:avLst/>
          </a:prstGeom>
          <a:noFill/>
        </p:spPr>
        <p:txBody>
          <a:bodyPr wrap="square">
            <a:spAutoFit/>
          </a:bodyPr>
          <a:lstStyle/>
          <a:p>
            <a:r>
              <a:rPr lang="en-IN" dirty="0"/>
              <a:t>4.</a:t>
            </a:r>
            <a:r>
              <a:rPr lang="en-US" dirty="0"/>
              <a:t>Senior Management</a:t>
            </a:r>
          </a:p>
        </p:txBody>
      </p:sp>
      <p:sp>
        <p:nvSpPr>
          <p:cNvPr id="19" name="TextBox 18">
            <a:extLst>
              <a:ext uri="{FF2B5EF4-FFF2-40B4-BE49-F238E27FC236}">
                <a16:creationId xmlns:a16="http://schemas.microsoft.com/office/drawing/2014/main" id="{D90FF063-0BEB-1D96-CB28-53D31DBB4A4B}"/>
              </a:ext>
            </a:extLst>
          </p:cNvPr>
          <p:cNvSpPr txBox="1"/>
          <p:nvPr/>
        </p:nvSpPr>
        <p:spPr>
          <a:xfrm>
            <a:off x="753163" y="4435143"/>
            <a:ext cx="6100074" cy="369332"/>
          </a:xfrm>
          <a:prstGeom prst="rect">
            <a:avLst/>
          </a:prstGeom>
          <a:noFill/>
        </p:spPr>
        <p:txBody>
          <a:bodyPr wrap="square">
            <a:spAutoFit/>
          </a:bodyPr>
          <a:lstStyle/>
          <a:p>
            <a:r>
              <a:rPr lang="en-IN" dirty="0"/>
              <a:t>5.</a:t>
            </a:r>
            <a:r>
              <a:rPr lang="en-US" dirty="0"/>
              <a:t>Performance Review Committees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90570" y="373856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D2D539E-7F9E-9FEC-308C-11B93516D8B7}"/>
              </a:ext>
            </a:extLst>
          </p:cNvPr>
          <p:cNvSpPr txBox="1"/>
          <p:nvPr/>
        </p:nvSpPr>
        <p:spPr>
          <a:xfrm>
            <a:off x="910326" y="1912223"/>
            <a:ext cx="6100074" cy="369332"/>
          </a:xfrm>
          <a:prstGeom prst="rect">
            <a:avLst/>
          </a:prstGeom>
          <a:noFill/>
        </p:spPr>
        <p:txBody>
          <a:bodyPr wrap="square">
            <a:spAutoFit/>
          </a:bodyPr>
          <a:lstStyle/>
          <a:p>
            <a:r>
              <a:rPr lang="en-IN" dirty="0"/>
              <a:t>•</a:t>
            </a:r>
            <a:r>
              <a:rPr lang="en-US" dirty="0"/>
              <a:t>Customizable and User-Friendly Design</a:t>
            </a:r>
          </a:p>
        </p:txBody>
      </p:sp>
      <p:sp>
        <p:nvSpPr>
          <p:cNvPr id="11" name="TextBox 10">
            <a:extLst>
              <a:ext uri="{FF2B5EF4-FFF2-40B4-BE49-F238E27FC236}">
                <a16:creationId xmlns:a16="http://schemas.microsoft.com/office/drawing/2014/main" id="{026DC02A-693C-AB06-0EFB-35AEDCB09C27}"/>
              </a:ext>
            </a:extLst>
          </p:cNvPr>
          <p:cNvSpPr txBox="1"/>
          <p:nvPr/>
        </p:nvSpPr>
        <p:spPr>
          <a:xfrm>
            <a:off x="971229" y="2575917"/>
            <a:ext cx="6100074" cy="369332"/>
          </a:xfrm>
          <a:prstGeom prst="rect">
            <a:avLst/>
          </a:prstGeom>
          <a:noFill/>
        </p:spPr>
        <p:txBody>
          <a:bodyPr wrap="square">
            <a:spAutoFit/>
          </a:bodyPr>
          <a:lstStyle/>
          <a:p>
            <a:r>
              <a:rPr lang="en-IN" dirty="0"/>
              <a:t>•.</a:t>
            </a:r>
            <a:r>
              <a:rPr lang="en-US" dirty="0"/>
              <a:t>Automated Performance Evaluation</a:t>
            </a:r>
          </a:p>
        </p:txBody>
      </p:sp>
      <p:sp>
        <p:nvSpPr>
          <p:cNvPr id="13" name="TextBox 12">
            <a:extLst>
              <a:ext uri="{FF2B5EF4-FFF2-40B4-BE49-F238E27FC236}">
                <a16:creationId xmlns:a16="http://schemas.microsoft.com/office/drawing/2014/main" id="{1387C982-4EF7-1512-4F08-918F07405E7D}"/>
              </a:ext>
            </a:extLst>
          </p:cNvPr>
          <p:cNvSpPr txBox="1"/>
          <p:nvPr/>
        </p:nvSpPr>
        <p:spPr>
          <a:xfrm>
            <a:off x="971229" y="3295253"/>
            <a:ext cx="6100074" cy="369332"/>
          </a:xfrm>
          <a:prstGeom prst="rect">
            <a:avLst/>
          </a:prstGeom>
          <a:noFill/>
        </p:spPr>
        <p:txBody>
          <a:bodyPr wrap="square">
            <a:spAutoFit/>
          </a:bodyPr>
          <a:lstStyle/>
          <a:p>
            <a:r>
              <a:rPr lang="en-IN" dirty="0"/>
              <a:t>•</a:t>
            </a:r>
            <a:r>
              <a:rPr lang="en-US" dirty="0"/>
              <a:t>Data-Driven </a:t>
            </a:r>
            <a:r>
              <a:rPr lang="en-IN" dirty="0"/>
              <a:t>Insights</a:t>
            </a:r>
            <a:endParaRPr lang="en-US" dirty="0"/>
          </a:p>
        </p:txBody>
      </p:sp>
      <p:sp>
        <p:nvSpPr>
          <p:cNvPr id="15" name="TextBox 14">
            <a:extLst>
              <a:ext uri="{FF2B5EF4-FFF2-40B4-BE49-F238E27FC236}">
                <a16:creationId xmlns:a16="http://schemas.microsoft.com/office/drawing/2014/main" id="{7AC5A1A0-DEBF-9B8B-839F-C42E5FA9B45D}"/>
              </a:ext>
            </a:extLst>
          </p:cNvPr>
          <p:cNvSpPr txBox="1"/>
          <p:nvPr/>
        </p:nvSpPr>
        <p:spPr>
          <a:xfrm>
            <a:off x="971229" y="3897733"/>
            <a:ext cx="6100074" cy="369332"/>
          </a:xfrm>
          <a:prstGeom prst="rect">
            <a:avLst/>
          </a:prstGeom>
          <a:noFill/>
        </p:spPr>
        <p:txBody>
          <a:bodyPr wrap="square">
            <a:spAutoFit/>
          </a:bodyPr>
          <a:lstStyle/>
          <a:p>
            <a:r>
              <a:rPr lang="en-IN" dirty="0"/>
              <a:t>•</a:t>
            </a:r>
            <a:r>
              <a:rPr lang="en-US" dirty="0"/>
              <a:t>Facilitates Transparent Feedback and Communication</a:t>
            </a:r>
          </a:p>
        </p:txBody>
      </p:sp>
      <p:sp>
        <p:nvSpPr>
          <p:cNvPr id="17" name="TextBox 16">
            <a:extLst>
              <a:ext uri="{FF2B5EF4-FFF2-40B4-BE49-F238E27FC236}">
                <a16:creationId xmlns:a16="http://schemas.microsoft.com/office/drawing/2014/main" id="{953BEE0C-0E59-785C-48CA-2A61AE9FF215}"/>
              </a:ext>
            </a:extLst>
          </p:cNvPr>
          <p:cNvSpPr txBox="1"/>
          <p:nvPr/>
        </p:nvSpPr>
        <p:spPr>
          <a:xfrm>
            <a:off x="995459" y="4531126"/>
            <a:ext cx="6100074" cy="369332"/>
          </a:xfrm>
          <a:prstGeom prst="rect">
            <a:avLst/>
          </a:prstGeom>
          <a:noFill/>
        </p:spPr>
        <p:txBody>
          <a:bodyPr wrap="square">
            <a:spAutoFit/>
          </a:bodyPr>
          <a:lstStyle/>
          <a:p>
            <a:r>
              <a:rPr lang="en-IN" dirty="0"/>
              <a:t>•</a:t>
            </a:r>
            <a:r>
              <a:rPr lang="en-US" dirty="0"/>
              <a:t>Supports Continuous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7BF039A-2FCC-F7AC-370E-747C44C6EAA0}"/>
              </a:ext>
            </a:extLst>
          </p:cNvPr>
          <p:cNvSpPr txBox="1"/>
          <p:nvPr/>
        </p:nvSpPr>
        <p:spPr>
          <a:xfrm>
            <a:off x="1032979" y="1844617"/>
            <a:ext cx="6100074" cy="369332"/>
          </a:xfrm>
          <a:prstGeom prst="rect">
            <a:avLst/>
          </a:prstGeom>
          <a:noFill/>
        </p:spPr>
        <p:txBody>
          <a:bodyPr wrap="square">
            <a:spAutoFit/>
          </a:bodyPr>
          <a:lstStyle/>
          <a:p>
            <a:r>
              <a:rPr lang="en-IN" dirty="0"/>
              <a:t>•</a:t>
            </a:r>
            <a:r>
              <a:rPr lang="en-US" dirty="0"/>
              <a:t>Employee Information</a:t>
            </a:r>
          </a:p>
        </p:txBody>
      </p:sp>
      <p:sp>
        <p:nvSpPr>
          <p:cNvPr id="6" name="TextBox 5">
            <a:extLst>
              <a:ext uri="{FF2B5EF4-FFF2-40B4-BE49-F238E27FC236}">
                <a16:creationId xmlns:a16="http://schemas.microsoft.com/office/drawing/2014/main" id="{CCFA0480-28E8-8CFD-E8E6-647C5B1F8EB2}"/>
              </a:ext>
            </a:extLst>
          </p:cNvPr>
          <p:cNvSpPr txBox="1"/>
          <p:nvPr/>
        </p:nvSpPr>
        <p:spPr>
          <a:xfrm>
            <a:off x="1032979" y="2382499"/>
            <a:ext cx="6100074" cy="369332"/>
          </a:xfrm>
          <a:prstGeom prst="rect">
            <a:avLst/>
          </a:prstGeom>
          <a:noFill/>
        </p:spPr>
        <p:txBody>
          <a:bodyPr wrap="square">
            <a:spAutoFit/>
          </a:bodyPr>
          <a:lstStyle/>
          <a:p>
            <a:r>
              <a:rPr lang="en-IN" dirty="0"/>
              <a:t>•</a:t>
            </a:r>
            <a:r>
              <a:rPr lang="en-US" dirty="0"/>
              <a:t>Performance Period</a:t>
            </a:r>
          </a:p>
        </p:txBody>
      </p:sp>
      <p:sp>
        <p:nvSpPr>
          <p:cNvPr id="8" name="TextBox 7">
            <a:extLst>
              <a:ext uri="{FF2B5EF4-FFF2-40B4-BE49-F238E27FC236}">
                <a16:creationId xmlns:a16="http://schemas.microsoft.com/office/drawing/2014/main" id="{9E4CB220-6ADD-55A6-6A62-978E1250961F}"/>
              </a:ext>
            </a:extLst>
          </p:cNvPr>
          <p:cNvSpPr txBox="1"/>
          <p:nvPr/>
        </p:nvSpPr>
        <p:spPr>
          <a:xfrm>
            <a:off x="1032979" y="2914932"/>
            <a:ext cx="6100074" cy="369332"/>
          </a:xfrm>
          <a:prstGeom prst="rect">
            <a:avLst/>
          </a:prstGeom>
          <a:noFill/>
        </p:spPr>
        <p:txBody>
          <a:bodyPr wrap="square">
            <a:spAutoFit/>
          </a:bodyPr>
          <a:lstStyle/>
          <a:p>
            <a:r>
              <a:rPr lang="en-IN" dirty="0"/>
              <a:t>•</a:t>
            </a:r>
            <a:r>
              <a:rPr lang="en-US" dirty="0"/>
              <a:t>Key Performance Indicators (KPIs)</a:t>
            </a:r>
          </a:p>
        </p:txBody>
      </p:sp>
      <p:sp>
        <p:nvSpPr>
          <p:cNvPr id="10" name="TextBox 9">
            <a:extLst>
              <a:ext uri="{FF2B5EF4-FFF2-40B4-BE49-F238E27FC236}">
                <a16:creationId xmlns:a16="http://schemas.microsoft.com/office/drawing/2014/main" id="{9430C121-6BA1-45FD-2974-A7D6DE02230D}"/>
              </a:ext>
            </a:extLst>
          </p:cNvPr>
          <p:cNvSpPr txBox="1"/>
          <p:nvPr/>
        </p:nvSpPr>
        <p:spPr>
          <a:xfrm>
            <a:off x="1032979" y="3504544"/>
            <a:ext cx="6100074" cy="369332"/>
          </a:xfrm>
          <a:prstGeom prst="rect">
            <a:avLst/>
          </a:prstGeom>
          <a:noFill/>
        </p:spPr>
        <p:txBody>
          <a:bodyPr wrap="square">
            <a:spAutoFit/>
          </a:bodyPr>
          <a:lstStyle/>
          <a:p>
            <a:r>
              <a:rPr lang="en-IN" dirty="0"/>
              <a:t>•</a:t>
            </a:r>
            <a:r>
              <a:rPr lang="en-US" dirty="0"/>
              <a:t>Performance Scores</a:t>
            </a:r>
          </a:p>
        </p:txBody>
      </p:sp>
      <p:sp>
        <p:nvSpPr>
          <p:cNvPr id="12" name="TextBox 11">
            <a:extLst>
              <a:ext uri="{FF2B5EF4-FFF2-40B4-BE49-F238E27FC236}">
                <a16:creationId xmlns:a16="http://schemas.microsoft.com/office/drawing/2014/main" id="{71AF9698-95B0-4DC5-E573-1D2FF204FB25}"/>
              </a:ext>
            </a:extLst>
          </p:cNvPr>
          <p:cNvSpPr txBox="1"/>
          <p:nvPr/>
        </p:nvSpPr>
        <p:spPr>
          <a:xfrm>
            <a:off x="1032979" y="4094156"/>
            <a:ext cx="6100074" cy="369332"/>
          </a:xfrm>
          <a:prstGeom prst="rect">
            <a:avLst/>
          </a:prstGeom>
          <a:noFill/>
        </p:spPr>
        <p:txBody>
          <a:bodyPr wrap="square">
            <a:spAutoFit/>
          </a:bodyPr>
          <a:lstStyle/>
          <a:p>
            <a:r>
              <a:rPr lang="en-IN" dirty="0"/>
              <a:t>•</a:t>
            </a:r>
            <a:r>
              <a:rPr lang="en-US" dirty="0"/>
              <a:t>Attendance and Punctuality Data</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514254" y="781050"/>
            <a:ext cx="7839296"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C105AD5-9D5F-21FC-CCC5-3EB762EF2ADE}"/>
              </a:ext>
            </a:extLst>
          </p:cNvPr>
          <p:cNvSpPr txBox="1"/>
          <p:nvPr/>
        </p:nvSpPr>
        <p:spPr>
          <a:xfrm>
            <a:off x="3434451" y="2057934"/>
            <a:ext cx="6100074" cy="369332"/>
          </a:xfrm>
          <a:prstGeom prst="rect">
            <a:avLst/>
          </a:prstGeom>
          <a:noFill/>
        </p:spPr>
        <p:txBody>
          <a:bodyPr wrap="square">
            <a:spAutoFit/>
          </a:bodyPr>
          <a:lstStyle/>
          <a:p>
            <a:r>
              <a:rPr lang="en-IN" dirty="0"/>
              <a:t>•</a:t>
            </a:r>
            <a:r>
              <a:rPr lang="en-US" dirty="0"/>
              <a:t>Customizable to Fit Any Organization</a:t>
            </a:r>
          </a:p>
        </p:txBody>
      </p:sp>
      <p:sp>
        <p:nvSpPr>
          <p:cNvPr id="13" name="TextBox 12">
            <a:extLst>
              <a:ext uri="{FF2B5EF4-FFF2-40B4-BE49-F238E27FC236}">
                <a16:creationId xmlns:a16="http://schemas.microsoft.com/office/drawing/2014/main" id="{7F13B211-9A4F-0EB4-1253-ADDB31941781}"/>
              </a:ext>
            </a:extLst>
          </p:cNvPr>
          <p:cNvSpPr txBox="1"/>
          <p:nvPr/>
        </p:nvSpPr>
        <p:spPr>
          <a:xfrm>
            <a:off x="3482076" y="2722998"/>
            <a:ext cx="6100074" cy="369332"/>
          </a:xfrm>
          <a:prstGeom prst="rect">
            <a:avLst/>
          </a:prstGeom>
          <a:noFill/>
        </p:spPr>
        <p:txBody>
          <a:bodyPr wrap="square">
            <a:spAutoFit/>
          </a:bodyPr>
          <a:lstStyle/>
          <a:p>
            <a:r>
              <a:rPr lang="en-IN" dirty="0"/>
              <a:t>•</a:t>
            </a:r>
            <a:r>
              <a:rPr lang="en-US" dirty="0"/>
              <a:t>Interactive Dashboard with Visual Insights</a:t>
            </a:r>
          </a:p>
        </p:txBody>
      </p:sp>
      <p:sp>
        <p:nvSpPr>
          <p:cNvPr id="15" name="TextBox 14">
            <a:extLst>
              <a:ext uri="{FF2B5EF4-FFF2-40B4-BE49-F238E27FC236}">
                <a16:creationId xmlns:a16="http://schemas.microsoft.com/office/drawing/2014/main" id="{7B9E9E5D-4F53-7623-C00C-A0C180E39157}"/>
              </a:ext>
            </a:extLst>
          </p:cNvPr>
          <p:cNvSpPr txBox="1"/>
          <p:nvPr/>
        </p:nvSpPr>
        <p:spPr>
          <a:xfrm>
            <a:off x="3482076" y="3315235"/>
            <a:ext cx="6100074" cy="369332"/>
          </a:xfrm>
          <a:prstGeom prst="rect">
            <a:avLst/>
          </a:prstGeom>
          <a:noFill/>
        </p:spPr>
        <p:txBody>
          <a:bodyPr wrap="square">
            <a:spAutoFit/>
          </a:bodyPr>
          <a:lstStyle/>
          <a:p>
            <a:r>
              <a:rPr lang="en-IN" dirty="0"/>
              <a:t>•</a:t>
            </a:r>
            <a:r>
              <a:rPr lang="en-US" dirty="0"/>
              <a:t>Automated Scoring and Analysis</a:t>
            </a:r>
          </a:p>
        </p:txBody>
      </p:sp>
      <p:sp>
        <p:nvSpPr>
          <p:cNvPr id="17" name="TextBox 16">
            <a:extLst>
              <a:ext uri="{FF2B5EF4-FFF2-40B4-BE49-F238E27FC236}">
                <a16:creationId xmlns:a16="http://schemas.microsoft.com/office/drawing/2014/main" id="{1A763A00-146D-5C2E-DA72-AA656A2815D4}"/>
              </a:ext>
            </a:extLst>
          </p:cNvPr>
          <p:cNvSpPr txBox="1"/>
          <p:nvPr/>
        </p:nvSpPr>
        <p:spPr>
          <a:xfrm>
            <a:off x="3434451" y="3933079"/>
            <a:ext cx="6100074" cy="369332"/>
          </a:xfrm>
          <a:prstGeom prst="rect">
            <a:avLst/>
          </a:prstGeom>
          <a:noFill/>
        </p:spPr>
        <p:txBody>
          <a:bodyPr wrap="square">
            <a:spAutoFit/>
          </a:bodyPr>
          <a:lstStyle/>
          <a:p>
            <a:r>
              <a:rPr lang="en-IN" dirty="0"/>
              <a:t>•</a:t>
            </a:r>
            <a:r>
              <a:rPr lang="en-US" dirty="0"/>
              <a:t>User-Friendly Interface with Clear Navigation</a:t>
            </a:r>
          </a:p>
        </p:txBody>
      </p:sp>
      <p:sp>
        <p:nvSpPr>
          <p:cNvPr id="19" name="TextBox 18">
            <a:extLst>
              <a:ext uri="{FF2B5EF4-FFF2-40B4-BE49-F238E27FC236}">
                <a16:creationId xmlns:a16="http://schemas.microsoft.com/office/drawing/2014/main" id="{F751C9A2-64F3-67F3-2BF1-91C89D698AF1}"/>
              </a:ext>
            </a:extLst>
          </p:cNvPr>
          <p:cNvSpPr txBox="1"/>
          <p:nvPr/>
        </p:nvSpPr>
        <p:spPr>
          <a:xfrm>
            <a:off x="3434451" y="4447213"/>
            <a:ext cx="6100074" cy="369332"/>
          </a:xfrm>
          <a:prstGeom prst="rect">
            <a:avLst/>
          </a:prstGeom>
          <a:noFill/>
        </p:spPr>
        <p:txBody>
          <a:bodyPr wrap="square">
            <a:spAutoFit/>
          </a:bodyPr>
          <a:lstStyle/>
          <a:p>
            <a:r>
              <a:rPr lang="en-IN" dirty="0"/>
              <a:t>•</a:t>
            </a:r>
            <a:r>
              <a:rPr lang="en-US" dirty="0"/>
              <a:t>Continuous Improvement with Feedback Loops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OJASWINI RAJA. R</cp:lastModifiedBy>
  <cp:revision>18</cp:revision>
  <dcterms:created xsi:type="dcterms:W3CDTF">2024-03-29T15:07:22Z</dcterms:created>
  <dcterms:modified xsi:type="dcterms:W3CDTF">2024-09-06T04:46:44Z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