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Helios Extended Bold" panose="020B0604020202020204" charset="0"/>
      <p:regular r:id="rId12"/>
    </p:embeddedFont>
    <p:embeddedFont>
      <p:font typeface="Huss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2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sciencedirect.com/science/article/abs/pii/S0959652620316115?via%3Dihub#preview-section-introduction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www.intmaritimeengineering.org/index.php/ijme/article/view/1073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researchgate.net/publication/368462434_Machine_Learning_for_Promoting_Environmental_Sustainability_in_Port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hyperlink" Target="https://www.tandfonline.com/doi/full/10.1080/03088839.2019.1693063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hyperlink" Target="https://onlinelibrary.wiley.com/doi/10.1002/nav.1003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1416943" y="-64883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50084" y="2988149"/>
            <a:ext cx="7037171" cy="7803315"/>
          </a:xfrm>
          <a:custGeom>
            <a:avLst/>
            <a:gdLst/>
            <a:ahLst/>
            <a:cxnLst/>
            <a:rect l="l" t="t" r="r" b="b"/>
            <a:pathLst>
              <a:path w="7037171" h="7803315">
                <a:moveTo>
                  <a:pt x="0" y="0"/>
                </a:moveTo>
                <a:lnTo>
                  <a:pt x="7037172" y="0"/>
                </a:lnTo>
                <a:lnTo>
                  <a:pt x="7037172" y="7803315"/>
                </a:lnTo>
                <a:lnTo>
                  <a:pt x="0" y="780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14189117" y="8110866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6" y="0"/>
                </a:lnTo>
                <a:lnTo>
                  <a:pt x="8197766" y="4352268"/>
                </a:lnTo>
                <a:lnTo>
                  <a:pt x="0" y="435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991315">
            <a:off x="-509632" y="1564175"/>
            <a:ext cx="2188739" cy="2427029"/>
          </a:xfrm>
          <a:custGeom>
            <a:avLst/>
            <a:gdLst/>
            <a:ahLst/>
            <a:cxnLst/>
            <a:rect l="l" t="t" r="r" b="b"/>
            <a:pathLst>
              <a:path w="2188739" h="2427029">
                <a:moveTo>
                  <a:pt x="0" y="0"/>
                </a:moveTo>
                <a:lnTo>
                  <a:pt x="2188738" y="0"/>
                </a:lnTo>
                <a:lnTo>
                  <a:pt x="2188738" y="2427028"/>
                </a:lnTo>
                <a:lnTo>
                  <a:pt x="0" y="242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7354877"/>
            <a:ext cx="4095911" cy="4095911"/>
          </a:xfrm>
          <a:custGeom>
            <a:avLst/>
            <a:gdLst/>
            <a:ahLst/>
            <a:cxnLst/>
            <a:rect l="l" t="t" r="r" b="b"/>
            <a:pathLst>
              <a:path w="4095911" h="4095911">
                <a:moveTo>
                  <a:pt x="0" y="0"/>
                </a:moveTo>
                <a:lnTo>
                  <a:pt x="4095911" y="0"/>
                </a:lnTo>
                <a:lnTo>
                  <a:pt x="4095911" y="4095911"/>
                </a:lnTo>
                <a:lnTo>
                  <a:pt x="0" y="40959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61170" y="8453513"/>
            <a:ext cx="2717344" cy="2737251"/>
          </a:xfrm>
          <a:custGeom>
            <a:avLst/>
            <a:gdLst/>
            <a:ahLst/>
            <a:cxnLst/>
            <a:rect l="l" t="t" r="r" b="b"/>
            <a:pathLst>
              <a:path w="2717344" h="2737251">
                <a:moveTo>
                  <a:pt x="0" y="0"/>
                </a:moveTo>
                <a:lnTo>
                  <a:pt x="2717344" y="0"/>
                </a:lnTo>
                <a:lnTo>
                  <a:pt x="2717344" y="2737252"/>
                </a:lnTo>
                <a:lnTo>
                  <a:pt x="0" y="2737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632803" y="2375547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9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669874" y="3270897"/>
            <a:ext cx="14618126" cy="2484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0"/>
              </a:lnSpc>
            </a:pPr>
            <a:r>
              <a:rPr lang="en-US" sz="7171">
                <a:solidFill>
                  <a:srgbClr val="0683A2"/>
                </a:solidFill>
                <a:latin typeface="Hussar Bold"/>
                <a:ea typeface="Hussar Bold"/>
                <a:cs typeface="Hussar Bold"/>
                <a:sym typeface="Hussar Bold"/>
              </a:rPr>
              <a:t>            Maritime emission with    </a:t>
            </a:r>
          </a:p>
          <a:p>
            <a:pPr algn="l">
              <a:lnSpc>
                <a:spcPts val="10040"/>
              </a:lnSpc>
            </a:pPr>
            <a:r>
              <a:rPr lang="en-US" sz="7171">
                <a:solidFill>
                  <a:srgbClr val="0683A2"/>
                </a:solidFill>
                <a:latin typeface="Hussar Bold"/>
                <a:ea typeface="Hussar Bold"/>
                <a:cs typeface="Hussar Bold"/>
                <a:sym typeface="Hussar Bold"/>
              </a:rPr>
              <a:t>        efficient berth scheduling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3771" y="7446456"/>
            <a:ext cx="4210025" cy="166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Gollangi Ojaswini  Sree, </a:t>
            </a:r>
          </a:p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Samuroutu Niveditha,</a:t>
            </a:r>
          </a:p>
          <a:p>
            <a:pPr algn="just">
              <a:lnSpc>
                <a:spcPts val="3317"/>
              </a:lnSpc>
            </a:pPr>
            <a:r>
              <a:rPr lang="en-US" sz="2369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Kurmapu  Hemanth Sai, </a:t>
            </a:r>
          </a:p>
          <a:p>
            <a:pPr algn="just">
              <a:lnSpc>
                <a:spcPts val="3317"/>
              </a:lnSpc>
              <a:spcBef>
                <a:spcPct val="0"/>
              </a:spcBef>
            </a:pPr>
            <a:r>
              <a:rPr lang="en-US" sz="2369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Aakifah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93716" y="7427406"/>
            <a:ext cx="3733205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Prof. P. Padmaja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63817" y="6762242"/>
            <a:ext cx="1737003" cy="552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150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GUIDE: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59063" y="6790817"/>
            <a:ext cx="3804880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TEAM MEMBERS: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84943" y="334812"/>
            <a:ext cx="7150177" cy="845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8"/>
              </a:lnSpc>
            </a:pPr>
            <a:r>
              <a:rPr lang="en-US" sz="4970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Introduction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477291" y="2856977"/>
            <a:ext cx="13269545" cy="2286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 the area of maritime port, environmental protection is becoming extremely important. Global warming, air pollution, and greenhouse gas emissions are all having a detrimental infuence on the environment and will most likely continue to do so for future generations. Hence, there is a growing need to promote environmental sustainability in maritime-based transportation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86479" y="1948979"/>
            <a:ext cx="5143976" cy="60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552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Problem Statement: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69694" y="5659437"/>
            <a:ext cx="3215195" cy="60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3571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Objective: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77291" y="6514577"/>
            <a:ext cx="13269545" cy="2743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Mitigate these effects through the development of a comprehensive system for maritime emissions prediction and berth scheduling.</a:t>
            </a:r>
          </a:p>
          <a:p>
            <a:pPr algn="just">
              <a:lnSpc>
                <a:spcPts val="3646"/>
              </a:lnSpc>
            </a:pPr>
            <a:endParaRPr lang="en-US" sz="26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just">
              <a:lnSpc>
                <a:spcPts val="3646"/>
              </a:lnSpc>
            </a:pPr>
            <a:r>
              <a:rPr lang="en-US" sz="26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Using Integrate machine learning (ML) for accurate emissions prediction and Mixed Integer Linear Programming (MILP) for efficient berth scheduling</a:t>
            </a:r>
          </a:p>
          <a:p>
            <a:pPr algn="just">
              <a:lnSpc>
                <a:spcPts val="3646"/>
              </a:lnSpc>
            </a:pPr>
            <a:endParaRPr lang="en-US" sz="2604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96420" y="4557033"/>
            <a:ext cx="525234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916339" y="2946954"/>
            <a:ext cx="14342961" cy="495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/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Operational Efficiency:</a:t>
            </a:r>
          </a:p>
          <a:p>
            <a:pPr marL="1209032" lvl="2" indent="-403011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Improved berth scheduling leads to reduced waiting times and fuel consumption, enhancing the economic viability of maritime logistics.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Environmental Benefits:</a:t>
            </a:r>
          </a:p>
          <a:p>
            <a:pPr marL="1209032" lvl="2" indent="-403011" algn="l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Accurate emissions predictions and optimized scheduling contribute to lower overall emissions, aligning with environmental regulations and reducing maritime activities.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605767" y="1799065"/>
            <a:ext cx="4201252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D8E8E"/>
                </a:solidFill>
                <a:latin typeface="Hussar Bold"/>
                <a:ea typeface="Hussar Bold"/>
                <a:cs typeface="Hussar Bold"/>
                <a:sym typeface="Hussar Bold"/>
              </a:rPr>
              <a:t>Significance: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195206" y="461686"/>
            <a:ext cx="7897589" cy="101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9"/>
              </a:lnSpc>
            </a:pPr>
            <a:r>
              <a:rPr lang="en-US" sz="5978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Literature Review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17505" y="2487405"/>
            <a:ext cx="12879608" cy="285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endParaRPr/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Developed a shipping emission inventory model using Machine Learning (ML) tools(</a:t>
            </a:r>
            <a:r>
              <a:rPr lang="en-US" sz="269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2" tooltip="https://www.intmaritimeengineering.org/index.php/ijme/article/view/1073"/>
              </a:rPr>
              <a:t>Fletcher et al</a:t>
            </a:r>
            <a:r>
              <a:rPr lang="en-US" sz="2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).</a:t>
            </a:r>
          </a:p>
          <a:p>
            <a:pPr algn="l">
              <a:lnSpc>
                <a:spcPts val="3779"/>
              </a:lnSpc>
            </a:pPr>
            <a:endParaRPr lang="en-US" sz="2699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82928" lvl="1" indent="-291464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Prediction of energy consumption of ships at ports (</a:t>
            </a:r>
            <a:r>
              <a:rPr lang="en-US" sz="269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3" tooltip="https://www.sciencedirect.com/science/article/abs/pii/S0959652620316115?via%3Dihub#preview-section-introduction"/>
              </a:rPr>
              <a:t>Peng et al.</a:t>
            </a:r>
            <a:r>
              <a:rPr lang="en-US" sz="2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86479" y="1999173"/>
            <a:ext cx="11611809" cy="554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9"/>
              </a:lnSpc>
              <a:spcBef>
                <a:spcPct val="0"/>
              </a:spcBef>
            </a:pPr>
            <a:r>
              <a:rPr lang="en-US" sz="3278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Machine Learning Models for Emissions Prediction: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09994" y="5419471"/>
            <a:ext cx="12364778" cy="530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8"/>
              </a:lnSpc>
              <a:spcBef>
                <a:spcPct val="0"/>
              </a:spcBef>
            </a:pPr>
            <a:r>
              <a:rPr lang="en-US" sz="3127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Optimization of Ship Schedules and Port Operations: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17505" y="6016585"/>
            <a:ext cx="12879608" cy="320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endParaRPr/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Robust ship scheduling with different time frames (</a:t>
            </a:r>
            <a:r>
              <a:rPr lang="en-US" sz="259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4" tooltip="https://onlinelibrary.wiley.com/doi/10.1002/nav.10033"/>
              </a:rPr>
              <a:t>Christiansen and Fagerholt</a:t>
            </a:r>
            <a:r>
              <a:rPr lang="en-US" sz="2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Optimized appointment scheduling for export container deliveries at marine terminals (</a:t>
            </a:r>
            <a:r>
              <a:rPr lang="en-US" sz="259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5" tooltip="https://www.tandfonline.com/doi/full/10.1080/03088839.2019.1693063"/>
              </a:rPr>
              <a:t>Li et al.</a:t>
            </a:r>
            <a:r>
              <a:rPr lang="en-US" sz="2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).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16" tooltip="https://www.researchgate.net/publication/368462434_Machine_Learning_for_Promoting_Environmental_Sustainability_in_Ports"/>
              </a:rPr>
              <a:t>Meead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 u="sng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  <a:hlinkClick r:id="rId16" tooltip="https://www.researchgate.net/publication/368462434_Machine_Learning_for_Promoting_Environmental_Sustainability_in_Port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477019" y="329846"/>
            <a:ext cx="4689679" cy="838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4878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Technologies  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762877" y="3651487"/>
            <a:ext cx="13707452" cy="1426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6"/>
              </a:lnSpc>
            </a:pPr>
            <a:r>
              <a:rPr lang="en-US" sz="270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 Models for LightGBM, Random Forest, and Feed Forward Neural Networks (FNN) are employed to predict emissions based on ship characteristics Prediction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701489"/>
            <a:ext cx="13927132" cy="50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spc="140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MACHINE LEARNING MODELS FOR EMISSION PREDICTION: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584061"/>
            <a:ext cx="9487258" cy="50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spc="140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OPTIMIZATION FOR BERTH SCHEDULING: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62877" y="6608835"/>
            <a:ext cx="13803777" cy="950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Mixed-Integer Linear Programming (MILP) is used to optimize berth scheduling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22202" y="317135"/>
            <a:ext cx="5345632" cy="87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078">
                <a:solidFill>
                  <a:srgbClr val="0C6980"/>
                </a:solidFill>
                <a:latin typeface="Hussar Bold"/>
                <a:ea typeface="Hussar Bold"/>
                <a:cs typeface="Hussar Bold"/>
                <a:sym typeface="Hussar Bold"/>
              </a:rPr>
              <a:t>Methodology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56488" y="2308872"/>
            <a:ext cx="10110788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1. DATA COLLECTION AND PREPROCESSING: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9235" y="5606183"/>
            <a:ext cx="12634079" cy="45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12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2. MACHINE LEARNING MODELS FOR EMISSION PREDICTION: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16339" y="3240405"/>
            <a:ext cx="14288144" cy="190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spc="13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collection from various sources such as port authorities, shipping firms, and environmental organizations. 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spc="13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This data includes ship characteristics like type, size, age, and historical emissions.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71156" y="6402705"/>
            <a:ext cx="14288144" cy="237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spc="1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core of the emissions prediction component uses machine learning models. LightGBM, Random Forest, and FNN are used to predict emissions based on ship characteristics. </a:t>
            </a: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2700" spc="1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These models are trained using historical data to ensure accurate and robust emission forecasts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133490" y="5850513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42125" y="1481708"/>
            <a:ext cx="9559409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3.OPTIMIZATION FOR BERTH SCHEDULING: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21109" y="2286320"/>
            <a:ext cx="13317861" cy="1426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MILP model considers the predicted emissions along with operational constraints to minimize waiting times and emissions, ensuring efficient port operations.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2125" y="4046538"/>
            <a:ext cx="3710583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4. INTEGRATION: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21109" y="4854256"/>
            <a:ext cx="13317861" cy="1426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system integrates ML predictions with MILP optimization, providing a cohesive solution for real-time berth scheduling and emissions management.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42125" y="6395971"/>
            <a:ext cx="6493907" cy="47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 spc="135">
                <a:solidFill>
                  <a:srgbClr val="00A8A8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5. TESTING AND EVALUATION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62448" y="7235466"/>
            <a:ext cx="12744119" cy="915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1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solution undergoes rigorous testing using diverse datasets representing different ship types and operational scenarios.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18626" y="2468355"/>
            <a:ext cx="14720344" cy="81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89"/>
              </a:lnSpc>
            </a:pPr>
            <a:r>
              <a:rPr lang="en-US" sz="4778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How Our solution is different from others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71347" y="4287135"/>
            <a:ext cx="13463722" cy="190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13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proposed solution for optimizing maritime logistics and reducing emissions stands out from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13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competitors' products through its innovative integration of machine learning (ML) and Mixed Integer Linear Programming (MILP).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3411" flipH="1">
            <a:off x="-5714567" y="449034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8197766" y="0"/>
                </a:moveTo>
                <a:lnTo>
                  <a:pt x="0" y="0"/>
                </a:lnTo>
                <a:lnTo>
                  <a:pt x="0" y="4352269"/>
                </a:lnTo>
                <a:lnTo>
                  <a:pt x="8197766" y="4352269"/>
                </a:lnTo>
                <a:lnTo>
                  <a:pt x="8197766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08178" y="6666480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49044" y="-720289"/>
            <a:ext cx="3472538" cy="3497978"/>
          </a:xfrm>
          <a:custGeom>
            <a:avLst/>
            <a:gdLst/>
            <a:ahLst/>
            <a:cxnLst/>
            <a:rect l="l" t="t" r="r" b="b"/>
            <a:pathLst>
              <a:path w="3472538" h="3497978">
                <a:moveTo>
                  <a:pt x="0" y="0"/>
                </a:moveTo>
                <a:lnTo>
                  <a:pt x="3472538" y="0"/>
                </a:lnTo>
                <a:lnTo>
                  <a:pt x="347253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947196">
            <a:off x="7713590" y="9558565"/>
            <a:ext cx="8197766" cy="4352269"/>
          </a:xfrm>
          <a:custGeom>
            <a:avLst/>
            <a:gdLst/>
            <a:ahLst/>
            <a:cxnLst/>
            <a:rect l="l" t="t" r="r" b="b"/>
            <a:pathLst>
              <a:path w="8197766" h="4352269">
                <a:moveTo>
                  <a:pt x="0" y="0"/>
                </a:moveTo>
                <a:lnTo>
                  <a:pt x="8197767" y="0"/>
                </a:lnTo>
                <a:lnTo>
                  <a:pt x="8197767" y="4352269"/>
                </a:lnTo>
                <a:lnTo>
                  <a:pt x="0" y="435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97112" y="8150499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66517" y="9076226"/>
            <a:ext cx="1210774" cy="1210774"/>
          </a:xfrm>
          <a:custGeom>
            <a:avLst/>
            <a:gdLst/>
            <a:ahLst/>
            <a:cxnLst/>
            <a:rect l="l" t="t" r="r" b="b"/>
            <a:pathLst>
              <a:path w="1210774" h="1210774">
                <a:moveTo>
                  <a:pt x="0" y="0"/>
                </a:moveTo>
                <a:lnTo>
                  <a:pt x="1210774" y="0"/>
                </a:lnTo>
                <a:lnTo>
                  <a:pt x="1210774" y="1210774"/>
                </a:lnTo>
                <a:lnTo>
                  <a:pt x="0" y="1210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41551" y="8150499"/>
            <a:ext cx="1544928" cy="1556246"/>
          </a:xfrm>
          <a:custGeom>
            <a:avLst/>
            <a:gdLst/>
            <a:ahLst/>
            <a:cxnLst/>
            <a:rect l="l" t="t" r="r" b="b"/>
            <a:pathLst>
              <a:path w="1544928" h="1556246">
                <a:moveTo>
                  <a:pt x="0" y="0"/>
                </a:moveTo>
                <a:lnTo>
                  <a:pt x="1544928" y="0"/>
                </a:lnTo>
                <a:lnTo>
                  <a:pt x="1544928" y="1556247"/>
                </a:lnTo>
                <a:lnTo>
                  <a:pt x="0" y="1556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720289" y="-943898"/>
            <a:ext cx="3497978" cy="3497978"/>
          </a:xfrm>
          <a:custGeom>
            <a:avLst/>
            <a:gdLst/>
            <a:ahLst/>
            <a:cxnLst/>
            <a:rect l="l" t="t" r="r" b="b"/>
            <a:pathLst>
              <a:path w="3497978" h="3497978">
                <a:moveTo>
                  <a:pt x="0" y="0"/>
                </a:moveTo>
                <a:lnTo>
                  <a:pt x="3497978" y="0"/>
                </a:lnTo>
                <a:lnTo>
                  <a:pt x="3497978" y="3497978"/>
                </a:lnTo>
                <a:lnTo>
                  <a:pt x="0" y="34979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14015" y="2246235"/>
            <a:ext cx="4689679" cy="96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89"/>
              </a:lnSpc>
            </a:pPr>
            <a:r>
              <a:rPr lang="en-US" sz="5778">
                <a:solidFill>
                  <a:srgbClr val="00A8A8"/>
                </a:solidFill>
                <a:latin typeface="Hussar Bold"/>
                <a:ea typeface="Hussar Bold"/>
                <a:cs typeface="Hussar Bold"/>
                <a:sym typeface="Hussar Bold"/>
              </a:rPr>
              <a:t>Conclusion </a:t>
            </a:r>
          </a:p>
        </p:txBody>
      </p:sp>
      <p:sp>
        <p:nvSpPr>
          <p:cNvPr id="11" name="Freeform 11"/>
          <p:cNvSpPr/>
          <p:nvPr/>
        </p:nvSpPr>
        <p:spPr>
          <a:xfrm>
            <a:off x="17101564" y="113405"/>
            <a:ext cx="4080083" cy="4524285"/>
          </a:xfrm>
          <a:custGeom>
            <a:avLst/>
            <a:gdLst/>
            <a:ahLst/>
            <a:cxnLst/>
            <a:rect l="l" t="t" r="r" b="b"/>
            <a:pathLst>
              <a:path w="4080083" h="4524285">
                <a:moveTo>
                  <a:pt x="0" y="0"/>
                </a:moveTo>
                <a:lnTo>
                  <a:pt x="4080082" y="0"/>
                </a:lnTo>
                <a:lnTo>
                  <a:pt x="4080082" y="4524285"/>
                </a:lnTo>
                <a:lnTo>
                  <a:pt x="0" y="452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87217" y="4112261"/>
            <a:ext cx="13751753" cy="198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 spc="14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model optimizes emission forecasting and dock scheduling, enhancing sustainability and operational efficiency in maritime logistics through machine learning and optimization techniques, benefiting both the economy and the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Helios Extended Bold</vt:lpstr>
      <vt:lpstr>Arial</vt:lpstr>
      <vt:lpstr>Calibri</vt:lpstr>
      <vt:lpstr>Hussar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maritime emission with efficient berth scheduling</dc:title>
  <cp:lastModifiedBy>OJASWINI SREE</cp:lastModifiedBy>
  <cp:revision>1</cp:revision>
  <dcterms:created xsi:type="dcterms:W3CDTF">2006-08-16T00:00:00Z</dcterms:created>
  <dcterms:modified xsi:type="dcterms:W3CDTF">2024-08-07T14:19:46Z</dcterms:modified>
  <dc:identifier>DAGNIwHHnfo</dc:identifier>
</cp:coreProperties>
</file>