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1FDB-8C85-2D5B-AB10-3D2A7C6B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02" y="1203515"/>
            <a:ext cx="10422293" cy="3741710"/>
          </a:xfrm>
        </p:spPr>
        <p:txBody>
          <a:bodyPr>
            <a:normAutofit/>
          </a:bodyPr>
          <a:lstStyle/>
          <a:p>
            <a:r>
              <a:rPr lang="en-US" sz="9600" b="1" kern="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POPULATIONS</a:t>
            </a:r>
            <a:br>
              <a:rPr lang="en-PH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6244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lvl="0" algn="l">
              <a:tabLst>
                <a:tab pos="512445" algn="l"/>
              </a:tabLst>
            </a:pP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Use</a:t>
            </a:r>
            <a:r>
              <a:rPr lang="en-US" sz="3600" b="1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transects</a:t>
            </a:r>
            <a:r>
              <a:rPr lang="en-US" sz="3600" b="1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along a</a:t>
            </a:r>
            <a:r>
              <a:rPr lang="en-US" sz="3600" b="1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r>
              <a:rPr lang="en-US" sz="3600" b="1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3600" b="1" u="sng" spc="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within a</a:t>
            </a:r>
            <a:r>
              <a:rPr lang="en-US" sz="3600" b="1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strip</a:t>
            </a:r>
          </a:p>
          <a:p>
            <a:pPr lvl="0" algn="l">
              <a:tabLst>
                <a:tab pos="512445" algn="l"/>
              </a:tabLst>
            </a:pPr>
            <a:endParaRPr lang="en-PH" sz="1800" b="1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1810" marR="246380" algn="l">
              <a:lnSpc>
                <a:spcPct val="102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transect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a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straight line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 a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strip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length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laid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across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40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studied.</a:t>
            </a:r>
            <a:r>
              <a:rPr lang="en-US" sz="40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Samples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taken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along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line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uniform</a:t>
            </a:r>
            <a:r>
              <a:rPr lang="en-US" sz="40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intervals.</a:t>
            </a:r>
            <a:endParaRPr lang="en-PH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spcBef>
                <a:spcPts val="20"/>
              </a:spcBef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1810" marR="246380" algn="l">
              <a:lnSpc>
                <a:spcPct val="102000"/>
              </a:lnSpc>
              <a:spcAft>
                <a:spcPts val="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transects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particularly useful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identifying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changes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vegetation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changes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0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environment.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line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marked at fixed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intervals.</a:t>
            </a:r>
            <a:endParaRPr lang="en-PH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18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793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lvl="0" algn="just">
              <a:tabLst>
                <a:tab pos="512445" algn="l"/>
              </a:tabLst>
            </a:pPr>
            <a:r>
              <a:rPr lang="en-US" sz="40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Strip</a:t>
            </a:r>
            <a:r>
              <a:rPr lang="en-US" sz="4000" b="1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transects</a:t>
            </a:r>
          </a:p>
          <a:p>
            <a:pPr lvl="0" algn="just">
              <a:tabLst>
                <a:tab pos="512445" algn="l"/>
              </a:tabLs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Strip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transects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40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r>
              <a:rPr lang="en-US" sz="40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known</a:t>
            </a:r>
            <a:r>
              <a:rPr lang="en-US" sz="40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belt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transects.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estimate animal populations and can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40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carried out by observers on foot,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cars,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helicopters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fixed-wing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aircraft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40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underwater.</a:t>
            </a:r>
            <a:endParaRPr lang="en-PH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spcBef>
                <a:spcPts val="20"/>
              </a:spcBef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size</a:t>
            </a:r>
            <a:r>
              <a:rPr lang="en-US" sz="40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transect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depends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animal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being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surveyed.</a:t>
            </a:r>
            <a:endParaRPr lang="en-PH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2289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AF3842C-FA04-09C1-63AB-54706A6E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" y="39286"/>
            <a:ext cx="12160132" cy="681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33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0" algn="just">
              <a:spcBef>
                <a:spcPts val="280"/>
              </a:spcBef>
              <a:spcAft>
                <a:spcPts val="0"/>
              </a:spcAft>
              <a:tabLst>
                <a:tab pos="512445" algn="l"/>
              </a:tabLst>
            </a:pPr>
            <a:r>
              <a:rPr lang="en-US" sz="40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Mark-recapture</a:t>
            </a:r>
            <a:r>
              <a:rPr lang="en-US" sz="4000" b="1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</a:t>
            </a:r>
            <a:endParaRPr lang="en-PH" sz="4000" b="1" u="sng" spc="-1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spcBef>
                <a:spcPts val="280"/>
              </a:spcBef>
              <a:spcAft>
                <a:spcPts val="0"/>
              </a:spcAft>
              <a:tabLst>
                <a:tab pos="512445" algn="l"/>
              </a:tabLs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Since</a:t>
            </a:r>
            <a:r>
              <a:rPr lang="en-US" sz="4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</a:t>
            </a:r>
            <a:r>
              <a:rPr lang="en-US" sz="4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animals</a:t>
            </a:r>
            <a:r>
              <a:rPr lang="en-US" sz="4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</a:t>
            </a:r>
            <a:r>
              <a:rPr lang="en-US" sz="4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around</a:t>
            </a:r>
            <a:r>
              <a:rPr lang="en-US" sz="4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very</a:t>
            </a:r>
            <a:r>
              <a:rPr lang="en-US" sz="4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quickly,</a:t>
            </a:r>
            <a:r>
              <a:rPr lang="en-US" sz="4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4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4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difficult</a:t>
            </a:r>
            <a:r>
              <a:rPr lang="en-US" sz="4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4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4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quadrats</a:t>
            </a:r>
            <a:r>
              <a:rPr lang="en-US" sz="48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4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transects</a:t>
            </a:r>
            <a:r>
              <a:rPr lang="en-US" sz="4800" spc="-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4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</a:t>
            </a:r>
            <a:r>
              <a:rPr lang="en-US" sz="4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them.</a:t>
            </a:r>
            <a:r>
              <a:rPr lang="en-US" sz="4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Instead,</a:t>
            </a:r>
            <a:r>
              <a:rPr lang="en-US" sz="4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mark-release-recapture</a:t>
            </a:r>
            <a:r>
              <a:rPr lang="en-US" sz="4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</a:t>
            </a:r>
            <a:r>
              <a:rPr lang="en-US" sz="4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4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used.</a:t>
            </a:r>
            <a:r>
              <a:rPr lang="en-US" sz="4800" spc="2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Below</a:t>
            </a:r>
            <a:r>
              <a:rPr lang="en-US" sz="4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4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</a:t>
            </a:r>
            <a:r>
              <a:rPr lang="en-US" sz="4800" spc="-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step</a:t>
            </a:r>
            <a:r>
              <a:rPr lang="en-US" sz="4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</a:t>
            </a:r>
            <a:r>
              <a:rPr lang="en-US" sz="4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how</a:t>
            </a:r>
            <a:r>
              <a:rPr lang="en-US" sz="4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process is</a:t>
            </a:r>
            <a:r>
              <a:rPr lang="en-US" sz="4800" spc="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applied.</a:t>
            </a:r>
            <a:endParaRPr lang="en-PH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215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 A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sample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animal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caught without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injury from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particular</a:t>
            </a:r>
            <a:r>
              <a:rPr lang="en-US" sz="3200" spc="2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90170" lvl="1" algn="l">
              <a:lnSpc>
                <a:spcPct val="101000"/>
              </a:lnSpc>
              <a:spcBef>
                <a:spcPts val="3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B. They are all marked in such a way that their survival is not affected.   Some   of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them are usually painted in parts of their bodies while some animals such as fish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marked</a:t>
            </a:r>
            <a:r>
              <a:rPr lang="en-US" sz="32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tags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their fins.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30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C. They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released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same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were</a:t>
            </a:r>
            <a:r>
              <a:rPr lang="en-US" sz="32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captured.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94615" lvl="1" algn="l">
              <a:lnSpc>
                <a:spcPct val="102000"/>
              </a:lnSpc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D. They</a:t>
            </a:r>
            <a:r>
              <a:rPr lang="en-US" sz="32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2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allowed</a:t>
            </a:r>
            <a:r>
              <a:rPr lang="en-US" sz="3200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sufficient</a:t>
            </a:r>
            <a:r>
              <a:rPr lang="en-US" sz="32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32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32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mix</a:t>
            </a:r>
            <a:r>
              <a:rPr lang="en-US" sz="32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32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rest</a:t>
            </a:r>
            <a:r>
              <a:rPr lang="en-US" sz="32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population,</a:t>
            </a:r>
            <a:r>
              <a:rPr lang="en-US" sz="32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</a:t>
            </a:r>
            <a:r>
              <a:rPr lang="en-US" sz="32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3200" spc="-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too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long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mate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32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reproduce.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91440" lvl="1" algn="l">
              <a:lnSpc>
                <a:spcPct val="101000"/>
              </a:lnSpc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 A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second,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unbiased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captured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same</a:t>
            </a:r>
            <a:r>
              <a:rPr lang="en-US" sz="32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spot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previous</a:t>
            </a:r>
            <a:r>
              <a:rPr lang="en-US" sz="32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samples were</a:t>
            </a:r>
            <a:r>
              <a:rPr lang="en-US" sz="32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taken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divided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en-US" sz="32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groups: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spcBef>
                <a:spcPts val="35"/>
              </a:spcBef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algn="l">
              <a:spcBef>
                <a:spcPts val="5"/>
              </a:spcBef>
              <a:spcAft>
                <a:spcPts val="0"/>
              </a:spcAft>
              <a:buSzPts val="1100"/>
              <a:tabLst>
                <a:tab pos="1313180" algn="l"/>
                <a:tab pos="1313815" algn="l"/>
              </a:tabLst>
            </a:pPr>
            <a:r>
              <a:rPr lang="en-US" sz="3200" spc="-15" dirty="0">
                <a:latin typeface="Calibri" panose="020F0502020204030204" pitchFamily="34" charset="0"/>
                <a:ea typeface="Calibri" panose="020F0502020204030204" pitchFamily="34" charset="0"/>
              </a:rPr>
              <a:t>AA.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those that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marked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 have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been recaptured</a:t>
            </a:r>
            <a:r>
              <a:rPr lang="en-US" sz="32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algn="l">
              <a:spcBef>
                <a:spcPts val="25"/>
              </a:spcBef>
              <a:spcAft>
                <a:spcPts val="0"/>
              </a:spcAft>
              <a:buSzPts val="1100"/>
              <a:tabLst>
                <a:tab pos="1313180" algn="l"/>
                <a:tab pos="1313815" algn="l"/>
              </a:tabLst>
            </a:pP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BB. those that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unmarked</a:t>
            </a:r>
            <a:r>
              <a:rPr lang="en-US" sz="32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 have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been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caught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the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</a:t>
            </a:r>
            <a:r>
              <a:rPr lang="en-US" sz="3200" spc="2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time.</a:t>
            </a: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159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estimated</a:t>
            </a:r>
            <a:r>
              <a:rPr lang="en-US" sz="3200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200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calculated</a:t>
            </a:r>
            <a:r>
              <a:rPr lang="en-US" sz="3200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3200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equation</a:t>
            </a:r>
            <a:r>
              <a:rPr lang="en-US" sz="3200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below:</a:t>
            </a:r>
            <a:endParaRPr lang="en-PH" sz="3200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US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US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PH" sz="3200" spc="-15" dirty="0">
                <a:latin typeface="Calibri" panose="020F0502020204030204" pitchFamily="34" charset="0"/>
                <a:ea typeface="Calibri" panose="020F0502020204030204" pitchFamily="34" charset="0"/>
              </a:rPr>
              <a:t>EXAMPLE:</a:t>
            </a: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83820" algn="just">
              <a:lnSpc>
                <a:spcPct val="102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biologist captures a sample of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36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possums in woodland, marks them all and releases them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</a:t>
            </a:r>
            <a:r>
              <a:rPr lang="en-US" sz="2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en-US" sz="2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woodland.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2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week</a:t>
            </a:r>
            <a:r>
              <a:rPr lang="en-US" sz="2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later,</a:t>
            </a:r>
            <a:r>
              <a:rPr lang="en-US" sz="2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biologist</a:t>
            </a:r>
            <a:r>
              <a:rPr lang="en-US" sz="2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returns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same</a:t>
            </a:r>
            <a:r>
              <a:rPr lang="en-US" sz="2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800" spc="3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captures</a:t>
            </a:r>
            <a:r>
              <a:rPr lang="en-US" sz="2800" spc="-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 sample of possums. The size of this second sample turns out to be</a:t>
            </a:r>
            <a:r>
              <a:rPr lang="en-US" sz="2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possums and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biologist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notes</a:t>
            </a:r>
            <a:r>
              <a:rPr lang="en-US" sz="2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2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sample</a:t>
            </a:r>
            <a:r>
              <a:rPr lang="en-US" sz="2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consists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</a:t>
            </a:r>
            <a:r>
              <a:rPr lang="en-US" sz="28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marked</a:t>
            </a:r>
            <a:r>
              <a:rPr lang="en-US" sz="2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18</a:t>
            </a:r>
            <a:r>
              <a:rPr lang="en-US" sz="2800" b="1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unmarked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possums.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just">
              <a:spcBef>
                <a:spcPts val="2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equation;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2E2BD4C-D45E-6449-92B6-A76B01B3A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3" y="1008319"/>
            <a:ext cx="9162660" cy="1100399"/>
          </a:xfrm>
          <a:prstGeom prst="rect">
            <a:avLst/>
          </a:prstGeom>
          <a:noFill/>
          <a:ln w="18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415925" lvl="0" indent="0" algn="r" defTabSz="914400" rtl="0" eaLnBrk="0" fontAlgn="base" latinLnBrk="0" hangingPunct="0">
              <a:lnSpc>
                <a:spcPct val="100000"/>
              </a:lnSpc>
              <a:spcBef>
                <a:spcPts val="925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PH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Population = </a:t>
            </a:r>
            <a:r>
              <a:rPr kumimoji="0" lang="en-PH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Total in first sample x total in second catch</a:t>
            </a:r>
            <a:r>
              <a:rPr kumimoji="0" lang="en-PH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                             Total marked recaptured in second catch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9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531495" algn="l">
              <a:lnSpc>
                <a:spcPts val="2650"/>
              </a:lnSpc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biologist</a:t>
            </a:r>
            <a:r>
              <a:rPr lang="en-US" sz="32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would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estimate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possums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woodland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 90.</a:t>
            </a:r>
            <a:r>
              <a:rPr lang="en-US" sz="3200" spc="-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Problems</a:t>
            </a:r>
            <a:r>
              <a:rPr lang="en-US" sz="32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arise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the mark-recapture procedure if: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80"/>
              </a:spcBef>
              <a:buSzPts val="1100"/>
              <a:buFont typeface="Symbol" panose="05050102010706020507" pitchFamily="18" charset="2"/>
              <a:buChar char=""/>
              <a:tabLst>
                <a:tab pos="511810" algn="l"/>
                <a:tab pos="512445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32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released</a:t>
            </a:r>
            <a:r>
              <a:rPr lang="en-US" sz="32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animals</a:t>
            </a:r>
            <a:r>
              <a:rPr lang="en-US" sz="32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do</a:t>
            </a:r>
            <a:r>
              <a:rPr lang="en-US" sz="32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not</a:t>
            </a:r>
            <a:r>
              <a:rPr lang="en-US" sz="32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mix</a:t>
            </a:r>
            <a:r>
              <a:rPr lang="en-US" sz="32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32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random</a:t>
            </a:r>
            <a:r>
              <a:rPr lang="en-US" sz="32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32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32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rest</a:t>
            </a:r>
            <a:r>
              <a:rPr lang="en-US" sz="32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32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32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population</a:t>
            </a:r>
            <a:r>
              <a:rPr lang="en-US" sz="32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after</a:t>
            </a:r>
            <a:r>
              <a:rPr lang="en-US" sz="3200" spc="-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release.</a:t>
            </a:r>
            <a:endParaRPr lang="en-PH" sz="32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l">
              <a:spcBef>
                <a:spcPts val="40"/>
              </a:spcBef>
              <a:buSzPts val="1100"/>
              <a:buFont typeface="Symbol" panose="05050102010706020507" pitchFamily="18" charset="2"/>
              <a:buChar char=""/>
              <a:tabLst>
                <a:tab pos="511810" algn="l"/>
                <a:tab pos="512445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Animals</a:t>
            </a:r>
            <a:r>
              <a:rPr lang="en-US" sz="32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migrate</a:t>
            </a:r>
            <a:r>
              <a:rPr lang="en-US" sz="32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into or</a:t>
            </a:r>
            <a:r>
              <a:rPr lang="en-US" sz="32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from the area</a:t>
            </a:r>
            <a:r>
              <a:rPr lang="en-US" sz="32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over</a:t>
            </a:r>
            <a:r>
              <a:rPr lang="en-US" sz="32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32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period</a:t>
            </a:r>
            <a:r>
              <a:rPr lang="en-US" sz="32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3200" spc="9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study.</a:t>
            </a:r>
            <a:endParaRPr lang="en-PH" sz="32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D226F-E7E4-74E2-384D-86AFB23F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2" y="83976"/>
            <a:ext cx="8714792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296545" algn="l"/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28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affecting</a:t>
            </a:r>
            <a:r>
              <a:rPr lang="en-US" sz="28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2800" b="1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size</a:t>
            </a:r>
            <a:endParaRPr lang="en-PH" sz="28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246380" algn="l">
              <a:lnSpc>
                <a:spcPct val="102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size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population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particular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species in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 area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always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stable.</a:t>
            </a:r>
            <a:r>
              <a:rPr lang="en-US" sz="2400" spc="-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influence population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size include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following.</a:t>
            </a:r>
            <a:endParaRPr lang="en-PH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spcBef>
                <a:spcPts val="3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l">
              <a:lnSpc>
                <a:spcPct val="102000"/>
              </a:lnSpc>
            </a:pP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Birth</a:t>
            </a:r>
            <a:r>
              <a:rPr lang="en-US" sz="3200" b="1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3200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called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fertility</a:t>
            </a:r>
            <a:r>
              <a:rPr lang="en-US" sz="3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</a:t>
            </a:r>
            <a:r>
              <a:rPr lang="en-US" sz="3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ratio of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births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total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 in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</a:t>
            </a:r>
            <a:r>
              <a:rPr lang="en-US" sz="3200" spc="-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period</a:t>
            </a:r>
            <a:r>
              <a:rPr lang="en-US" sz="32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time.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may be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expressed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numerically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(for</a:t>
            </a:r>
            <a:r>
              <a:rPr lang="en-US" sz="32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example,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55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offspring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year).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88900" algn="l">
              <a:lnSpc>
                <a:spcPct val="100000"/>
              </a:lnSpc>
              <a:spcAft>
                <a:spcPts val="0"/>
              </a:spcAft>
            </a:pP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Death</a:t>
            </a:r>
            <a:r>
              <a:rPr lang="en-US" sz="3200" b="1" u="sng" spc="14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</a:t>
            </a:r>
            <a:r>
              <a:rPr lang="en-US" sz="32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3200" u="sng" spc="15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r>
              <a:rPr lang="en-US" sz="32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called</a:t>
            </a:r>
            <a:r>
              <a:rPr lang="en-US" sz="32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mortality</a:t>
            </a:r>
            <a:r>
              <a:rPr lang="en-US" sz="3200" b="1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</a:t>
            </a:r>
            <a:r>
              <a:rPr lang="en-US" sz="3200" b="1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2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32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deaths</a:t>
            </a:r>
            <a:r>
              <a:rPr lang="en-US" sz="32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32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</a:t>
            </a:r>
            <a:r>
              <a:rPr lang="en-US" sz="32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</a:t>
            </a:r>
            <a:r>
              <a:rPr lang="en-US" sz="32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period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time.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may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numerically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expressed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(for</a:t>
            </a:r>
            <a:r>
              <a:rPr lang="en-US" sz="32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example,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organisms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32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week)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86995" algn="l">
              <a:lnSpc>
                <a:spcPct val="100000"/>
              </a:lnSpc>
              <a:spcAft>
                <a:spcPts val="0"/>
              </a:spcAft>
            </a:pP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Migration</a:t>
            </a:r>
            <a:r>
              <a:rPr lang="en-US" sz="3200" b="1" u="sng" spc="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gain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loss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 over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 time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movement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individuals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either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en-US" sz="32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areas</a:t>
            </a:r>
            <a:r>
              <a:rPr lang="en-US" sz="32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(immigration)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 areas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(emigration).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145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2"/>
            <a:ext cx="12192000" cy="6858000"/>
          </a:xfrm>
        </p:spPr>
        <p:txBody>
          <a:bodyPr>
            <a:normAutofit/>
          </a:bodyPr>
          <a:lstStyle/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combined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action</a:t>
            </a:r>
            <a:r>
              <a:rPr lang="en-US" sz="2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variables;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birth,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death,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migration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rates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produce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changes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size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a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time.</a:t>
            </a:r>
            <a:r>
              <a:rPr lang="en-US" sz="2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may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represented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equation</a:t>
            </a:r>
            <a:r>
              <a:rPr lang="en-US" sz="2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below: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08B793C-7A03-46F5-7A9A-E5336C3A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295332"/>
            <a:ext cx="12191999" cy="1810137"/>
          </a:xfrm>
          <a:prstGeom prst="rect">
            <a:avLst/>
          </a:prstGeom>
          <a:noFill/>
          <a:ln w="18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938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PH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Growth rate = (Births + Immigration) – (Deaths + Emigration) per unit time.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8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2"/>
            <a:ext cx="12192000" cy="6858000"/>
          </a:xfrm>
        </p:spPr>
        <p:txBody>
          <a:bodyPr>
            <a:normAutofit lnSpcReduction="10000"/>
          </a:bodyPr>
          <a:lstStyle/>
          <a:p>
            <a:pPr marL="296545" algn="just">
              <a:spcBef>
                <a:spcPts val="280"/>
              </a:spcBef>
            </a:pPr>
            <a:r>
              <a:rPr lang="en-US" sz="40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Examples</a:t>
            </a:r>
            <a:r>
              <a:rPr lang="en-US" sz="4000" b="1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positive</a:t>
            </a:r>
            <a:r>
              <a:rPr lang="en-US" sz="4000" b="1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40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negative</a:t>
            </a:r>
            <a:r>
              <a:rPr lang="en-US" sz="4000" b="1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4000" b="1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growth</a:t>
            </a:r>
            <a:r>
              <a:rPr lang="en-US" sz="40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rates</a:t>
            </a:r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88265" algn="just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Grade 12 biology</a:t>
            </a:r>
            <a:r>
              <a:rPr lang="en-US" sz="36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students of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Wandu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Secondary</a:t>
            </a:r>
            <a:r>
              <a:rPr lang="en-US" sz="3600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school</a:t>
            </a:r>
            <a:r>
              <a:rPr lang="en-US" sz="36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monitored</a:t>
            </a:r>
            <a:r>
              <a:rPr lang="en-US" sz="36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growth rate of tilapia fish in the school pond as part of their major project. The project was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started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500 fish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fingerlings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pond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6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January.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25"/>
              </a:spcBef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93980" algn="just">
              <a:lnSpc>
                <a:spcPct val="102000"/>
              </a:lnSpc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summary of the students findings at the end of April and July were formulated as shown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below.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starting population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500</a:t>
            </a:r>
            <a:r>
              <a:rPr lang="en-US" sz="36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fish.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13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40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individuals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same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species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living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0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same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geographic area</a:t>
            </a:r>
            <a:r>
              <a:rPr lang="en-US" sz="40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40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40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particular</a:t>
            </a:r>
            <a:r>
              <a:rPr lang="en-US" sz="40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time.</a:t>
            </a:r>
            <a:r>
              <a:rPr lang="en-US" sz="40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40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populations</a:t>
            </a:r>
            <a:r>
              <a:rPr lang="en-US" sz="40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undergo</a:t>
            </a:r>
            <a:r>
              <a:rPr lang="en-US" sz="40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three</a:t>
            </a:r>
            <a:r>
              <a:rPr lang="en-US" sz="40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separate</a:t>
            </a:r>
            <a:r>
              <a:rPr lang="en-US" sz="40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stages</a:t>
            </a:r>
            <a:r>
              <a:rPr lang="en-US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their</a:t>
            </a:r>
            <a:r>
              <a:rPr lang="en-US" sz="40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life</a:t>
            </a:r>
            <a:r>
              <a:rPr lang="en-US" sz="40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cycle:</a:t>
            </a:r>
          </a:p>
          <a:p>
            <a:pPr algn="l"/>
            <a:endParaRPr lang="en-PH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spcBef>
                <a:spcPts val="10"/>
              </a:spcBef>
              <a:buSzPts val="1100"/>
              <a:tabLst>
                <a:tab pos="512445" algn="l"/>
              </a:tabLst>
            </a:pP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Growth</a:t>
            </a:r>
            <a:endParaRPr lang="en-PH" sz="40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spcBef>
                <a:spcPts val="35"/>
              </a:spcBef>
              <a:buSzPts val="1100"/>
              <a:tabLst>
                <a:tab pos="512445" algn="l"/>
              </a:tabLst>
            </a:pP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Stability</a:t>
            </a:r>
            <a:endParaRPr lang="en-PH" sz="40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spcBef>
                <a:spcPts val="40"/>
              </a:spcBef>
              <a:buSzPts val="1100"/>
              <a:tabLst>
                <a:tab pos="512445" algn="l"/>
              </a:tabLst>
            </a:pP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Decline</a:t>
            </a:r>
            <a:endParaRPr lang="en-PH" sz="40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435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2"/>
            <a:ext cx="12192000" cy="6858000"/>
          </a:xfrm>
        </p:spPr>
        <p:txBody>
          <a:bodyPr>
            <a:normAutofit fontScale="92500"/>
          </a:bodyPr>
          <a:lstStyle/>
          <a:p>
            <a:pPr marL="296545" algn="l">
              <a:spcBef>
                <a:spcPts val="5"/>
              </a:spcBef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</a:t>
            </a:r>
            <a:r>
              <a:rPr lang="en-US" sz="36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April</a:t>
            </a:r>
            <a:endParaRPr lang="en-PH" sz="3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l">
              <a:spcBef>
                <a:spcPts val="35"/>
              </a:spcBef>
              <a:spcAft>
                <a:spcPts val="0"/>
              </a:spcAft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Birth</a:t>
            </a:r>
            <a:r>
              <a:rPr lang="en-US" sz="35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5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young equals</a:t>
            </a:r>
            <a:r>
              <a:rPr lang="en-US" sz="35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280</a:t>
            </a:r>
            <a:endParaRPr lang="en-PH" sz="3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2972435" algn="l">
              <a:lnSpc>
                <a:spcPct val="101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of new fish (immigration) = 250</a:t>
            </a:r>
            <a:r>
              <a:rPr lang="en-US" sz="3500" spc="-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96545" marR="2972435" algn="l">
              <a:lnSpc>
                <a:spcPct val="101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Harvested and sold (deaths) = 100</a:t>
            </a:r>
            <a:r>
              <a:rPr lang="en-US" sz="35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Transferred</a:t>
            </a:r>
            <a:r>
              <a:rPr lang="en-US" sz="35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new</a:t>
            </a:r>
            <a:r>
              <a:rPr lang="en-US" sz="35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pond</a:t>
            </a:r>
            <a:r>
              <a:rPr lang="en-US" sz="35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35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endParaRPr lang="en-PH" sz="3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spcBef>
                <a:spcPts val="45"/>
              </a:spcBef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l"/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 of</a:t>
            </a:r>
            <a:r>
              <a:rPr lang="en-US" sz="3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July</a:t>
            </a:r>
            <a:endParaRPr lang="en-PH" sz="3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l">
              <a:spcBef>
                <a:spcPts val="2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Birth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young fish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637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3114040" algn="l">
              <a:lnSpc>
                <a:spcPct val="101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of new fish (immigration) = 0</a:t>
            </a:r>
            <a:r>
              <a:rPr lang="en-US" sz="36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Harvested and sold (deaths) = 550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Transferred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new</a:t>
            </a:r>
            <a:r>
              <a:rPr lang="en-US" sz="3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pond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3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408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2"/>
            <a:ext cx="12192000" cy="6858000"/>
          </a:xfrm>
        </p:spPr>
        <p:txBody>
          <a:bodyPr>
            <a:normAutofit/>
          </a:bodyPr>
          <a:lstStyle/>
          <a:p>
            <a:pPr marL="296545" algn="l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equation: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l">
              <a:spcBef>
                <a:spcPts val="25"/>
              </a:spcBef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Growth</a:t>
            </a:r>
            <a:r>
              <a:rPr lang="en-US" sz="36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</a:t>
            </a:r>
            <a:r>
              <a:rPr lang="en-US" sz="36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(Births</a:t>
            </a:r>
            <a:r>
              <a:rPr lang="en-US" sz="36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3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Immigration)</a:t>
            </a:r>
            <a:r>
              <a:rPr lang="en-US" sz="3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</a:t>
            </a:r>
            <a:r>
              <a:rPr lang="en-US" sz="3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(Deaths</a:t>
            </a:r>
            <a:r>
              <a:rPr lang="en-US" sz="36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36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Emigration)</a:t>
            </a:r>
            <a:r>
              <a:rPr lang="en-US" sz="36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unit</a:t>
            </a:r>
            <a:r>
              <a:rPr lang="en-US" sz="36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time.</a:t>
            </a:r>
          </a:p>
          <a:p>
            <a:pPr marL="296545" algn="l">
              <a:spcBef>
                <a:spcPts val="25"/>
              </a:spcBef>
            </a:pPr>
            <a:endParaRPr lang="en-PH" sz="3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spcBef>
                <a:spcPts val="40"/>
              </a:spcBef>
              <a:buSzPts val="1100"/>
              <a:tabLst>
                <a:tab pos="512445" algn="l"/>
              </a:tabLst>
            </a:pP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Growth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 at the end of</a:t>
            </a:r>
            <a:r>
              <a:rPr lang="en-US" sz="36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April =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280 +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250 - 100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36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endParaRPr lang="en-PH" sz="36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515870" algn="l">
              <a:spcBef>
                <a:spcPts val="3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230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246380" algn="l">
              <a:lnSpc>
                <a:spcPct val="102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Growth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positive.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increase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230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fish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addition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original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500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fish.</a:t>
            </a:r>
            <a:r>
              <a:rPr lang="en-US" sz="3600" spc="-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starting total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 end</a:t>
            </a:r>
            <a:r>
              <a:rPr lang="en-US" sz="3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April is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500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230 =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730.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332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2"/>
            <a:ext cx="12192000" cy="6858000"/>
          </a:xfrm>
        </p:spPr>
        <p:txBody>
          <a:bodyPr>
            <a:normAutofit/>
          </a:bodyPr>
          <a:lstStyle/>
          <a:p>
            <a:pPr lvl="0" algn="l">
              <a:buSzPts val="1100"/>
              <a:tabLst>
                <a:tab pos="512445" algn="l"/>
              </a:tabLst>
            </a:pP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Growth rate at the end of</a:t>
            </a:r>
            <a:r>
              <a:rPr lang="en-US" sz="5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July</a:t>
            </a:r>
            <a:r>
              <a:rPr lang="en-US" sz="5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637 + 0 – 500 +</a:t>
            </a:r>
            <a:r>
              <a:rPr lang="en-US" sz="54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endParaRPr lang="en-PH" sz="54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05685" algn="l">
              <a:spcBef>
                <a:spcPts val="35"/>
              </a:spcBef>
              <a:spcAft>
                <a:spcPts val="0"/>
              </a:spcAft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- 63</a:t>
            </a:r>
            <a:endParaRPr lang="en-PH" sz="5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273685" algn="l">
              <a:lnSpc>
                <a:spcPct val="101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Growth</a:t>
            </a:r>
            <a:r>
              <a:rPr lang="en-US" sz="5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</a:t>
            </a:r>
            <a:r>
              <a:rPr lang="en-US" sz="5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negative.</a:t>
            </a:r>
            <a:r>
              <a:rPr lang="en-US" sz="5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5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5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decrease</a:t>
            </a:r>
            <a:r>
              <a:rPr lang="en-US" sz="5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5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63</a:t>
            </a:r>
            <a:r>
              <a:rPr lang="en-US" sz="54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fish</a:t>
            </a:r>
            <a:r>
              <a:rPr lang="en-US" sz="5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5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previous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5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730</a:t>
            </a:r>
            <a:r>
              <a:rPr lang="en-US" sz="5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fish.</a:t>
            </a:r>
            <a:r>
              <a:rPr lang="en-US" sz="54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new starting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5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 730</a:t>
            </a:r>
            <a:r>
              <a:rPr lang="en-US" sz="5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</a:t>
            </a:r>
            <a:r>
              <a:rPr lang="en-US" sz="5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63</a:t>
            </a:r>
            <a:r>
              <a:rPr lang="en-US" sz="5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667</a:t>
            </a:r>
            <a:endParaRPr lang="en-PH" sz="5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9949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2"/>
            <a:ext cx="12192000" cy="6858000"/>
          </a:xfrm>
        </p:spPr>
        <p:txBody>
          <a:bodyPr>
            <a:normAutofit lnSpcReduction="10000"/>
          </a:bodyPr>
          <a:lstStyle/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PH" sz="4000" u="sng" spc="-15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LETS TRY THIS: </a:t>
            </a: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PH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Ecologist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decided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24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carp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fish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Lake</a:t>
            </a:r>
            <a:r>
              <a:rPr lang="en-US" sz="24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1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Sirunki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PH" sz="24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3085" marR="90170" algn="just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threw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</a:t>
            </a:r>
            <a:r>
              <a:rPr lang="en-US" sz="24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water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caught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4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24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1800</a:t>
            </a:r>
            <a:r>
              <a:rPr lang="en-US" sz="24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fish.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placed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tags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24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-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fins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those fish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returned them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 into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1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lake. </a:t>
            </a:r>
            <a:endParaRPr lang="en-PH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3085" marR="86360" algn="just"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 days later he returned back to the same spot in the lake and threw</a:t>
            </a:r>
            <a:r>
              <a:rPr lang="en-US" sz="24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 net   again.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time he caught a total of 2250 carp fish. Out of the second catch, a total of 450 fish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had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tags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their fins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1800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had no</a:t>
            </a:r>
            <a:r>
              <a:rPr lang="en-US" sz="24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tags.</a:t>
            </a:r>
          </a:p>
          <a:p>
            <a:pPr marL="553085" marR="86360" algn="just">
              <a:lnSpc>
                <a:spcPct val="100000"/>
              </a:lnSpc>
              <a:spcAft>
                <a:spcPts val="0"/>
              </a:spcAft>
            </a:pPr>
            <a:endParaRPr lang="en-PH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PH" sz="3600" spc="-15" dirty="0">
                <a:latin typeface="Calibri" panose="020F0502020204030204" pitchFamily="34" charset="0"/>
                <a:ea typeface="Calibri" panose="020F0502020204030204" pitchFamily="34" charset="0"/>
              </a:rPr>
              <a:t>A.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Calculate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total</a:t>
            </a:r>
            <a:r>
              <a:rPr lang="en-US" sz="36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estimated number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fish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lake using the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equation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600" spc="-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reading.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Show your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working out.</a:t>
            </a:r>
            <a:endParaRPr lang="en-PH" sz="36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PH" sz="3600" spc="-15" dirty="0">
                <a:latin typeface="Calibri" panose="020F0502020204030204" pitchFamily="34" charset="0"/>
                <a:ea typeface="Calibri" panose="020F0502020204030204" pitchFamily="34" charset="0"/>
              </a:rPr>
              <a:t>B.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kind	of sampling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was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ecologist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above?</a:t>
            </a:r>
            <a:endParaRPr lang="en-PH" sz="36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58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2"/>
            <a:ext cx="12192000" cy="6858000"/>
          </a:xfrm>
        </p:spPr>
        <p:txBody>
          <a:bodyPr>
            <a:normAutofit/>
          </a:bodyPr>
          <a:lstStyle/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PH" sz="4000" u="sng" spc="-15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ASSESSMENT: 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Define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terms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below: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latin typeface="Calibri" panose="020F0502020204030204" pitchFamily="34" charset="0"/>
                <a:ea typeface="Calibri" panose="020F0502020204030204" pitchFamily="34" charset="0"/>
              </a:rPr>
              <a:t>1. POPULATION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STABILITY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latin typeface="Calibri" panose="020F0502020204030204" pitchFamily="34" charset="0"/>
                <a:ea typeface="Calibri" panose="020F0502020204030204" pitchFamily="34" charset="0"/>
              </a:rPr>
              <a:t>3. DECLINE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POPULATION DYNAMICS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latin typeface="Calibri" panose="020F0502020204030204" pitchFamily="34" charset="0"/>
                <a:ea typeface="Calibri" panose="020F0502020204030204" pitchFamily="34" charset="0"/>
              </a:rPr>
              <a:t>5. ENDANGERED SPECIES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 BIRTH RATE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latin typeface="Calibri" panose="020F0502020204030204" pitchFamily="34" charset="0"/>
                <a:ea typeface="Calibri" panose="020F0502020204030204" pitchFamily="34" charset="0"/>
              </a:rPr>
              <a:t>7. DEATH RATE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8. IMMIGRATION</a:t>
            </a:r>
          </a:p>
          <a:p>
            <a:pPr lvl="1" algn="l">
              <a:spcBef>
                <a:spcPts val="5"/>
              </a:spcBef>
              <a:buSzPts val="1100"/>
              <a:tabLst>
                <a:tab pos="974090" algn="l"/>
              </a:tabLst>
            </a:pPr>
            <a:r>
              <a:rPr lang="en-US" sz="3200" spc="-10" dirty="0">
                <a:latin typeface="Calibri" panose="020F0502020204030204" pitchFamily="34" charset="0"/>
                <a:ea typeface="Calibri" panose="020F0502020204030204" pitchFamily="34" charset="0"/>
              </a:rPr>
              <a:t>9. EMIGRATION</a:t>
            </a:r>
            <a:endParaRPr lang="en-PH" sz="32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l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3200" spc="-1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9536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2"/>
            <a:ext cx="12192000" cy="6858000"/>
          </a:xfrm>
        </p:spPr>
        <p:txBody>
          <a:bodyPr>
            <a:normAutofit/>
          </a:bodyPr>
          <a:lstStyle/>
          <a:p>
            <a:pPr lvl="1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endParaRPr lang="en-PH" sz="9600" b="1" spc="-15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pPr lvl="1">
              <a:spcBef>
                <a:spcPts val="5"/>
              </a:spcBef>
              <a:spcAft>
                <a:spcPts val="0"/>
              </a:spcAft>
              <a:buSzPts val="1100"/>
              <a:tabLst>
                <a:tab pos="974090" algn="l"/>
              </a:tabLst>
            </a:pPr>
            <a:r>
              <a:rPr lang="en-PH" sz="9600" b="1" spc="-15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THE </a:t>
            </a:r>
            <a:r>
              <a:rPr lang="en-PH" sz="9600" b="1" spc="-15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END</a:t>
            </a:r>
          </a:p>
          <a:p>
            <a:pPr algn="l"/>
            <a:endParaRPr lang="en-PH" sz="40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751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296545" marR="87630" algn="l"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growth</a:t>
            </a:r>
            <a:r>
              <a:rPr lang="en-US" sz="32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occurs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resources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</a:t>
            </a:r>
            <a:r>
              <a:rPr lang="en-US" sz="32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 of individuals living there that can use them. Reproduction is fast,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death   rates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low,</a:t>
            </a:r>
            <a:r>
              <a:rPr lang="en-US" sz="32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producing a net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increase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size.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spcBef>
                <a:spcPts val="10"/>
              </a:spcBef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91440" algn="l">
              <a:lnSpc>
                <a:spcPct val="102000"/>
              </a:lnSpc>
              <a:spcAft>
                <a:spcPts val="0"/>
              </a:spcAft>
            </a:pP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Stability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 steadiness in a population and usually the longest phase of a population's life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cycle. When the available resources are being used up by the individuals, there is usually a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crash</a:t>
            </a:r>
            <a:r>
              <a:rPr lang="en-US" sz="3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 fall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the number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species and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population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growth is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affected.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spcBef>
                <a:spcPts val="15"/>
              </a:spcBef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92710" algn="l">
              <a:lnSpc>
                <a:spcPct val="103000"/>
              </a:lnSpc>
              <a:spcBef>
                <a:spcPts val="5"/>
              </a:spcBef>
              <a:spcAft>
                <a:spcPts val="0"/>
              </a:spcAft>
              <a:tabLst>
                <a:tab pos="5497195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spc="3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decline</a:t>
            </a:r>
            <a:r>
              <a:rPr lang="en-US" sz="3200" b="1" spc="3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200" spc="3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3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decrease</a:t>
            </a:r>
            <a:r>
              <a:rPr lang="en-US" sz="3200" spc="3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200" spc="3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200" spc="3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3200" spc="3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3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individuals</a:t>
            </a:r>
            <a:r>
              <a:rPr lang="en-US" sz="3200" spc="3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200" spc="3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200" spc="3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population, 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32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eventually leads to disappearance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32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extinction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3162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296545" algn="just"/>
            <a:r>
              <a:rPr lang="en-US" sz="36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general</a:t>
            </a:r>
            <a:r>
              <a:rPr lang="en-US" sz="3600" b="1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look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3600" b="1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populations</a:t>
            </a:r>
            <a:endParaRPr lang="en-PH" sz="36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92075" algn="just">
              <a:lnSpc>
                <a:spcPct val="101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 population can be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characterised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terms of several qualities, including: abundance or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density, age structure of population, rate of growth. We will look at each of these qualities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separately.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just">
              <a:spcBef>
                <a:spcPts val="5"/>
              </a:spcBef>
            </a:pPr>
            <a:r>
              <a:rPr lang="en-US" sz="36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Abundance</a:t>
            </a:r>
            <a:r>
              <a:rPr lang="en-US" sz="3600" b="1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populations</a:t>
            </a:r>
            <a:endParaRPr lang="en-PH" sz="36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88900" algn="just">
              <a:lnSpc>
                <a:spcPct val="102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Abundance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density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defined as the number of individuals of a given species   living in   a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area.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way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individuals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6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particular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by making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36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count.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778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296545" algn="l"/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Why</a:t>
            </a:r>
            <a:r>
              <a:rPr lang="en-US" sz="28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</a:t>
            </a:r>
            <a:r>
              <a:rPr lang="en-US" sz="28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biologists</a:t>
            </a:r>
            <a:r>
              <a:rPr lang="en-US" sz="28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measure</a:t>
            </a:r>
            <a:r>
              <a:rPr lang="en-US" sz="2800" b="1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2800" b="1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abundance?</a:t>
            </a:r>
            <a:endParaRPr lang="en-PH" sz="28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l">
              <a:spcBef>
                <a:spcPts val="4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Biologists are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interested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abundance</a:t>
            </a:r>
            <a:r>
              <a:rPr lang="en-US" sz="2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populations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various</a:t>
            </a:r>
            <a:r>
              <a:rPr lang="en-US" sz="2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reasons:</a:t>
            </a:r>
          </a:p>
          <a:p>
            <a:pPr marL="296545" algn="l">
              <a:spcBef>
                <a:spcPts val="4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Biologists are concerned with</a:t>
            </a:r>
            <a:r>
              <a:rPr lang="en-US" sz="32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conservation   and measure the abundance of   populations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endangered species over time to decide if the populations are stable, increasing or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decreasing in abundance.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l">
              <a:spcBef>
                <a:spcPts val="40"/>
              </a:spcBef>
              <a:spcAft>
                <a:spcPts val="0"/>
              </a:spcAft>
            </a:pPr>
            <a:r>
              <a:rPr lang="en-PH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Biologists are concerned with the control or removal of introduced species of plants and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animals.</a:t>
            </a:r>
          </a:p>
          <a:p>
            <a:pPr marL="296545" algn="l">
              <a:spcBef>
                <a:spcPts val="4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Biologists are interested in understanding why some populations can ‘explode’ or sharply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increase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numbers.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861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296545" algn="just">
              <a:spcBef>
                <a:spcPts val="5"/>
              </a:spcBef>
            </a:pPr>
            <a:r>
              <a:rPr lang="en-US" sz="44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Sampling population</a:t>
            </a:r>
            <a:r>
              <a:rPr lang="en-US" sz="4400" b="1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4400" b="1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measure</a:t>
            </a:r>
            <a:r>
              <a:rPr lang="en-US" sz="4400" b="1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abundance:</a:t>
            </a:r>
            <a:endParaRPr lang="en-PH" sz="44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90805" algn="just">
              <a:lnSpc>
                <a:spcPct val="101000"/>
              </a:lnSpc>
              <a:spcBef>
                <a:spcPts val="45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Sampling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typically means taking one or more samples randomly from a population and 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samples are assumed to be representative of the entire population. Sampling from a known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allows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biologists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estimates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both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abundance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size</a:t>
            </a:r>
            <a:r>
              <a:rPr lang="en-US" sz="36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population.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9281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296545" algn="just"/>
            <a:r>
              <a:rPr lang="en-US" sz="44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Sampling Methods:</a:t>
            </a:r>
            <a:endParaRPr lang="en-PH" sz="44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25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246380" algn="l">
              <a:lnSpc>
                <a:spcPct val="101000"/>
              </a:lnSpc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</a:t>
            </a:r>
            <a:r>
              <a:rPr lang="en-US" sz="4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sampling</a:t>
            </a:r>
            <a:r>
              <a:rPr lang="en-US" sz="4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techniques</a:t>
            </a:r>
            <a:r>
              <a:rPr lang="en-US" sz="4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4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 used</a:t>
            </a:r>
            <a:r>
              <a:rPr lang="en-US" sz="4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4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</a:t>
            </a:r>
            <a:r>
              <a:rPr lang="en-US" sz="4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abundance</a:t>
            </a:r>
            <a:r>
              <a:rPr lang="en-US" sz="4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population</a:t>
            </a:r>
            <a:r>
              <a:rPr lang="en-US" sz="4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include</a:t>
            </a:r>
            <a:r>
              <a:rPr lang="en-US" sz="4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4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of:</a:t>
            </a:r>
            <a:endParaRPr lang="en-PH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spcBef>
                <a:spcPts val="45"/>
              </a:spcBef>
              <a:spcAft>
                <a:spcPts val="0"/>
              </a:spcAft>
              <a:buSzPts val="1100"/>
              <a:tabLst>
                <a:tab pos="512445" algn="l"/>
              </a:tabLs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quadrats</a:t>
            </a:r>
            <a:endParaRPr lang="en-PH" sz="4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buSzPts val="1100"/>
              <a:tabLst>
                <a:tab pos="512445" algn="l"/>
              </a:tabLs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transects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endParaRPr lang="en-PH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spcBef>
                <a:spcPts val="25"/>
              </a:spcBef>
              <a:buSzPts val="1100"/>
              <a:tabLst>
                <a:tab pos="512445" algn="l"/>
              </a:tabLs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mark-recapture</a:t>
            </a:r>
            <a:r>
              <a:rPr lang="en-US" sz="4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technique.</a:t>
            </a:r>
            <a:endParaRPr lang="en-PH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7015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lvl="0" algn="just">
              <a:tabLst>
                <a:tab pos="512445" algn="l"/>
              </a:tabLst>
            </a:pPr>
            <a:r>
              <a:rPr lang="en-US" sz="44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Use of</a:t>
            </a:r>
            <a:r>
              <a:rPr lang="en-US" sz="4400" b="1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quadrats (within</a:t>
            </a:r>
            <a:r>
              <a:rPr lang="en-US" sz="4400" b="1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4400" b="1" u="sng" spc="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square)</a:t>
            </a:r>
            <a:endParaRPr lang="en-PH" sz="4400" b="1" u="sng" spc="-1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1810" marR="88265" algn="just">
              <a:lnSpc>
                <a:spcPct val="101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Quadrats are square areas (frame) of known size and are often subdivided into smaller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units.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one-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metre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square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quadrat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44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44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4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plants</a:t>
            </a:r>
            <a:r>
              <a:rPr lang="en-US" sz="44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4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particular grass species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recorded in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quadrats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208, then</a:t>
            </a:r>
            <a:r>
              <a:rPr lang="en-US" sz="44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abundance of</a:t>
            </a:r>
            <a:r>
              <a:rPr lang="en-US" sz="44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grass</a:t>
            </a:r>
            <a:r>
              <a:rPr lang="en-US" sz="4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species</a:t>
            </a:r>
            <a:r>
              <a:rPr lang="en-US" sz="4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equals</a:t>
            </a:r>
            <a:r>
              <a:rPr lang="en-US" sz="4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208</a:t>
            </a:r>
            <a:r>
              <a:rPr lang="en-US" sz="44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plants</a:t>
            </a:r>
            <a:r>
              <a:rPr lang="en-US" sz="4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4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 square</a:t>
            </a:r>
            <a:r>
              <a:rPr lang="en-US" sz="4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metres</a:t>
            </a:r>
            <a:r>
              <a:rPr lang="en-US" sz="4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4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20.8 plants per</a:t>
            </a:r>
            <a:r>
              <a:rPr lang="en-US" sz="4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square</a:t>
            </a:r>
            <a:r>
              <a:rPr lang="en-US" sz="4400" spc="2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metre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PH" sz="4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PH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921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08B6B-BD9B-AEFA-B714-AB6D0A62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</a:t>
            </a:r>
            <a:r>
              <a:rPr lang="en-US" sz="1800" b="1" u="sng" spc="-1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collected</a:t>
            </a:r>
            <a:r>
              <a:rPr lang="en-US" sz="1800" b="1" u="sng" spc="-1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were as</a:t>
            </a:r>
            <a:r>
              <a:rPr lang="en-US" sz="1800" b="1" u="sng" spc="-2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follows:</a:t>
            </a:r>
          </a:p>
          <a:p>
            <a:pPr algn="l"/>
            <a:endParaRPr lang="en-US" b="1" u="sng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US" sz="18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US" b="1" u="sng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US" sz="18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algn="l">
              <a:spcBef>
                <a:spcPts val="280"/>
              </a:spcBef>
              <a:spcAft>
                <a:spcPts val="0"/>
              </a:spcAft>
            </a:pPr>
            <a:r>
              <a:rPr lang="en-US" sz="36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Prediction</a:t>
            </a:r>
            <a:r>
              <a:rPr lang="en-US" sz="3600" u="sng" spc="-2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u="sng" spc="-5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results:</a:t>
            </a:r>
            <a:endParaRPr lang="en-PH" sz="3600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6545" marR="91440" algn="l">
              <a:lnSpc>
                <a:spcPct val="101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were a total of 120 of the particular snail species found in 10   square  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metres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area.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Since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120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divide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equals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12.0,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can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predicted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abundance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particular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snail species in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Ela beach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area is</a:t>
            </a:r>
            <a:r>
              <a:rPr lang="en-US" sz="36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</a:t>
            </a:r>
            <a:r>
              <a:rPr lang="en-US" sz="36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snails species per</a:t>
            </a:r>
            <a:r>
              <a:rPr lang="en-US" sz="36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metre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sz="1800" b="1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P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0822C8-1255-13B4-633C-7282A5F4A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99925"/>
              </p:ext>
            </p:extLst>
          </p:nvPr>
        </p:nvGraphicFramePr>
        <p:xfrm>
          <a:off x="1" y="559837"/>
          <a:ext cx="12191999" cy="14238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76668">
                  <a:extLst>
                    <a:ext uri="{9D8B030D-6E8A-4147-A177-3AD203B41FA5}">
                      <a16:colId xmlns:a16="http://schemas.microsoft.com/office/drawing/2014/main" val="3088098408"/>
                    </a:ext>
                  </a:extLst>
                </a:gridCol>
                <a:gridCol w="569936">
                  <a:extLst>
                    <a:ext uri="{9D8B030D-6E8A-4147-A177-3AD203B41FA5}">
                      <a16:colId xmlns:a16="http://schemas.microsoft.com/office/drawing/2014/main" val="1068550469"/>
                    </a:ext>
                  </a:extLst>
                </a:gridCol>
                <a:gridCol w="932948">
                  <a:extLst>
                    <a:ext uri="{9D8B030D-6E8A-4147-A177-3AD203B41FA5}">
                      <a16:colId xmlns:a16="http://schemas.microsoft.com/office/drawing/2014/main" val="2263345296"/>
                    </a:ext>
                  </a:extLst>
                </a:gridCol>
                <a:gridCol w="936131">
                  <a:extLst>
                    <a:ext uri="{9D8B030D-6E8A-4147-A177-3AD203B41FA5}">
                      <a16:colId xmlns:a16="http://schemas.microsoft.com/office/drawing/2014/main" val="3670048444"/>
                    </a:ext>
                  </a:extLst>
                </a:gridCol>
                <a:gridCol w="932948">
                  <a:extLst>
                    <a:ext uri="{9D8B030D-6E8A-4147-A177-3AD203B41FA5}">
                      <a16:colId xmlns:a16="http://schemas.microsoft.com/office/drawing/2014/main" val="390990748"/>
                    </a:ext>
                  </a:extLst>
                </a:gridCol>
                <a:gridCol w="936131">
                  <a:extLst>
                    <a:ext uri="{9D8B030D-6E8A-4147-A177-3AD203B41FA5}">
                      <a16:colId xmlns:a16="http://schemas.microsoft.com/office/drawing/2014/main" val="1839626688"/>
                    </a:ext>
                  </a:extLst>
                </a:gridCol>
                <a:gridCol w="932948">
                  <a:extLst>
                    <a:ext uri="{9D8B030D-6E8A-4147-A177-3AD203B41FA5}">
                      <a16:colId xmlns:a16="http://schemas.microsoft.com/office/drawing/2014/main" val="2164887742"/>
                    </a:ext>
                  </a:extLst>
                </a:gridCol>
                <a:gridCol w="932948">
                  <a:extLst>
                    <a:ext uri="{9D8B030D-6E8A-4147-A177-3AD203B41FA5}">
                      <a16:colId xmlns:a16="http://schemas.microsoft.com/office/drawing/2014/main" val="1773400861"/>
                    </a:ext>
                  </a:extLst>
                </a:gridCol>
                <a:gridCol w="936131">
                  <a:extLst>
                    <a:ext uri="{9D8B030D-6E8A-4147-A177-3AD203B41FA5}">
                      <a16:colId xmlns:a16="http://schemas.microsoft.com/office/drawing/2014/main" val="2462376704"/>
                    </a:ext>
                  </a:extLst>
                </a:gridCol>
                <a:gridCol w="936131">
                  <a:extLst>
                    <a:ext uri="{9D8B030D-6E8A-4147-A177-3AD203B41FA5}">
                      <a16:colId xmlns:a16="http://schemas.microsoft.com/office/drawing/2014/main" val="1552357683"/>
                    </a:ext>
                  </a:extLst>
                </a:gridCol>
                <a:gridCol w="932948">
                  <a:extLst>
                    <a:ext uri="{9D8B030D-6E8A-4147-A177-3AD203B41FA5}">
                      <a16:colId xmlns:a16="http://schemas.microsoft.com/office/drawing/2014/main" val="3329648984"/>
                    </a:ext>
                  </a:extLst>
                </a:gridCol>
                <a:gridCol w="936131">
                  <a:extLst>
                    <a:ext uri="{9D8B030D-6E8A-4147-A177-3AD203B41FA5}">
                      <a16:colId xmlns:a16="http://schemas.microsoft.com/office/drawing/2014/main" val="3036644013"/>
                    </a:ext>
                  </a:extLst>
                </a:gridCol>
              </a:tblGrid>
              <a:tr h="736180">
                <a:tc>
                  <a:txBody>
                    <a:bodyPr/>
                    <a:lstStyle/>
                    <a:p>
                      <a:pPr marL="69850" marR="62230" algn="l">
                        <a:lnSpc>
                          <a:spcPts val="107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69850" marR="62230" algn="l">
                        <a:lnSpc>
                          <a:spcPts val="107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Quadrat</a:t>
                      </a:r>
                    </a:p>
                    <a:p>
                      <a:pPr marL="69850" marR="62230" algn="l">
                        <a:lnSpc>
                          <a:spcPts val="107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n-US" sz="2400" spc="5" dirty="0">
                        <a:effectLst/>
                      </a:endParaRPr>
                    </a:p>
                    <a:p>
                      <a:pPr marL="69850" marR="62230" algn="l">
                        <a:lnSpc>
                          <a:spcPts val="107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throw</a:t>
                      </a:r>
                      <a:r>
                        <a:rPr lang="en-US" sz="2400" spc="7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no.</a:t>
                      </a:r>
                      <a:endParaRPr lang="en-PH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 algn="l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 algn="l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5415" algn="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 algn="l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795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"/>
                        </a:spcBef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PH" sz="2400">
                        <a:effectLst/>
                      </a:endParaRPr>
                    </a:p>
                    <a:p>
                      <a:pPr marL="65405" algn="l">
                        <a:lnSpc>
                          <a:spcPts val="107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9283611"/>
                  </a:ext>
                </a:extLst>
              </a:tr>
              <a:tr h="687655">
                <a:tc>
                  <a:txBody>
                    <a:bodyPr/>
                    <a:lstStyle/>
                    <a:p>
                      <a:pPr marL="69850" marR="62230" algn="l">
                        <a:lnSpc>
                          <a:spcPts val="107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tabLst>
                          <a:tab pos="598170" algn="l"/>
                        </a:tabLst>
                      </a:pPr>
                      <a:endParaRPr lang="en-US" sz="2400" dirty="0">
                        <a:effectLst/>
                      </a:endParaRPr>
                    </a:p>
                    <a:p>
                      <a:pPr marL="69850" marR="62230" algn="l">
                        <a:lnSpc>
                          <a:spcPts val="107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tabLst>
                          <a:tab pos="598170" algn="l"/>
                        </a:tabLst>
                      </a:pPr>
                      <a:r>
                        <a:rPr lang="en-US" sz="2400" dirty="0">
                          <a:effectLst/>
                        </a:rPr>
                        <a:t>Number	</a:t>
                      </a:r>
                      <a:r>
                        <a:rPr lang="en-US" sz="2400" spc="-20" dirty="0">
                          <a:effectLst/>
                        </a:rPr>
                        <a:t>of</a:t>
                      </a:r>
                    </a:p>
                    <a:p>
                      <a:pPr marL="69850" marR="62230" algn="l">
                        <a:lnSpc>
                          <a:spcPts val="107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tabLst>
                          <a:tab pos="598170" algn="l"/>
                        </a:tabLst>
                      </a:pPr>
                      <a:endParaRPr lang="en-US" sz="2400" spc="-20" dirty="0">
                        <a:effectLst/>
                      </a:endParaRPr>
                    </a:p>
                    <a:p>
                      <a:pPr marL="69850" marR="62230" algn="l">
                        <a:lnSpc>
                          <a:spcPts val="107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tabLst>
                          <a:tab pos="598170" algn="l"/>
                        </a:tabLst>
                      </a:pPr>
                      <a:r>
                        <a:rPr lang="en-US" sz="2400" spc="-19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snails</a:t>
                      </a:r>
                      <a:r>
                        <a:rPr lang="en-US" sz="2400" spc="5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found</a:t>
                      </a:r>
                      <a:endParaRPr lang="en-PH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marR="10668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 algn="l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795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 algn="l">
                        <a:spcBef>
                          <a:spcPts val="605"/>
                        </a:spcBef>
                      </a:pPr>
                      <a:r>
                        <a:rPr lang="en-US" sz="2400" dirty="0">
                          <a:effectLst/>
                        </a:rPr>
                        <a:t>11</a:t>
                      </a:r>
                      <a:endParaRPr lang="en-PH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marR="10668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algn="l">
                        <a:spcBef>
                          <a:spcPts val="605"/>
                        </a:spcBef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795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P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 algn="l">
                        <a:spcBef>
                          <a:spcPts val="605"/>
                        </a:spcBef>
                      </a:pPr>
                      <a:r>
                        <a:rPr lang="en-US" sz="2400" dirty="0">
                          <a:effectLst/>
                        </a:rPr>
                        <a:t>120</a:t>
                      </a:r>
                      <a:endParaRPr lang="en-PH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823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542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72</TotalTime>
  <Words>1730</Words>
  <Application>Microsoft Office PowerPoint</Application>
  <PresentationFormat>Widescreen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Rockwell</vt:lpstr>
      <vt:lpstr>Symbol</vt:lpstr>
      <vt:lpstr>Gallery</vt:lpstr>
      <vt:lpstr>POPULATIONS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POPULATIONS </dc:title>
  <dc:creator>alfie</dc:creator>
  <cp:lastModifiedBy>alfie</cp:lastModifiedBy>
  <cp:revision>1</cp:revision>
  <dcterms:created xsi:type="dcterms:W3CDTF">2023-02-18T19:17:35Z</dcterms:created>
  <dcterms:modified xsi:type="dcterms:W3CDTF">2023-02-18T20:29:55Z</dcterms:modified>
</cp:coreProperties>
</file>