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65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ABC86-CF2B-42AB-BDAF-E1805479F682}" type="doc">
      <dgm:prSet loTypeId="urn:microsoft.com/office/officeart/2005/8/layout/matrix3" loCatId="matrix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67E0C73-4660-4AAC-BA37-7C43EA73C85D}">
      <dgm:prSet/>
      <dgm:spPr/>
      <dgm:t>
        <a:bodyPr/>
        <a:lstStyle/>
        <a:p>
          <a:r>
            <a:rPr lang="en-US"/>
            <a:t>Findings</a:t>
          </a:r>
        </a:p>
      </dgm:t>
    </dgm:pt>
    <dgm:pt modelId="{4676F8BD-F816-4369-9F8C-6F531D57501E}" type="parTrans" cxnId="{09DC05C1-B592-421B-BC90-B97670938740}">
      <dgm:prSet/>
      <dgm:spPr/>
      <dgm:t>
        <a:bodyPr/>
        <a:lstStyle/>
        <a:p>
          <a:endParaRPr lang="en-US"/>
        </a:p>
      </dgm:t>
    </dgm:pt>
    <dgm:pt modelId="{E0D36879-4703-4728-B466-F9F30DD69C40}" type="sibTrans" cxnId="{09DC05C1-B592-421B-BC90-B97670938740}">
      <dgm:prSet/>
      <dgm:spPr/>
      <dgm:t>
        <a:bodyPr/>
        <a:lstStyle/>
        <a:p>
          <a:endParaRPr lang="en-US"/>
        </a:p>
      </dgm:t>
    </dgm:pt>
    <dgm:pt modelId="{B9A3C823-C8FF-48BF-9B86-BD700518EDB4}">
      <dgm:prSet/>
      <dgm:spPr/>
      <dgm:t>
        <a:bodyPr/>
        <a:lstStyle/>
        <a:p>
          <a:r>
            <a:rPr lang="en-US"/>
            <a:t>Growth in technology each passing year</a:t>
          </a:r>
        </a:p>
      </dgm:t>
    </dgm:pt>
    <dgm:pt modelId="{7C62A45B-2D47-4C49-9970-B6B2E405224F}" type="parTrans" cxnId="{5FC20884-AA6C-4AA8-9217-81360498FB11}">
      <dgm:prSet/>
      <dgm:spPr/>
      <dgm:t>
        <a:bodyPr/>
        <a:lstStyle/>
        <a:p>
          <a:endParaRPr lang="en-US"/>
        </a:p>
      </dgm:t>
    </dgm:pt>
    <dgm:pt modelId="{BF602845-07E2-40D4-9366-E76B47C24C4C}" type="sibTrans" cxnId="{5FC20884-AA6C-4AA8-9217-81360498FB11}">
      <dgm:prSet/>
      <dgm:spPr/>
      <dgm:t>
        <a:bodyPr/>
        <a:lstStyle/>
        <a:p>
          <a:endParaRPr lang="en-US"/>
        </a:p>
      </dgm:t>
    </dgm:pt>
    <dgm:pt modelId="{A313C885-1ED5-4F82-921C-F5F0069654D5}">
      <dgm:prSet/>
      <dgm:spPr/>
      <dgm:t>
        <a:bodyPr/>
        <a:lstStyle/>
        <a:p>
          <a:r>
            <a:rPr lang="en-US"/>
            <a:t>Concentration in developed countries and a few developing countries like India.</a:t>
          </a:r>
        </a:p>
      </dgm:t>
    </dgm:pt>
    <dgm:pt modelId="{1BEDA690-BF3F-44E3-B431-909ACADF731A}" type="parTrans" cxnId="{635BF227-8756-4B51-8DED-793184095B78}">
      <dgm:prSet/>
      <dgm:spPr/>
      <dgm:t>
        <a:bodyPr/>
        <a:lstStyle/>
        <a:p>
          <a:endParaRPr lang="en-US"/>
        </a:p>
      </dgm:t>
    </dgm:pt>
    <dgm:pt modelId="{9D5D0072-8464-40FA-9ABC-429254B00AC7}" type="sibTrans" cxnId="{635BF227-8756-4B51-8DED-793184095B78}">
      <dgm:prSet/>
      <dgm:spPr/>
      <dgm:t>
        <a:bodyPr/>
        <a:lstStyle/>
        <a:p>
          <a:endParaRPr lang="en-US"/>
        </a:p>
      </dgm:t>
    </dgm:pt>
    <dgm:pt modelId="{E62F0249-C37D-4B1F-82BB-D6A4F95AA400}">
      <dgm:prSet/>
      <dgm:spPr/>
      <dgm:t>
        <a:bodyPr/>
        <a:lstStyle/>
        <a:p>
          <a:r>
            <a:rPr lang="en-US"/>
            <a:t>Gender gap in technology.</a:t>
          </a:r>
        </a:p>
      </dgm:t>
    </dgm:pt>
    <dgm:pt modelId="{76E05042-0B82-43BB-B656-4C934E16FD61}" type="parTrans" cxnId="{78AD2CEE-4566-47A4-A4E6-A2CF9C8FEB87}">
      <dgm:prSet/>
      <dgm:spPr/>
      <dgm:t>
        <a:bodyPr/>
        <a:lstStyle/>
        <a:p>
          <a:endParaRPr lang="en-US"/>
        </a:p>
      </dgm:t>
    </dgm:pt>
    <dgm:pt modelId="{13E82015-D32F-4CD5-BA12-ECB16FDF80C2}" type="sibTrans" cxnId="{78AD2CEE-4566-47A4-A4E6-A2CF9C8FEB87}">
      <dgm:prSet/>
      <dgm:spPr/>
      <dgm:t>
        <a:bodyPr/>
        <a:lstStyle/>
        <a:p>
          <a:endParaRPr lang="en-US"/>
        </a:p>
      </dgm:t>
    </dgm:pt>
    <dgm:pt modelId="{FA83979C-AB7B-4793-B277-91B7AF818203}" type="pres">
      <dgm:prSet presAssocID="{4B5ABC86-CF2B-42AB-BDAF-E1805479F682}" presName="matrix" presStyleCnt="0">
        <dgm:presLayoutVars>
          <dgm:chMax val="1"/>
          <dgm:dir/>
          <dgm:resizeHandles val="exact"/>
        </dgm:presLayoutVars>
      </dgm:prSet>
      <dgm:spPr/>
    </dgm:pt>
    <dgm:pt modelId="{0286F3D1-DC10-46A7-9C6C-8CACB17DA425}" type="pres">
      <dgm:prSet presAssocID="{4B5ABC86-CF2B-42AB-BDAF-E1805479F682}" presName="diamond" presStyleLbl="bgShp" presStyleIdx="0" presStyleCnt="1"/>
      <dgm:spPr/>
    </dgm:pt>
    <dgm:pt modelId="{A50BC1F7-F16F-42F8-A140-0BAFD304047C}" type="pres">
      <dgm:prSet presAssocID="{4B5ABC86-CF2B-42AB-BDAF-E1805479F68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21090D-86AD-45CC-8BD8-DFED6313226C}" type="pres">
      <dgm:prSet presAssocID="{4B5ABC86-CF2B-42AB-BDAF-E1805479F68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3651ED6-416B-4D6C-A087-7E310C2816D0}" type="pres">
      <dgm:prSet presAssocID="{4B5ABC86-CF2B-42AB-BDAF-E1805479F68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CCDC1EE-F0E0-4842-B7E6-1B1FA7EEA4CA}" type="pres">
      <dgm:prSet presAssocID="{4B5ABC86-CF2B-42AB-BDAF-E1805479F68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6534B11-6791-4120-A5C2-90C51411FEE1}" type="presOf" srcId="{D67E0C73-4660-4AAC-BA37-7C43EA73C85D}" destId="{A50BC1F7-F16F-42F8-A140-0BAFD304047C}" srcOrd="0" destOrd="0" presId="urn:microsoft.com/office/officeart/2005/8/layout/matrix3"/>
    <dgm:cxn modelId="{56A6B11F-AA93-4DB3-84BB-298EE24BE255}" type="presOf" srcId="{E62F0249-C37D-4B1F-82BB-D6A4F95AA400}" destId="{6CCDC1EE-F0E0-4842-B7E6-1B1FA7EEA4CA}" srcOrd="0" destOrd="0" presId="urn:microsoft.com/office/officeart/2005/8/layout/matrix3"/>
    <dgm:cxn modelId="{635BF227-8756-4B51-8DED-793184095B78}" srcId="{4B5ABC86-CF2B-42AB-BDAF-E1805479F682}" destId="{A313C885-1ED5-4F82-921C-F5F0069654D5}" srcOrd="2" destOrd="0" parTransId="{1BEDA690-BF3F-44E3-B431-909ACADF731A}" sibTransId="{9D5D0072-8464-40FA-9ABC-429254B00AC7}"/>
    <dgm:cxn modelId="{D41CB628-1257-4337-9C2B-9D9605F8E082}" type="presOf" srcId="{A313C885-1ED5-4F82-921C-F5F0069654D5}" destId="{23651ED6-416B-4D6C-A087-7E310C2816D0}" srcOrd="0" destOrd="0" presId="urn:microsoft.com/office/officeart/2005/8/layout/matrix3"/>
    <dgm:cxn modelId="{9975E052-8291-40F0-91EA-ECCDC640D739}" type="presOf" srcId="{4B5ABC86-CF2B-42AB-BDAF-E1805479F682}" destId="{FA83979C-AB7B-4793-B277-91B7AF818203}" srcOrd="0" destOrd="0" presId="urn:microsoft.com/office/officeart/2005/8/layout/matrix3"/>
    <dgm:cxn modelId="{5FC20884-AA6C-4AA8-9217-81360498FB11}" srcId="{4B5ABC86-CF2B-42AB-BDAF-E1805479F682}" destId="{B9A3C823-C8FF-48BF-9B86-BD700518EDB4}" srcOrd="1" destOrd="0" parTransId="{7C62A45B-2D47-4C49-9970-B6B2E405224F}" sibTransId="{BF602845-07E2-40D4-9366-E76B47C24C4C}"/>
    <dgm:cxn modelId="{09DC05C1-B592-421B-BC90-B97670938740}" srcId="{4B5ABC86-CF2B-42AB-BDAF-E1805479F682}" destId="{D67E0C73-4660-4AAC-BA37-7C43EA73C85D}" srcOrd="0" destOrd="0" parTransId="{4676F8BD-F816-4369-9F8C-6F531D57501E}" sibTransId="{E0D36879-4703-4728-B466-F9F30DD69C40}"/>
    <dgm:cxn modelId="{961454E1-51AB-4410-BB49-A13A006C55FF}" type="presOf" srcId="{B9A3C823-C8FF-48BF-9B86-BD700518EDB4}" destId="{9F21090D-86AD-45CC-8BD8-DFED6313226C}" srcOrd="0" destOrd="0" presId="urn:microsoft.com/office/officeart/2005/8/layout/matrix3"/>
    <dgm:cxn modelId="{78AD2CEE-4566-47A4-A4E6-A2CF9C8FEB87}" srcId="{4B5ABC86-CF2B-42AB-BDAF-E1805479F682}" destId="{E62F0249-C37D-4B1F-82BB-D6A4F95AA400}" srcOrd="3" destOrd="0" parTransId="{76E05042-0B82-43BB-B656-4C934E16FD61}" sibTransId="{13E82015-D32F-4CD5-BA12-ECB16FDF80C2}"/>
    <dgm:cxn modelId="{7DE6CAEC-DAF0-47F6-9D2B-47DEF5FE3A06}" type="presParOf" srcId="{FA83979C-AB7B-4793-B277-91B7AF818203}" destId="{0286F3D1-DC10-46A7-9C6C-8CACB17DA425}" srcOrd="0" destOrd="0" presId="urn:microsoft.com/office/officeart/2005/8/layout/matrix3"/>
    <dgm:cxn modelId="{EF67BEE1-CD91-4E8A-828E-FD4670BB7443}" type="presParOf" srcId="{FA83979C-AB7B-4793-B277-91B7AF818203}" destId="{A50BC1F7-F16F-42F8-A140-0BAFD304047C}" srcOrd="1" destOrd="0" presId="urn:microsoft.com/office/officeart/2005/8/layout/matrix3"/>
    <dgm:cxn modelId="{48C48062-C6EF-4A28-BF1B-9E8852D1A988}" type="presParOf" srcId="{FA83979C-AB7B-4793-B277-91B7AF818203}" destId="{9F21090D-86AD-45CC-8BD8-DFED6313226C}" srcOrd="2" destOrd="0" presId="urn:microsoft.com/office/officeart/2005/8/layout/matrix3"/>
    <dgm:cxn modelId="{5BE67F07-F2B4-4746-ACFA-52DD8F782C00}" type="presParOf" srcId="{FA83979C-AB7B-4793-B277-91B7AF818203}" destId="{23651ED6-416B-4D6C-A087-7E310C2816D0}" srcOrd="3" destOrd="0" presId="urn:microsoft.com/office/officeart/2005/8/layout/matrix3"/>
    <dgm:cxn modelId="{95FF952C-7F98-4B1C-9661-FA63E67CA73A}" type="presParOf" srcId="{FA83979C-AB7B-4793-B277-91B7AF818203}" destId="{6CCDC1EE-F0E0-4842-B7E6-1B1FA7EEA4C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6F3D1-DC10-46A7-9C6C-8CACB17DA425}">
      <dsp:nvSpPr>
        <dsp:cNvPr id="0" name=""/>
        <dsp:cNvSpPr/>
      </dsp:nvSpPr>
      <dsp:spPr>
        <a:xfrm>
          <a:off x="415130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BC1F7-F16F-42F8-A140-0BAFD304047C}">
      <dsp:nvSpPr>
        <dsp:cNvPr id="0" name=""/>
        <dsp:cNvSpPr/>
      </dsp:nvSpPr>
      <dsp:spPr>
        <a:xfrm>
          <a:off x="82850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Findings</a:t>
          </a:r>
        </a:p>
      </dsp:txBody>
      <dsp:txXfrm>
        <a:off x="911350" y="496219"/>
        <a:ext cx="1531337" cy="1531337"/>
      </dsp:txXfrm>
    </dsp:sp>
    <dsp:sp modelId="{9F21090D-86AD-45CC-8BD8-DFED6313226C}">
      <dsp:nvSpPr>
        <dsp:cNvPr id="0" name=""/>
        <dsp:cNvSpPr/>
      </dsp:nvSpPr>
      <dsp:spPr>
        <a:xfrm>
          <a:off x="2656070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Growth in technology each passing year</a:t>
          </a:r>
        </a:p>
      </dsp:txBody>
      <dsp:txXfrm>
        <a:off x="2738912" y="496219"/>
        <a:ext cx="1531337" cy="1531337"/>
      </dsp:txXfrm>
    </dsp:sp>
    <dsp:sp modelId="{23651ED6-416B-4D6C-A087-7E310C2816D0}">
      <dsp:nvSpPr>
        <dsp:cNvPr id="0" name=""/>
        <dsp:cNvSpPr/>
      </dsp:nvSpPr>
      <dsp:spPr>
        <a:xfrm>
          <a:off x="828508" y="2240939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Concentration in developed countries and a few developing countries like India.</a:t>
          </a:r>
        </a:p>
      </dsp:txBody>
      <dsp:txXfrm>
        <a:off x="911350" y="2323781"/>
        <a:ext cx="1531337" cy="1531337"/>
      </dsp:txXfrm>
    </dsp:sp>
    <dsp:sp modelId="{6CCDC1EE-F0E0-4842-B7E6-1B1FA7EEA4CA}">
      <dsp:nvSpPr>
        <dsp:cNvPr id="0" name=""/>
        <dsp:cNvSpPr/>
      </dsp:nvSpPr>
      <dsp:spPr>
        <a:xfrm>
          <a:off x="2656070" y="2240939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Gender gap in technology.</a:t>
          </a:r>
        </a:p>
      </dsp:txBody>
      <dsp:txXfrm>
        <a:off x="2738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061" y="1242133"/>
            <a:ext cx="6045877" cy="233449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E659B"/>
                </a:solidFill>
              </a:rPr>
              <a:t>IBM DATA ANALYSIS CAPSTONE PROJECT: TECHNOLOGY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LABIJA WILSON OJOCHONU</a:t>
            </a:r>
          </a:p>
          <a:p>
            <a:pPr marL="0" indent="0">
              <a:buNone/>
            </a:pPr>
            <a:r>
              <a:rPr lang="en-US" dirty="0"/>
              <a:t>03/12/2024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New database: Elasticsearch.</a:t>
            </a:r>
          </a:p>
          <a:p>
            <a:r>
              <a:rPr lang="en-US" dirty="0"/>
              <a:t>MySQL, PostgreSQL and Microsoft SQL Server are the top 3 databases.</a:t>
            </a:r>
          </a:p>
          <a:p>
            <a:r>
              <a:rPr lang="en-US" dirty="0"/>
              <a:t>Oracle and MariaDB are the least most used databases.</a:t>
            </a:r>
          </a:p>
          <a:p>
            <a:r>
              <a:rPr lang="en-US" dirty="0"/>
              <a:t>PostgreSQL will be the topmost used database.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Pre tuned search website, app or ecommerce store.</a:t>
            </a:r>
          </a:p>
          <a:p>
            <a:r>
              <a:rPr lang="en-US" dirty="0"/>
              <a:t>Variety of opensource databases to choose from next year.</a:t>
            </a:r>
          </a:p>
          <a:p>
            <a:r>
              <a:rPr lang="en-US" dirty="0"/>
              <a:t>No SQL databases will make an impact for storing non relational data.</a:t>
            </a:r>
          </a:p>
          <a:p>
            <a:r>
              <a:rPr lang="en-US" dirty="0"/>
              <a:t>Redis supports abstract data types.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https://github.com/OjayL/rep/blob/main/Dashboard%20Current%20Technology%20Usage.pdf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F5FA1A4C-C0AA-0AF4-B09D-F91C19B9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5" y="1256996"/>
            <a:ext cx="11681925" cy="50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DASHBOARD TAB 2</a:t>
            </a:r>
          </a:p>
        </p:txBody>
      </p:sp>
      <p:pic>
        <p:nvPicPr>
          <p:cNvPr id="4" name="Content Placeholder 3" descr="A close-up of a graph&#10;&#10;Description automatically generated">
            <a:extLst>
              <a:ext uri="{FF2B5EF4-FFF2-40B4-BE49-F238E27FC236}">
                <a16:creationId xmlns:a16="http://schemas.microsoft.com/office/drawing/2014/main" id="{ED275884-9500-E38E-47DE-AEAA71743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68963"/>
            <a:ext cx="12192000" cy="5057191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DASHBOARD TAB 3</a:t>
            </a:r>
          </a:p>
        </p:txBody>
      </p:sp>
      <p:pic>
        <p:nvPicPr>
          <p:cNvPr id="4" name="Content Placeholder 3" descr="A screenshot of a graph and a map&#10;&#10;Description automatically generated">
            <a:extLst>
              <a:ext uri="{FF2B5EF4-FFF2-40B4-BE49-F238E27FC236}">
                <a16:creationId xmlns:a16="http://schemas.microsoft.com/office/drawing/2014/main" id="{57D568F3-F94A-940B-A1C2-81F9A5386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0931"/>
            <a:ext cx="12192000" cy="4889240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600"/>
              <a:t>Technology trends now and future.</a:t>
            </a:r>
          </a:p>
          <a:p>
            <a:r>
              <a:rPr lang="en-US" sz="2600"/>
              <a:t>Participation of both male and female in technology, especially the females.</a:t>
            </a:r>
          </a:p>
          <a:p>
            <a:r>
              <a:rPr lang="en-US" sz="2600"/>
              <a:t>Training and upskilling technocrats for the betterment of society.</a:t>
            </a:r>
          </a:p>
          <a:p>
            <a:r>
              <a:rPr lang="en-US" sz="2600"/>
              <a:t>Bridging the gap in education and exposure for the inexperienced and uneducated.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  <a:endParaRPr lang="en-US" sz="2400" dirty="0"/>
          </a:p>
          <a:p>
            <a:r>
              <a:rPr lang="en-US" sz="2400" dirty="0"/>
              <a:t>Increase in jobs for web developers, analysts, software developers to mention a few.</a:t>
            </a:r>
          </a:p>
          <a:p>
            <a:r>
              <a:rPr lang="en-US" sz="2400" dirty="0"/>
              <a:t>Create awareness and infrastructure for upskilling in technology in underdeveloped companies.</a:t>
            </a:r>
          </a:p>
          <a:p>
            <a:r>
              <a:rPr lang="en-US" sz="2400" dirty="0"/>
              <a:t>Shifting to cloud platforms for better scalability like AWS and Docker.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15073CB-4743-3650-9EA0-F888C57AE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0722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Technology trends for current year and next year.</a:t>
            </a:r>
          </a:p>
          <a:p>
            <a:r>
              <a:rPr lang="en-US" sz="3200" dirty="0"/>
              <a:t>Programming languages, databases and platform overview.</a:t>
            </a:r>
          </a:p>
          <a:p>
            <a:r>
              <a:rPr lang="en-US" sz="3200" dirty="0"/>
              <a:t>Demographics overview.</a:t>
            </a:r>
          </a:p>
          <a:p>
            <a:r>
              <a:rPr lang="en-US" sz="3200" dirty="0"/>
              <a:t>Use machine learning to create models that’ll predict future trends.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451B39C7-9EFD-88BE-7659-6F5EE1376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5901" y="1690688"/>
            <a:ext cx="6580242" cy="4480424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7A81806-FA4B-2173-E2D4-D291795D1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7" y="1407306"/>
            <a:ext cx="11115505" cy="4898244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Content Placeholder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93D3413-A9AB-C644-4932-86B3C280A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050" y="1328498"/>
            <a:ext cx="10648950" cy="4984118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dirty="0"/>
              <a:t>Current technology usage in terms of programming languages and databases trends.</a:t>
            </a:r>
          </a:p>
          <a:p>
            <a:r>
              <a:rPr lang="en-US" dirty="0"/>
              <a:t>Future technology trend in terms of Language desire next year, database desire next year, platform desire next year, and </a:t>
            </a:r>
            <a:r>
              <a:rPr lang="en-US" dirty="0" err="1"/>
              <a:t>webframe</a:t>
            </a:r>
            <a:r>
              <a:rPr lang="en-US" dirty="0"/>
              <a:t> desire next year.</a:t>
            </a:r>
          </a:p>
          <a:p>
            <a:r>
              <a:rPr lang="en-US" dirty="0"/>
              <a:t>Demographics survey in terms of age, gender, location and education level was taken.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About: Analyzing the trends in software development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Purpose:</a:t>
            </a:r>
          </a:p>
          <a:p>
            <a:r>
              <a:rPr lang="en-US" sz="2200" dirty="0"/>
              <a:t>Identify skill requirements for the future</a:t>
            </a:r>
          </a:p>
          <a:p>
            <a:r>
              <a:rPr lang="en-US" sz="2200" dirty="0"/>
              <a:t>What are the top programming languages and databases in demand?</a:t>
            </a:r>
          </a:p>
          <a:p>
            <a:r>
              <a:rPr lang="en-US" sz="2200" dirty="0"/>
              <a:t>What gender should get more involved with technology?</a:t>
            </a:r>
          </a:p>
          <a:p>
            <a:r>
              <a:rPr lang="en-US" sz="2200" dirty="0"/>
              <a:t>What are the popular IDEs?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Audience: HRM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Data Collection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b="1" dirty="0"/>
              <a:t>Data Exploration</a:t>
            </a:r>
          </a:p>
          <a:p>
            <a:r>
              <a:rPr lang="en-US" b="1" dirty="0"/>
              <a:t>Data Wrangling</a:t>
            </a:r>
          </a:p>
          <a:p>
            <a:r>
              <a:rPr lang="en-US" b="1" dirty="0"/>
              <a:t>Data Analysis</a:t>
            </a:r>
          </a:p>
          <a:p>
            <a:r>
              <a:rPr lang="en-US" b="1" dirty="0"/>
              <a:t>Data Visualization</a:t>
            </a:r>
          </a:p>
          <a:p>
            <a:r>
              <a:rPr lang="en-US" b="1" dirty="0"/>
              <a:t>Presentation of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76000780-C50C-2CF9-0A8A-2B6EC236E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00" y="1538368"/>
            <a:ext cx="10273399" cy="46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D5281-134F-8FCA-77F3-9381227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611" y="2462501"/>
            <a:ext cx="6716166" cy="3106541"/>
          </a:xfrm>
          <a:prstGeom prst="rect">
            <a:avLst/>
          </a:prstGeom>
        </p:spPr>
      </p:pic>
      <p:pic>
        <p:nvPicPr>
          <p:cNvPr id="12" name="Picture 1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1C5BB81-A361-536C-1E57-F5472BF63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1724"/>
            <a:ext cx="6536162" cy="31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HTML/CSS, SQL and JavaScript the top 3 languages this year. </a:t>
            </a:r>
          </a:p>
          <a:p>
            <a:r>
              <a:rPr lang="en-US" dirty="0"/>
              <a:t>Python and TypeScript becoming popular next year.</a:t>
            </a:r>
          </a:p>
          <a:p>
            <a:r>
              <a:rPr lang="en-US" dirty="0"/>
              <a:t>PHP edged out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and App development still in high demand.</a:t>
            </a:r>
          </a:p>
          <a:p>
            <a:r>
              <a:rPr lang="en-US" dirty="0"/>
              <a:t>There’ll still be great need for SQL to query big data.</a:t>
            </a:r>
          </a:p>
          <a:p>
            <a:r>
              <a:rPr lang="en-US" dirty="0"/>
              <a:t>With AI and ML coming into limelight, Python is a sure bet.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188" y="1391159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1159"/>
            <a:ext cx="1758142" cy="573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327565"/>
            <a:ext cx="4614949" cy="384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a number of data&#10;&#10;Description automatically generated">
            <a:extLst>
              <a:ext uri="{FF2B5EF4-FFF2-40B4-BE49-F238E27FC236}">
                <a16:creationId xmlns:a16="http://schemas.microsoft.com/office/drawing/2014/main" id="{71167EFE-AC6E-2F16-E178-2E7D606E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1158"/>
            <a:ext cx="6172200" cy="5038073"/>
          </a:xfrm>
          <a:prstGeom prst="rect">
            <a:avLst/>
          </a:prstGeom>
        </p:spPr>
      </p:pic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AAD3235-7829-21AF-9599-BB97B6E40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47" y="1411132"/>
            <a:ext cx="5900654" cy="47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516</Words>
  <Application>Microsoft Office PowerPoint</Application>
  <PresentationFormat>Widescreen</PresentationFormat>
  <Paragraphs>99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IBM DATA ANALYSIS CAPSTONE PROJECT: TECHNOLOGY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Wilson Labija</cp:lastModifiedBy>
  <cp:revision>23</cp:revision>
  <dcterms:created xsi:type="dcterms:W3CDTF">2020-10-28T18:29:43Z</dcterms:created>
  <dcterms:modified xsi:type="dcterms:W3CDTF">2024-03-13T17:29:44Z</dcterms:modified>
</cp:coreProperties>
</file>