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ira Sans Bold" charset="1" panose="020B0803050000020004"/>
      <p:regular r:id="rId17"/>
    </p:embeddedFont>
    <p:embeddedFont>
      <p:font typeface="Fira Sans" charset="1" panose="020B0503050000020004"/>
      <p:regular r:id="rId18"/>
    </p:embeddedFont>
    <p:embeddedFont>
      <p:font typeface="Montserrat Bold" charset="1" panose="00000800000000000000"/>
      <p:regular r:id="rId19"/>
    </p:embeddedFont>
    <p:embeddedFont>
      <p:font typeface="Fira Sans Semi-Bold" charset="1" panose="020B0603050000020004"/>
      <p:regular r:id="rId20"/>
    </p:embeddedFont>
    <p:embeddedFont>
      <p:font typeface="Canva Sans" charset="1" panose="020B0503030501040103"/>
      <p:regular r:id="rId21"/>
    </p:embeddedFont>
    <p:embeddedFont>
      <p:font typeface="Fira Sans Medium" charset="1" panose="020B0603050000020004"/>
      <p:regular r:id="rId22"/>
    </p:embeddedFont>
    <p:embeddedFont>
      <p:font typeface="Fira Sans Ultra-Bold" charset="1" panose="020B0903050000020004"/>
      <p:regular r:id="rId23"/>
    </p:embeddedFont>
    <p:embeddedFont>
      <p:font typeface="Montserrat" charset="1" panose="00000500000000000000"/>
      <p:regular r:id="rId24"/>
    </p:embeddedFont>
    <p:embeddedFont>
      <p:font typeface="League Spartan" charset="1" panose="00000800000000000000"/>
      <p:regular r:id="rId25"/>
    </p:embeddedFont>
    <p:embeddedFont>
      <p:font typeface="Now Bold" charset="1" panose="00000800000000000000"/>
      <p:regular r:id="rId26"/>
    </p:embeddedFont>
    <p:embeddedFont>
      <p:font typeface="DM San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443896" y="2185044"/>
            <a:ext cx="15607423" cy="13022513"/>
            <a:chOff x="0" y="0"/>
            <a:chExt cx="6438437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38437" cy="5372100"/>
            </a:xfrm>
            <a:custGeom>
              <a:avLst/>
              <a:gdLst/>
              <a:ahLst/>
              <a:cxnLst/>
              <a:rect r="r" b="b" t="t" l="l"/>
              <a:pathLst>
                <a:path h="5372100" w="6438437">
                  <a:moveTo>
                    <a:pt x="488776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887767" y="5372100"/>
                  </a:lnTo>
                  <a:lnTo>
                    <a:pt x="6438437" y="2686050"/>
                  </a:lnTo>
                  <a:lnTo>
                    <a:pt x="4887767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816353" y="-4312031"/>
            <a:ext cx="15021950" cy="13008331"/>
            <a:chOff x="0" y="0"/>
            <a:chExt cx="4282440" cy="370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9007" t="0" r="-1900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6434371" y="-10855790"/>
            <a:ext cx="15712963" cy="13047924"/>
            <a:chOff x="0" y="0"/>
            <a:chExt cx="6469351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69351" cy="5372100"/>
            </a:xfrm>
            <a:custGeom>
              <a:avLst/>
              <a:gdLst/>
              <a:ahLst/>
              <a:cxnLst/>
              <a:rect r="r" b="b" t="t" l="l"/>
              <a:pathLst>
                <a:path h="5372100" w="6469351">
                  <a:moveTo>
                    <a:pt x="491868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918681" y="5372100"/>
                  </a:lnTo>
                  <a:lnTo>
                    <a:pt x="6469351" y="2686050"/>
                  </a:lnTo>
                  <a:lnTo>
                    <a:pt x="49186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620655" y="10006"/>
            <a:ext cx="3340395" cy="2182128"/>
          </a:xfrm>
          <a:custGeom>
            <a:avLst/>
            <a:gdLst/>
            <a:ahLst/>
            <a:cxnLst/>
            <a:rect r="r" b="b" t="t" l="l"/>
            <a:pathLst>
              <a:path h="2182128" w="3340395">
                <a:moveTo>
                  <a:pt x="0" y="0"/>
                </a:moveTo>
                <a:lnTo>
                  <a:pt x="3340395" y="0"/>
                </a:lnTo>
                <a:lnTo>
                  <a:pt x="3340395" y="2182129"/>
                </a:lnTo>
                <a:lnTo>
                  <a:pt x="0" y="2182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539" r="0" b="-2653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96355" y="4400525"/>
            <a:ext cx="10214812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61"/>
              </a:lnSpc>
            </a:pPr>
            <a:r>
              <a:rPr lang="en-US" sz="5634" spc="169">
                <a:solidFill>
                  <a:srgbClr val="FFFFFF"/>
                </a:solidFill>
                <a:latin typeface="Fira Sans Bold"/>
              </a:rPr>
              <a:t>UPDATING DATA IN TABLES (UPDATE STATEMENT): </a:t>
            </a:r>
            <a:r>
              <a:rPr lang="en-US" sz="5634" spc="169">
                <a:solidFill>
                  <a:srgbClr val="FFFFFF"/>
                </a:solidFill>
                <a:latin typeface="Fira Sans"/>
              </a:rPr>
              <a:t>MODIFYING EXISTING DATA WITHIN TABLES USING THE UPDATE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96355" y="9277765"/>
            <a:ext cx="10491645" cy="86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1"/>
              </a:lnSpc>
            </a:pPr>
            <a:r>
              <a:rPr lang="en-US" sz="5036" spc="151">
                <a:solidFill>
                  <a:srgbClr val="FFFFFF"/>
                </a:solidFill>
                <a:latin typeface="Montserrat Bold"/>
              </a:rPr>
              <a:t>Oluwatosin Joshua Adebayo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302233"/>
            <a:ext cx="13776149" cy="10948616"/>
            <a:chOff x="0" y="0"/>
            <a:chExt cx="3628286" cy="28835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28286" cy="2883586"/>
            </a:xfrm>
            <a:custGeom>
              <a:avLst/>
              <a:gdLst/>
              <a:ahLst/>
              <a:cxnLst/>
              <a:rect r="r" b="b" t="t" l="l"/>
              <a:pathLst>
                <a:path h="2883586" w="3628286">
                  <a:moveTo>
                    <a:pt x="28661" y="0"/>
                  </a:moveTo>
                  <a:lnTo>
                    <a:pt x="3599625" y="0"/>
                  </a:lnTo>
                  <a:cubicBezTo>
                    <a:pt x="3607227" y="0"/>
                    <a:pt x="3614517" y="3020"/>
                    <a:pt x="3619892" y="8395"/>
                  </a:cubicBezTo>
                  <a:cubicBezTo>
                    <a:pt x="3625267" y="13770"/>
                    <a:pt x="3628286" y="21060"/>
                    <a:pt x="3628286" y="28661"/>
                  </a:cubicBezTo>
                  <a:lnTo>
                    <a:pt x="3628286" y="2854925"/>
                  </a:lnTo>
                  <a:cubicBezTo>
                    <a:pt x="3628286" y="2862527"/>
                    <a:pt x="3625267" y="2869817"/>
                    <a:pt x="3619892" y="2875192"/>
                  </a:cubicBezTo>
                  <a:cubicBezTo>
                    <a:pt x="3614517" y="2880567"/>
                    <a:pt x="3607227" y="2883586"/>
                    <a:pt x="3599625" y="2883586"/>
                  </a:cubicBezTo>
                  <a:lnTo>
                    <a:pt x="28661" y="2883586"/>
                  </a:lnTo>
                  <a:cubicBezTo>
                    <a:pt x="21060" y="2883586"/>
                    <a:pt x="13770" y="2880567"/>
                    <a:pt x="8395" y="2875192"/>
                  </a:cubicBezTo>
                  <a:cubicBezTo>
                    <a:pt x="3020" y="2869817"/>
                    <a:pt x="0" y="2862527"/>
                    <a:pt x="0" y="2854925"/>
                  </a:cubicBezTo>
                  <a:lnTo>
                    <a:pt x="0" y="28661"/>
                  </a:lnTo>
                  <a:cubicBezTo>
                    <a:pt x="0" y="21060"/>
                    <a:pt x="3020" y="13770"/>
                    <a:pt x="8395" y="8395"/>
                  </a:cubicBezTo>
                  <a:cubicBezTo>
                    <a:pt x="13770" y="3020"/>
                    <a:pt x="21060" y="0"/>
                    <a:pt x="286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28286" cy="293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2647" y="410898"/>
            <a:ext cx="4312281" cy="969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  <a:spcBef>
                <a:spcPct val="0"/>
              </a:spcBef>
            </a:pPr>
            <a:r>
              <a:rPr lang="en-US" sz="5686">
                <a:solidFill>
                  <a:srgbClr val="FFFFFF"/>
                </a:solidFill>
                <a:latin typeface="League Spartan"/>
              </a:rPr>
              <a:t>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2647" y="1859768"/>
            <a:ext cx="9657975" cy="239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Fira Sans"/>
              </a:rPr>
              <a:t>With the </a:t>
            </a:r>
            <a:r>
              <a:rPr lang="en-US" sz="3433">
                <a:solidFill>
                  <a:srgbClr val="FFFFFF"/>
                </a:solidFill>
                <a:latin typeface="Fira Sans Bold"/>
              </a:rPr>
              <a:t>UPDATE</a:t>
            </a:r>
            <a:r>
              <a:rPr lang="en-US" sz="3433">
                <a:solidFill>
                  <a:srgbClr val="FFFFFF"/>
                </a:solidFill>
                <a:latin typeface="Fira Sans"/>
              </a:rPr>
              <a:t> statement, you can change (</a:t>
            </a:r>
            <a:r>
              <a:rPr lang="en-US" sz="3433">
                <a:solidFill>
                  <a:srgbClr val="FFFFFF"/>
                </a:solidFill>
                <a:latin typeface="Fira Sans Bold"/>
              </a:rPr>
              <a:t>SET</a:t>
            </a:r>
            <a:r>
              <a:rPr lang="en-US" sz="3433">
                <a:solidFill>
                  <a:srgbClr val="FFFFFF"/>
                </a:solidFill>
                <a:latin typeface="Fira Sans"/>
              </a:rPr>
              <a:t>) the value of one or more columns in each row that meets the search condition of the </a:t>
            </a:r>
            <a:r>
              <a:rPr lang="en-US" sz="3433">
                <a:solidFill>
                  <a:srgbClr val="FFFFFF"/>
                </a:solidFill>
                <a:latin typeface="Fira Sans Bold"/>
              </a:rPr>
              <a:t>WHERE</a:t>
            </a:r>
            <a:r>
              <a:rPr lang="en-US" sz="3433">
                <a:solidFill>
                  <a:srgbClr val="FFFFFF"/>
                </a:solidFill>
                <a:latin typeface="Fira Sans"/>
              </a:rPr>
              <a:t> clause.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2647" y="5076825"/>
            <a:ext cx="840568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Fira Sans"/>
              </a:rPr>
              <a:t>The result of the </a:t>
            </a:r>
            <a:r>
              <a:rPr lang="en-US" sz="3399">
                <a:solidFill>
                  <a:srgbClr val="FFFFFF"/>
                </a:solidFill>
                <a:latin typeface="Fira Sans Bold"/>
              </a:rPr>
              <a:t>UPDATE</a:t>
            </a:r>
            <a:r>
              <a:rPr lang="en-US" sz="3399">
                <a:solidFill>
                  <a:srgbClr val="FFFFFF"/>
                </a:solidFill>
                <a:latin typeface="Fira Sans"/>
              </a:rPr>
              <a:t> statement is one or more changed column values in zero or more rows of a table depending on how many rows meets the search condition specified in the WHERE clause.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68336" y="5995665"/>
            <a:ext cx="9656016" cy="4310385"/>
          </a:xfrm>
          <a:custGeom>
            <a:avLst/>
            <a:gdLst/>
            <a:ahLst/>
            <a:cxnLst/>
            <a:rect r="r" b="b" t="t" l="l"/>
            <a:pathLst>
              <a:path h="4310385" w="9656016">
                <a:moveTo>
                  <a:pt x="0" y="0"/>
                </a:moveTo>
                <a:lnTo>
                  <a:pt x="9656016" y="0"/>
                </a:lnTo>
                <a:lnTo>
                  <a:pt x="9656016" y="4310385"/>
                </a:lnTo>
                <a:lnTo>
                  <a:pt x="0" y="43103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38021" y="0"/>
            <a:ext cx="2049979" cy="805590"/>
          </a:xfrm>
          <a:custGeom>
            <a:avLst/>
            <a:gdLst/>
            <a:ahLst/>
            <a:cxnLst/>
            <a:rect r="r" b="b" t="t" l="l"/>
            <a:pathLst>
              <a:path h="805590" w="2049979">
                <a:moveTo>
                  <a:pt x="0" y="0"/>
                </a:moveTo>
                <a:lnTo>
                  <a:pt x="2049979" y="0"/>
                </a:lnTo>
                <a:lnTo>
                  <a:pt x="2049979" y="805590"/>
                </a:lnTo>
                <a:lnTo>
                  <a:pt x="0" y="805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005" r="0" b="-7446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37321" y="2636321"/>
            <a:ext cx="7650679" cy="7650679"/>
            <a:chOff x="0" y="0"/>
            <a:chExt cx="3331210" cy="3331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536443" y="4090346"/>
            <a:ext cx="10434893" cy="265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</a:rPr>
              <a:t>Thank you For Listening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36443" y="9258300"/>
            <a:ext cx="7755060" cy="842373"/>
            <a:chOff x="0" y="0"/>
            <a:chExt cx="10340080" cy="11231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3163" cy="1123163"/>
            </a:xfrm>
            <a:custGeom>
              <a:avLst/>
              <a:gdLst/>
              <a:ahLst/>
              <a:cxnLst/>
              <a:rect r="r" b="b" t="t" l="l"/>
              <a:pathLst>
                <a:path h="1123163" w="1123163">
                  <a:moveTo>
                    <a:pt x="0" y="0"/>
                  </a:moveTo>
                  <a:lnTo>
                    <a:pt x="1123163" y="0"/>
                  </a:lnTo>
                  <a:lnTo>
                    <a:pt x="1123163" y="1123163"/>
                  </a:lnTo>
                  <a:lnTo>
                    <a:pt x="0" y="1123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92543" y="203248"/>
              <a:ext cx="8947538" cy="716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57"/>
                </a:lnSpc>
                <a:spcBef>
                  <a:spcPct val="0"/>
                </a:spcBef>
              </a:pPr>
              <a:r>
                <a:rPr lang="en-US" sz="3548" spc="177">
                  <a:solidFill>
                    <a:srgbClr val="FFFBFB"/>
                  </a:solidFill>
                  <a:latin typeface="DM Sans"/>
                </a:rPr>
                <a:t>ayojoshua01@gmail.com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24568" y="490543"/>
            <a:ext cx="2617726" cy="1590911"/>
          </a:xfrm>
          <a:custGeom>
            <a:avLst/>
            <a:gdLst/>
            <a:ahLst/>
            <a:cxnLst/>
            <a:rect r="r" b="b" t="t" l="l"/>
            <a:pathLst>
              <a:path h="1590911" w="2617726">
                <a:moveTo>
                  <a:pt x="0" y="0"/>
                </a:moveTo>
                <a:lnTo>
                  <a:pt x="2617726" y="0"/>
                </a:lnTo>
                <a:lnTo>
                  <a:pt x="2617726" y="1590911"/>
                </a:lnTo>
                <a:lnTo>
                  <a:pt x="0" y="1590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1732" r="0" b="-1281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09738" y="1123950"/>
            <a:ext cx="9481816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Semi-Bold"/>
              </a:rPr>
              <a:t>UPDATE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858654" y="-680491"/>
            <a:ext cx="11774707" cy="10196366"/>
            <a:chOff x="0" y="0"/>
            <a:chExt cx="4282440" cy="370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34658" t="0" r="-3465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24297" y="9515874"/>
            <a:ext cx="15252699" cy="1542251"/>
            <a:chOff x="0" y="0"/>
            <a:chExt cx="53129492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129495" cy="5372100"/>
            </a:xfrm>
            <a:custGeom>
              <a:avLst/>
              <a:gdLst/>
              <a:ahLst/>
              <a:cxnLst/>
              <a:rect r="r" b="b" t="t" l="l"/>
              <a:pathLst>
                <a:path h="5372100" w="53129495">
                  <a:moveTo>
                    <a:pt x="5157882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578821" y="5372100"/>
                  </a:lnTo>
                  <a:lnTo>
                    <a:pt x="53129495" y="2686050"/>
                  </a:lnTo>
                  <a:lnTo>
                    <a:pt x="51578821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7331161" y="2765290"/>
            <a:ext cx="10956839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7"/>
              </a:lnSpc>
              <a:spcBef>
                <a:spcPct val="0"/>
              </a:spcBef>
            </a:pPr>
            <a:r>
              <a:rPr lang="en-US" sz="5006" spc="150">
                <a:solidFill>
                  <a:srgbClr val="131A26"/>
                </a:solidFill>
                <a:latin typeface="Canva Sans"/>
              </a:rPr>
              <a:t>It is a Data Manipulation Language (DML) used in Structured Query Language (SQL) to modify data that is already present in a database.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6929" y="9587239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5" y="0"/>
                </a:lnTo>
                <a:lnTo>
                  <a:pt x="1659485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005" r="0" b="-7446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998609"/>
            <a:ext cx="4592062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Medium"/>
              </a:rPr>
              <a:t>UPDATE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95225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98851" y="1946275"/>
            <a:ext cx="12889149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  <a:spcBef>
                <a:spcPct val="0"/>
              </a:spcBef>
            </a:pPr>
            <a:r>
              <a:rPr lang="en-US" sz="5550" spc="166">
                <a:solidFill>
                  <a:srgbClr val="000000"/>
                </a:solidFill>
                <a:latin typeface="Fira Sans Ultra-Bold"/>
              </a:rPr>
              <a:t>UPDATE </a:t>
            </a:r>
            <a:r>
              <a:rPr lang="en-US" sz="5550" spc="166">
                <a:solidFill>
                  <a:srgbClr val="000000"/>
                </a:solidFill>
                <a:latin typeface="Fira Sans"/>
              </a:rPr>
              <a:t>statement works with</a:t>
            </a:r>
            <a:r>
              <a:rPr lang="en-US" sz="5550" spc="166">
                <a:solidFill>
                  <a:srgbClr val="000000"/>
                </a:solidFill>
                <a:latin typeface="Fira Sans Ultra-Bold"/>
              </a:rPr>
              <a:t> SET</a:t>
            </a:r>
            <a:r>
              <a:rPr lang="en-US" sz="5550" spc="166">
                <a:solidFill>
                  <a:srgbClr val="000000"/>
                </a:solidFill>
                <a:latin typeface="Fira Sans"/>
              </a:rPr>
              <a:t> when being used.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8851" y="5844749"/>
            <a:ext cx="12889149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  <a:spcBef>
                <a:spcPct val="0"/>
              </a:spcBef>
            </a:pPr>
            <a:r>
              <a:rPr lang="en-US" sz="4750" spc="142">
                <a:solidFill>
                  <a:srgbClr val="000000"/>
                </a:solidFill>
                <a:latin typeface="Fira Sans Ultra-Bold"/>
              </a:rPr>
              <a:t>SET </a:t>
            </a:r>
            <a:r>
              <a:rPr lang="en-US" sz="4750" spc="142">
                <a:solidFill>
                  <a:srgbClr val="000000"/>
                </a:solidFill>
                <a:latin typeface="Fira Sans"/>
              </a:rPr>
              <a:t>clause specifies a new value for each column that you want to update and provides the value to it.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5" y="0"/>
                </a:lnTo>
                <a:lnTo>
                  <a:pt x="1659485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005" r="0" b="-7446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745" y="4144523"/>
            <a:ext cx="4592062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Medium"/>
              </a:rPr>
              <a:t>UPDATE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95225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5180" y="642611"/>
            <a:ext cx="11815882" cy="362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4"/>
              </a:lnSpc>
              <a:spcBef>
                <a:spcPct val="0"/>
              </a:spcBef>
            </a:pPr>
            <a:r>
              <a:rPr lang="en-US" sz="5953" spc="178">
                <a:solidFill>
                  <a:srgbClr val="000000"/>
                </a:solidFill>
                <a:latin typeface="Fira Sans"/>
              </a:rPr>
              <a:t>Update can be used on single columns as well as multiple columns using the </a:t>
            </a:r>
            <a:r>
              <a:rPr lang="en-US" sz="5953" spc="178">
                <a:solidFill>
                  <a:srgbClr val="000000"/>
                </a:solidFill>
                <a:latin typeface="Fira Sans Ultra-Bold"/>
              </a:rPr>
              <a:t>UPDATE </a:t>
            </a:r>
            <a:r>
              <a:rPr lang="en-US" sz="5953" spc="178">
                <a:solidFill>
                  <a:srgbClr val="000000"/>
                </a:solidFill>
                <a:latin typeface="Fira Sans"/>
              </a:rPr>
              <a:t>statement as required.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5" y="0"/>
                </a:lnTo>
                <a:lnTo>
                  <a:pt x="1659485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005" r="0" b="-7446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75180" y="6337773"/>
            <a:ext cx="11815882" cy="362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4"/>
              </a:lnSpc>
              <a:spcBef>
                <a:spcPct val="0"/>
              </a:spcBef>
            </a:pPr>
            <a:r>
              <a:rPr lang="en-US" sz="5953" spc="178">
                <a:solidFill>
                  <a:srgbClr val="000000"/>
                </a:solidFill>
                <a:latin typeface="Fira Sans"/>
              </a:rPr>
              <a:t>While </a:t>
            </a:r>
            <a:r>
              <a:rPr lang="en-US" sz="5953" spc="178">
                <a:solidFill>
                  <a:srgbClr val="000000"/>
                </a:solidFill>
                <a:latin typeface="Fira Sans Bold"/>
              </a:rPr>
              <a:t>WHERE </a:t>
            </a:r>
            <a:r>
              <a:rPr lang="en-US" sz="5953" spc="178">
                <a:solidFill>
                  <a:srgbClr val="000000"/>
                </a:solidFill>
                <a:latin typeface="Fira Sans"/>
              </a:rPr>
              <a:t>clause is used to select the rows for which the columns are needed to be updated.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126" y="95250"/>
            <a:ext cx="9481816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>
                <a:solidFill>
                  <a:srgbClr val="FFFFFF"/>
                </a:solidFill>
                <a:latin typeface="Fira Sans Semi-Bold"/>
              </a:rPr>
              <a:t>How it Works</a:t>
            </a:r>
          </a:p>
        </p:txBody>
      </p:sp>
      <p:grpSp>
        <p:nvGrpSpPr>
          <p:cNvPr name="Group 3" id="3"/>
          <p:cNvGrpSpPr/>
          <p:nvPr/>
        </p:nvGrpSpPr>
        <p:grpSpPr>
          <a:xfrm rot="7213282">
            <a:off x="14456031" y="1218818"/>
            <a:ext cx="8925676" cy="8751942"/>
            <a:chOff x="0" y="0"/>
            <a:chExt cx="11900902" cy="116692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827980"/>
              <a:ext cx="10230494" cy="5841277"/>
            </a:xfrm>
            <a:custGeom>
              <a:avLst/>
              <a:gdLst/>
              <a:ahLst/>
              <a:cxnLst/>
              <a:rect r="r" b="b" t="t" l="l"/>
              <a:pathLst>
                <a:path h="5841277" w="10230494">
                  <a:moveTo>
                    <a:pt x="0" y="0"/>
                  </a:moveTo>
                  <a:lnTo>
                    <a:pt x="10230494" y="0"/>
                  </a:lnTo>
                  <a:lnTo>
                    <a:pt x="10230494" y="5841276"/>
                  </a:lnTo>
                  <a:lnTo>
                    <a:pt x="0" y="584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70408" y="0"/>
              <a:ext cx="10230494" cy="5841277"/>
            </a:xfrm>
            <a:custGeom>
              <a:avLst/>
              <a:gdLst/>
              <a:ahLst/>
              <a:cxnLst/>
              <a:rect r="r" b="b" t="t" l="l"/>
              <a:pathLst>
                <a:path h="5841277" w="10230494">
                  <a:moveTo>
                    <a:pt x="0" y="0"/>
                  </a:moveTo>
                  <a:lnTo>
                    <a:pt x="10230494" y="0"/>
                  </a:lnTo>
                  <a:lnTo>
                    <a:pt x="10230494" y="5841277"/>
                  </a:lnTo>
                  <a:lnTo>
                    <a:pt x="0" y="5841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1690" y="4116350"/>
            <a:ext cx="12140970" cy="436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  <a:spcBef>
                <a:spcPct val="0"/>
              </a:spcBef>
            </a:pPr>
            <a:r>
              <a:rPr lang="en-US" sz="4699" spc="140">
                <a:solidFill>
                  <a:srgbClr val="FFFFFF"/>
                </a:solidFill>
                <a:latin typeface="Fira Sans"/>
              </a:rPr>
              <a:t>This requires this pieces of information: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</a:p>
          <a:p>
            <a:pPr algn="just" marL="1057888" indent="-528944" lvl="1">
              <a:lnSpc>
                <a:spcPts val="7986"/>
              </a:lnSpc>
              <a:buAutoNum type="arabicPeriod" startAt="1"/>
            </a:pPr>
            <a:r>
              <a:rPr lang="en-US" sz="4899" spc="146">
                <a:solidFill>
                  <a:srgbClr val="FFFFFF"/>
                </a:solidFill>
                <a:latin typeface="Fira Sans"/>
              </a:rPr>
              <a:t>Table and column to update</a:t>
            </a:r>
          </a:p>
          <a:p>
            <a:pPr algn="l" marL="1057888" indent="-528944" lvl="1">
              <a:lnSpc>
                <a:spcPts val="7986"/>
              </a:lnSpc>
              <a:buAutoNum type="arabicPeriod" startAt="1"/>
            </a:pPr>
            <a:r>
              <a:rPr lang="en-US" sz="4899" spc="146">
                <a:solidFill>
                  <a:srgbClr val="FFFFFF"/>
                </a:solidFill>
                <a:latin typeface="Fira Sans"/>
              </a:rPr>
              <a:t>The new value of the column</a:t>
            </a:r>
          </a:p>
          <a:p>
            <a:pPr algn="l" marL="1057888" indent="-528944" lvl="1">
              <a:lnSpc>
                <a:spcPts val="7986"/>
              </a:lnSpc>
              <a:buAutoNum type="arabicPeriod" startAt="1"/>
            </a:pPr>
            <a:r>
              <a:rPr lang="en-US" sz="4899" spc="146">
                <a:solidFill>
                  <a:srgbClr val="FFFFFF"/>
                </a:solidFill>
                <a:latin typeface="Fira Sans"/>
              </a:rPr>
              <a:t>Which row(s) to update (Where)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9126" y="2083885"/>
            <a:ext cx="12246098" cy="147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8"/>
              </a:lnSpc>
              <a:spcBef>
                <a:spcPct val="0"/>
              </a:spcBef>
            </a:pPr>
            <a:r>
              <a:rPr lang="en-US" sz="4807" spc="144">
                <a:solidFill>
                  <a:srgbClr val="FFFFFF"/>
                </a:solidFill>
                <a:latin typeface="Fira Sans Bold"/>
              </a:rPr>
              <a:t>To update existing rows, use the UPDATE command.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29558" y="514350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4" y="0"/>
                </a:lnTo>
                <a:lnTo>
                  <a:pt x="1659484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005" r="0" b="-7446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126" y="95250"/>
            <a:ext cx="9481816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>
                <a:solidFill>
                  <a:srgbClr val="FFFFFF"/>
                </a:solidFill>
                <a:latin typeface="Fira Sans Semi-Bold"/>
              </a:rPr>
              <a:t>How it Works</a:t>
            </a:r>
          </a:p>
        </p:txBody>
      </p:sp>
      <p:grpSp>
        <p:nvGrpSpPr>
          <p:cNvPr name="Group 3" id="3"/>
          <p:cNvGrpSpPr/>
          <p:nvPr/>
        </p:nvGrpSpPr>
        <p:grpSpPr>
          <a:xfrm rot="7213282">
            <a:off x="14456031" y="1218818"/>
            <a:ext cx="8925676" cy="8751942"/>
            <a:chOff x="0" y="0"/>
            <a:chExt cx="11900902" cy="116692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827980"/>
              <a:ext cx="10230494" cy="5841277"/>
            </a:xfrm>
            <a:custGeom>
              <a:avLst/>
              <a:gdLst/>
              <a:ahLst/>
              <a:cxnLst/>
              <a:rect r="r" b="b" t="t" l="l"/>
              <a:pathLst>
                <a:path h="5841277" w="10230494">
                  <a:moveTo>
                    <a:pt x="0" y="0"/>
                  </a:moveTo>
                  <a:lnTo>
                    <a:pt x="10230494" y="0"/>
                  </a:lnTo>
                  <a:lnTo>
                    <a:pt x="10230494" y="5841276"/>
                  </a:lnTo>
                  <a:lnTo>
                    <a:pt x="0" y="584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70408" y="0"/>
              <a:ext cx="10230494" cy="5841277"/>
            </a:xfrm>
            <a:custGeom>
              <a:avLst/>
              <a:gdLst/>
              <a:ahLst/>
              <a:cxnLst/>
              <a:rect r="r" b="b" t="t" l="l"/>
              <a:pathLst>
                <a:path h="5841277" w="10230494">
                  <a:moveTo>
                    <a:pt x="0" y="0"/>
                  </a:moveTo>
                  <a:lnTo>
                    <a:pt x="10230494" y="0"/>
                  </a:lnTo>
                  <a:lnTo>
                    <a:pt x="10230494" y="5841277"/>
                  </a:lnTo>
                  <a:lnTo>
                    <a:pt x="0" y="5841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429558" y="514350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4" y="0"/>
                </a:lnTo>
                <a:lnTo>
                  <a:pt x="1659484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0005" r="0" b="-744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9126" y="2513789"/>
            <a:ext cx="12989150" cy="7455077"/>
          </a:xfrm>
          <a:custGeom>
            <a:avLst/>
            <a:gdLst/>
            <a:ahLst/>
            <a:cxnLst/>
            <a:rect r="r" b="b" t="t" l="l"/>
            <a:pathLst>
              <a:path h="7455077" w="12989150">
                <a:moveTo>
                  <a:pt x="0" y="0"/>
                </a:moveTo>
                <a:lnTo>
                  <a:pt x="12989149" y="0"/>
                </a:lnTo>
                <a:lnTo>
                  <a:pt x="12989149" y="7455077"/>
                </a:lnTo>
                <a:lnTo>
                  <a:pt x="0" y="74550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869" t="-36846" r="0" b="-1112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1609" y="0"/>
            <a:ext cx="10064782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  <a:spcBef>
                <a:spcPct val="0"/>
              </a:spcBef>
            </a:pPr>
            <a:r>
              <a:rPr lang="en-US" sz="7653" spc="229">
                <a:solidFill>
                  <a:srgbClr val="FFFFFF"/>
                </a:solidFill>
                <a:latin typeface="Fira Sans Ultra-Bold"/>
              </a:rPr>
              <a:t>QUERY EXPLANATION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1839" y="1831232"/>
            <a:ext cx="17024322" cy="78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5724" spc="171">
                <a:solidFill>
                  <a:srgbClr val="FFFFFF"/>
                </a:solidFill>
                <a:latin typeface="Fira Sans Ultra-Bold"/>
              </a:rPr>
              <a:t>UPDATE </a:t>
            </a:r>
            <a:r>
              <a:rPr lang="en-US" sz="5724" spc="171">
                <a:solidFill>
                  <a:srgbClr val="FFFFFF"/>
                </a:solidFill>
                <a:latin typeface="Fira Sans"/>
              </a:rPr>
              <a:t>table_to_update: Name of the table</a:t>
            </a:r>
          </a:p>
          <a:p>
            <a:pPr algn="ctr">
              <a:lnSpc>
                <a:spcPts val="6869"/>
              </a:lnSpc>
              <a:spcBef>
                <a:spcPct val="0"/>
              </a:spcBef>
            </a:pPr>
          </a:p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5724" spc="171">
                <a:solidFill>
                  <a:srgbClr val="FFFFFF"/>
                </a:solidFill>
                <a:latin typeface="Fira Sans Ultra-Bold"/>
              </a:rPr>
              <a:t>SET column_name1: </a:t>
            </a:r>
            <a:r>
              <a:rPr lang="en-US" sz="5724" spc="171">
                <a:solidFill>
                  <a:srgbClr val="FFFFFF"/>
                </a:solidFill>
                <a:latin typeface="Fira Sans"/>
              </a:rPr>
              <a:t>Name of first column</a:t>
            </a:r>
          </a:p>
          <a:p>
            <a:pPr algn="ctr">
              <a:lnSpc>
                <a:spcPts val="6869"/>
              </a:lnSpc>
              <a:spcBef>
                <a:spcPct val="0"/>
              </a:spcBef>
            </a:pPr>
          </a:p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5724" spc="171">
                <a:solidFill>
                  <a:srgbClr val="FFFFFF"/>
                </a:solidFill>
                <a:latin typeface="Fira Sans Ultra-Bold"/>
              </a:rPr>
              <a:t>column_name2: </a:t>
            </a:r>
            <a:r>
              <a:rPr lang="en-US" sz="5724" spc="171">
                <a:solidFill>
                  <a:srgbClr val="FFFFFF"/>
                </a:solidFill>
                <a:latin typeface="Fira Sans"/>
              </a:rPr>
              <a:t>Name of second column</a:t>
            </a:r>
          </a:p>
          <a:p>
            <a:pPr algn="ctr">
              <a:lnSpc>
                <a:spcPts val="6869"/>
              </a:lnSpc>
              <a:spcBef>
                <a:spcPct val="0"/>
              </a:spcBef>
            </a:pPr>
          </a:p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5724" spc="171">
                <a:solidFill>
                  <a:srgbClr val="FFFFFF"/>
                </a:solidFill>
                <a:latin typeface="Fira Sans Ultra-Bold"/>
              </a:rPr>
              <a:t>= expression:</a:t>
            </a:r>
            <a:r>
              <a:rPr lang="en-US" sz="5724" spc="171">
                <a:solidFill>
                  <a:srgbClr val="FFFFFF"/>
                </a:solidFill>
                <a:latin typeface="Fira Sans"/>
              </a:rPr>
              <a:t> New value for first column etc.</a:t>
            </a:r>
          </a:p>
          <a:p>
            <a:pPr algn="ctr">
              <a:lnSpc>
                <a:spcPts val="6869"/>
              </a:lnSpc>
              <a:spcBef>
                <a:spcPct val="0"/>
              </a:spcBef>
            </a:pPr>
          </a:p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5724" spc="171">
                <a:solidFill>
                  <a:srgbClr val="FFFFFF"/>
                </a:solidFill>
                <a:latin typeface="Fira Sans Ultra-Bold"/>
              </a:rPr>
              <a:t>WHERE: </a:t>
            </a:r>
            <a:r>
              <a:rPr lang="en-US" sz="5724" spc="171">
                <a:solidFill>
                  <a:srgbClr val="FFFFFF"/>
                </a:solidFill>
                <a:latin typeface="Fira Sans"/>
              </a:rPr>
              <a:t>Condition to be used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5" y="0"/>
                </a:lnTo>
                <a:lnTo>
                  <a:pt x="1659485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005" r="0" b="-744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3234" y="4838212"/>
            <a:ext cx="63505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6"/>
              </a:lnSpc>
              <a:spcBef>
                <a:spcPct val="0"/>
              </a:spcBef>
            </a:pPr>
            <a:r>
              <a:rPr lang="en-US" sz="9463" spc="283">
                <a:solidFill>
                  <a:srgbClr val="1836B2"/>
                </a:solidFill>
                <a:latin typeface="Fira Sans Bold"/>
              </a:rPr>
              <a:t>WHERE???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13913" y="4600575"/>
            <a:ext cx="7256089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7"/>
              </a:lnSpc>
              <a:spcBef>
                <a:spcPct val="0"/>
              </a:spcBef>
            </a:pPr>
            <a:r>
              <a:rPr lang="en-US" sz="7039" spc="211">
                <a:solidFill>
                  <a:srgbClr val="000000"/>
                </a:solidFill>
                <a:latin typeface="Fira Sans Bold"/>
              </a:rPr>
              <a:t>What if you</a:t>
            </a:r>
          </a:p>
          <a:p>
            <a:pPr algn="ctr">
              <a:lnSpc>
                <a:spcPts val="8447"/>
              </a:lnSpc>
              <a:spcBef>
                <a:spcPct val="0"/>
              </a:spcBef>
            </a:pPr>
            <a:r>
              <a:rPr lang="en-US" sz="7039" spc="211">
                <a:solidFill>
                  <a:srgbClr val="000000"/>
                </a:solidFill>
                <a:latin typeface="Fira Sans Bold"/>
              </a:rPr>
              <a:t>forget the</a:t>
            </a:r>
          </a:p>
          <a:p>
            <a:pPr algn="ctr">
              <a:lnSpc>
                <a:spcPts val="8447"/>
              </a:lnSpc>
              <a:spcBef>
                <a:spcPct val="0"/>
              </a:spcBef>
            </a:pPr>
            <a:r>
              <a:rPr lang="en-US" sz="7039" spc="211">
                <a:solidFill>
                  <a:srgbClr val="E94444"/>
                </a:solidFill>
                <a:latin typeface="Fira Sans Bold"/>
              </a:rPr>
              <a:t>WHERE</a:t>
            </a:r>
          </a:p>
          <a:p>
            <a:pPr algn="ctr">
              <a:lnSpc>
                <a:spcPts val="8447"/>
              </a:lnSpc>
              <a:spcBef>
                <a:spcPct val="0"/>
              </a:spcBef>
            </a:pPr>
            <a:r>
              <a:rPr lang="en-US" sz="7039" spc="211">
                <a:solidFill>
                  <a:srgbClr val="000000"/>
                </a:solidFill>
                <a:latin typeface="Fira Sans Bold"/>
              </a:rPr>
              <a:t>condition??????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8574" y="9519123"/>
            <a:ext cx="14129426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4150" spc="124">
                <a:solidFill>
                  <a:srgbClr val="000000"/>
                </a:solidFill>
                <a:latin typeface="Montserrat"/>
              </a:rPr>
              <a:t>Or, it is a case where the condition is not used?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37311" y="326068"/>
            <a:ext cx="4409293" cy="4153942"/>
          </a:xfrm>
          <a:custGeom>
            <a:avLst/>
            <a:gdLst/>
            <a:ahLst/>
            <a:cxnLst/>
            <a:rect r="r" b="b" t="t" l="l"/>
            <a:pathLst>
              <a:path h="4153942" w="4409293">
                <a:moveTo>
                  <a:pt x="0" y="0"/>
                </a:moveTo>
                <a:lnTo>
                  <a:pt x="4409293" y="0"/>
                </a:lnTo>
                <a:lnTo>
                  <a:pt x="4409293" y="4153942"/>
                </a:lnTo>
                <a:lnTo>
                  <a:pt x="0" y="415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147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59485" cy="652136"/>
          </a:xfrm>
          <a:custGeom>
            <a:avLst/>
            <a:gdLst/>
            <a:ahLst/>
            <a:cxnLst/>
            <a:rect r="r" b="b" t="t" l="l"/>
            <a:pathLst>
              <a:path h="652136" w="1659485">
                <a:moveTo>
                  <a:pt x="0" y="0"/>
                </a:moveTo>
                <a:lnTo>
                  <a:pt x="1659485" y="0"/>
                </a:lnTo>
                <a:lnTo>
                  <a:pt x="1659485" y="652136"/>
                </a:lnTo>
                <a:lnTo>
                  <a:pt x="0" y="652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005" r="0" b="-744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08716" y="8848725"/>
            <a:ext cx="63505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6"/>
              </a:lnSpc>
              <a:spcBef>
                <a:spcPct val="0"/>
              </a:spcBef>
            </a:pPr>
            <a:r>
              <a:rPr lang="en-US" sz="9463" spc="283">
                <a:solidFill>
                  <a:srgbClr val="9A757A"/>
                </a:solidFill>
                <a:latin typeface="Fira Sans Bold"/>
              </a:rPr>
              <a:t>REALLY???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4423036"/>
            <a:ext cx="8610559" cy="5883014"/>
          </a:xfrm>
          <a:custGeom>
            <a:avLst/>
            <a:gdLst/>
            <a:ahLst/>
            <a:cxnLst/>
            <a:rect r="r" b="b" t="t" l="l"/>
            <a:pathLst>
              <a:path h="5883014" w="8610559">
                <a:moveTo>
                  <a:pt x="8610559" y="0"/>
                </a:moveTo>
                <a:lnTo>
                  <a:pt x="0" y="0"/>
                </a:lnTo>
                <a:lnTo>
                  <a:pt x="0" y="5883014"/>
                </a:lnTo>
                <a:lnTo>
                  <a:pt x="8610559" y="5883014"/>
                </a:lnTo>
                <a:lnTo>
                  <a:pt x="8610559" y="0"/>
                </a:lnTo>
                <a:close/>
              </a:path>
            </a:pathLst>
          </a:custGeom>
          <a:blipFill>
            <a:blip r:embed="rId3"/>
            <a:stretch>
              <a:fillRect l="-8896" t="-5784" r="0" b="-57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97010" y="335593"/>
            <a:ext cx="10590990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8"/>
              </a:lnSpc>
              <a:spcBef>
                <a:spcPct val="0"/>
              </a:spcBef>
            </a:pPr>
            <a:r>
              <a:rPr lang="en-US" sz="4890" spc="146">
                <a:solidFill>
                  <a:srgbClr val="000000"/>
                </a:solidFill>
                <a:latin typeface="Montserrat"/>
              </a:rPr>
              <a:t>If you have not used the </a:t>
            </a:r>
            <a:r>
              <a:rPr lang="en-US" sz="4890" spc="146">
                <a:solidFill>
                  <a:srgbClr val="1836B2"/>
                </a:solidFill>
                <a:latin typeface="Montserrat Bold"/>
              </a:rPr>
              <a:t>WHERE</a:t>
            </a:r>
            <a:r>
              <a:rPr lang="en-US" sz="4890" spc="146">
                <a:solidFill>
                  <a:srgbClr val="000000"/>
                </a:solidFill>
                <a:latin typeface="Montserrat"/>
              </a:rPr>
              <a:t> clause or you omit it, SQL will update each columns in all the rows in the table with the values supplied.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484064"/>
            <a:ext cx="8844874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5439" spc="163">
                <a:solidFill>
                  <a:srgbClr val="000000"/>
                </a:solidFill>
                <a:latin typeface="Montserrat"/>
              </a:rPr>
              <a:t>So the </a:t>
            </a:r>
            <a:r>
              <a:rPr lang="en-US" sz="5439" spc="163">
                <a:solidFill>
                  <a:srgbClr val="1836B2"/>
                </a:solidFill>
                <a:latin typeface="Montserrat Bold"/>
              </a:rPr>
              <a:t>WHERE</a:t>
            </a:r>
            <a:r>
              <a:rPr lang="en-US" sz="5439" spc="163">
                <a:solidFill>
                  <a:srgbClr val="000000"/>
                </a:solidFill>
                <a:latin typeface="Montserrat"/>
              </a:rPr>
              <a:t> clause is used to choose the particular rows.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DAGG30ohIqY</dc:identifier>
  <dcterms:modified xsi:type="dcterms:W3CDTF">2011-08-01T06:04:30Z</dcterms:modified>
  <cp:revision>1</cp:revision>
  <dc:title>Mentorness Task 1</dc:title>
</cp:coreProperties>
</file>