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nria Sans"/>
      <p:regular r:id="rId17"/>
      <p:bold r:id="rId18"/>
      <p:italic r:id="rId19"/>
      <p:boldItalic r:id="rId20"/>
    </p:embeddedFont>
    <p:embeddedFont>
      <p:font typeface="Saira SemiCondensed Medium"/>
      <p:regular r:id="rId21"/>
      <p:bold r:id="rId22"/>
    </p:embeddedFont>
    <p:embeddedFont>
      <p:font typeface="Titillium Web"/>
      <p:regular r:id="rId23"/>
      <p:bold r:id="rId24"/>
      <p:italic r:id="rId25"/>
      <p:boldItalic r:id="rId26"/>
    </p:embeddedFont>
    <p:embeddedFont>
      <p:font typeface="Saira Semi Condensed"/>
      <p:regular r:id="rId27"/>
      <p:bold r:id="rId28"/>
    </p:embeddedFont>
    <p:embeddedFont>
      <p:font typeface="Inria Sans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422F39-2FBD-4076-8BEA-9F3B2C7D9B8B}">
  <a:tblStyle styleId="{E6422F39-2FBD-4076-8BEA-9F3B2C7D9B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riaSans-boldItalic.fntdata"/><Relationship Id="rId22" Type="http://schemas.openxmlformats.org/officeDocument/2006/relationships/font" Target="fonts/SairaSemiCondensedMedium-bold.fntdata"/><Relationship Id="rId21" Type="http://schemas.openxmlformats.org/officeDocument/2006/relationships/font" Target="fonts/SairaSemiCondensedMedium-regular.fntdata"/><Relationship Id="rId24" Type="http://schemas.openxmlformats.org/officeDocument/2006/relationships/font" Target="fonts/TitilliumWeb-bold.fntdata"/><Relationship Id="rId23"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boldItalic.fntdata"/><Relationship Id="rId25" Type="http://schemas.openxmlformats.org/officeDocument/2006/relationships/font" Target="fonts/TitilliumWeb-italic.fntdata"/><Relationship Id="rId28" Type="http://schemas.openxmlformats.org/officeDocument/2006/relationships/font" Target="fonts/SairaSemiCondensed-bold.fntdata"/><Relationship Id="rId27" Type="http://schemas.openxmlformats.org/officeDocument/2006/relationships/font" Target="fonts/SairaSemi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riaSans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riaSansLight-italic.fntdata"/><Relationship Id="rId30" Type="http://schemas.openxmlformats.org/officeDocument/2006/relationships/font" Target="fonts/InriaSansLigh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InriaSans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riaSans-regular.fntdata"/><Relationship Id="rId16" Type="http://schemas.openxmlformats.org/officeDocument/2006/relationships/slide" Target="slides/slide10.xml"/><Relationship Id="rId19" Type="http://schemas.openxmlformats.org/officeDocument/2006/relationships/font" Target="fonts/InriaSans-italic.fntdata"/><Relationship Id="rId18" Type="http://schemas.openxmlformats.org/officeDocument/2006/relationships/font" Target="fonts/Inria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60f338ad_1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60f338ad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60f33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60f33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f60f338ad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f60f338ad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f60f338ad_1_2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f60f338ad_1_2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f60f338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f60f338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60f338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f60f338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X56  sales-cost of product sold/sales ...</a:t>
            </a:r>
            <a:r>
              <a:rPr lang="en" sz="1050">
                <a:solidFill>
                  <a:schemeClr val="dk1"/>
                </a:solidFill>
              </a:rPr>
              <a:t>X34 operating expenses / total liabilities…..X</a:t>
            </a:r>
            <a:r>
              <a:rPr lang="en">
                <a:solidFill>
                  <a:schemeClr val="dk1"/>
                </a:solidFill>
              </a:rPr>
              <a:t>10(</a:t>
            </a:r>
            <a:r>
              <a:rPr lang="en" sz="800">
                <a:solidFill>
                  <a:srgbClr val="123654"/>
                </a:solidFill>
              </a:rPr>
              <a:t>equity / total assets)</a:t>
            </a:r>
            <a:endParaRPr/>
          </a:p>
          <a:p>
            <a:pPr indent="0" lvl="0" marL="0" rtl="0" algn="l">
              <a:spcBef>
                <a:spcPts val="0"/>
              </a:spcBef>
              <a:spcAft>
                <a:spcPts val="0"/>
              </a:spcAft>
              <a:buNone/>
            </a:pPr>
            <a:r>
              <a:rPr lang="en"/>
              <a:t>EN - RF 2(</a:t>
            </a:r>
            <a:r>
              <a:rPr lang="en" sz="800">
                <a:solidFill>
                  <a:srgbClr val="123654"/>
                </a:solidFill>
              </a:rPr>
              <a:t> total liabilities / total assets)</a:t>
            </a:r>
            <a:r>
              <a:rPr lang="en"/>
              <a:t>,10(</a:t>
            </a:r>
            <a:r>
              <a:rPr lang="en" sz="800">
                <a:solidFill>
                  <a:srgbClr val="123654"/>
                </a:solidFill>
              </a:rPr>
              <a:t>equity / total assets)</a:t>
            </a:r>
            <a:r>
              <a:rPr lang="en"/>
              <a:t>,31(</a:t>
            </a:r>
            <a:r>
              <a:rPr lang="en" sz="850">
                <a:solidFill>
                  <a:srgbClr val="123654"/>
                </a:solidFill>
              </a:rPr>
              <a:t>(gross profit + interest) / sales)</a:t>
            </a:r>
            <a:r>
              <a:rPr lang="en"/>
              <a:t>, 52(</a:t>
            </a:r>
            <a:r>
              <a:rPr lang="en" sz="850">
                <a:solidFill>
                  <a:srgbClr val="123654"/>
                </a:solidFill>
              </a:rPr>
              <a:t>(short-term liabilities * 365) / cost of products sold))</a:t>
            </a:r>
            <a:r>
              <a:rPr lang="en"/>
              <a:t>, 23(</a:t>
            </a:r>
            <a:r>
              <a:rPr lang="en" sz="850">
                <a:solidFill>
                  <a:srgbClr val="123654"/>
                </a:solidFill>
              </a:rPr>
              <a:t>net profit / sales)</a:t>
            </a:r>
            <a:endParaRPr sz="850">
              <a:solidFill>
                <a:srgbClr val="123654"/>
              </a:solidFill>
            </a:endParaRPr>
          </a:p>
          <a:p>
            <a:pPr indent="0" lvl="0" marL="0" rtl="0" algn="l">
              <a:spcBef>
                <a:spcPts val="0"/>
              </a:spcBef>
              <a:spcAft>
                <a:spcPts val="0"/>
              </a:spcAft>
              <a:buClr>
                <a:schemeClr val="dk1"/>
              </a:buClr>
              <a:buSzPts val="1100"/>
              <a:buFont typeface="Arial"/>
              <a:buNone/>
            </a:pPr>
            <a:r>
              <a:t/>
            </a:r>
            <a:endParaRPr sz="105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f60f338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f60f338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f60f338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f60f338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f60f338ad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f60f338a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a:t>
            </a:r>
            <a:r>
              <a:rPr lang="en" sz="800">
                <a:solidFill>
                  <a:srgbClr val="123654"/>
                </a:solidFill>
              </a:rPr>
              <a:t> total liabilities / total assets)</a:t>
            </a:r>
            <a:r>
              <a:rPr lang="en">
                <a:solidFill>
                  <a:schemeClr val="dk1"/>
                </a:solidFill>
              </a:rPr>
              <a:t>,10(</a:t>
            </a:r>
            <a:r>
              <a:rPr lang="en" sz="800">
                <a:solidFill>
                  <a:srgbClr val="123654"/>
                </a:solidFill>
              </a:rPr>
              <a:t>equity / total assets)</a:t>
            </a:r>
            <a:r>
              <a:rPr lang="en">
                <a:solidFill>
                  <a:schemeClr val="dk1"/>
                </a:solidFill>
              </a:rPr>
              <a:t>,31(</a:t>
            </a:r>
            <a:r>
              <a:rPr lang="en" sz="850">
                <a:solidFill>
                  <a:srgbClr val="123654"/>
                </a:solidFill>
              </a:rPr>
              <a:t>(gross profit + interest) / sales)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solidFill>
                  <a:schemeClr val="dk1"/>
                </a:solidFill>
                <a:latin typeface="Inria Sans Light"/>
                <a:ea typeface="Inria Sans Light"/>
                <a:cs typeface="Inria Sans Light"/>
                <a:sym typeface="Inria Sans Light"/>
              </a:defRPr>
            </a:lvl1pPr>
            <a:lvl2pPr lvl="1" algn="r">
              <a:buNone/>
              <a:defRPr sz="1300">
                <a:solidFill>
                  <a:schemeClr val="dk1"/>
                </a:solidFill>
                <a:latin typeface="Inria Sans Light"/>
                <a:ea typeface="Inria Sans Light"/>
                <a:cs typeface="Inria Sans Light"/>
                <a:sym typeface="Inria Sans Light"/>
              </a:defRPr>
            </a:lvl2pPr>
            <a:lvl3pPr lvl="2" algn="r">
              <a:buNone/>
              <a:defRPr sz="1300">
                <a:solidFill>
                  <a:schemeClr val="dk1"/>
                </a:solidFill>
                <a:latin typeface="Inria Sans Light"/>
                <a:ea typeface="Inria Sans Light"/>
                <a:cs typeface="Inria Sans Light"/>
                <a:sym typeface="Inria Sans Light"/>
              </a:defRPr>
            </a:lvl3pPr>
            <a:lvl4pPr lvl="3" algn="r">
              <a:buNone/>
              <a:defRPr sz="1300">
                <a:solidFill>
                  <a:schemeClr val="dk1"/>
                </a:solidFill>
                <a:latin typeface="Inria Sans Light"/>
                <a:ea typeface="Inria Sans Light"/>
                <a:cs typeface="Inria Sans Light"/>
                <a:sym typeface="Inria Sans Light"/>
              </a:defRPr>
            </a:lvl4pPr>
            <a:lvl5pPr lvl="4" algn="r">
              <a:buNone/>
              <a:defRPr sz="1300">
                <a:solidFill>
                  <a:schemeClr val="dk1"/>
                </a:solidFill>
                <a:latin typeface="Inria Sans Light"/>
                <a:ea typeface="Inria Sans Light"/>
                <a:cs typeface="Inria Sans Light"/>
                <a:sym typeface="Inria Sans Light"/>
              </a:defRPr>
            </a:lvl5pPr>
            <a:lvl6pPr lvl="5" algn="r">
              <a:buNone/>
              <a:defRPr sz="1300">
                <a:solidFill>
                  <a:schemeClr val="dk1"/>
                </a:solidFill>
                <a:latin typeface="Inria Sans Light"/>
                <a:ea typeface="Inria Sans Light"/>
                <a:cs typeface="Inria Sans Light"/>
                <a:sym typeface="Inria Sans Light"/>
              </a:defRPr>
            </a:lvl6pPr>
            <a:lvl7pPr lvl="6" algn="r">
              <a:buNone/>
              <a:defRPr sz="1300">
                <a:solidFill>
                  <a:schemeClr val="dk1"/>
                </a:solidFill>
                <a:latin typeface="Inria Sans Light"/>
                <a:ea typeface="Inria Sans Light"/>
                <a:cs typeface="Inria Sans Light"/>
                <a:sym typeface="Inria Sans Light"/>
              </a:defRPr>
            </a:lvl7pPr>
            <a:lvl8pPr lvl="7" algn="r">
              <a:buNone/>
              <a:defRPr sz="1300">
                <a:solidFill>
                  <a:schemeClr val="dk1"/>
                </a:solidFill>
                <a:latin typeface="Inria Sans Light"/>
                <a:ea typeface="Inria Sans Light"/>
                <a:cs typeface="Inria Sans Light"/>
                <a:sym typeface="Inria Sans Light"/>
              </a:defRPr>
            </a:lvl8pPr>
            <a:lvl9pPr lvl="8" algn="r">
              <a:buNone/>
              <a:defRPr sz="1300">
                <a:solidFill>
                  <a:schemeClr val="dk1"/>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2" name="Shape 192"/>
        <p:cNvGrpSpPr/>
        <p:nvPr/>
      </p:nvGrpSpPr>
      <p:grpSpPr>
        <a:xfrm>
          <a:off x="0" y="0"/>
          <a:ext cx="0" cy="0"/>
          <a:chOff x="0" y="0"/>
          <a:chExt cx="0" cy="0"/>
        </a:xfrm>
      </p:grpSpPr>
      <p:sp>
        <p:nvSpPr>
          <p:cNvPr id="193" name="Google Shape;193;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96" name="Shape 196"/>
        <p:cNvGrpSpPr/>
        <p:nvPr/>
      </p:nvGrpSpPr>
      <p:grpSpPr>
        <a:xfrm>
          <a:off x="0" y="0"/>
          <a:ext cx="0" cy="0"/>
          <a:chOff x="0" y="0"/>
          <a:chExt cx="0" cy="0"/>
        </a:xfrm>
      </p:grpSpPr>
      <p:sp>
        <p:nvSpPr>
          <p:cNvPr id="197" name="Google Shape;197;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8" name="Google Shape;198;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6" name="Shape 26"/>
        <p:cNvGrpSpPr/>
        <p:nvPr/>
      </p:nvGrpSpPr>
      <p:grpSpPr>
        <a:xfrm>
          <a:off x="0" y="0"/>
          <a:ext cx="0" cy="0"/>
          <a:chOff x="0" y="0"/>
          <a:chExt cx="0" cy="0"/>
        </a:xfrm>
      </p:grpSpPr>
      <p:grpSp>
        <p:nvGrpSpPr>
          <p:cNvPr id="27" name="Google Shape;27;p3"/>
          <p:cNvGrpSpPr/>
          <p:nvPr/>
        </p:nvGrpSpPr>
        <p:grpSpPr>
          <a:xfrm>
            <a:off x="0" y="0"/>
            <a:ext cx="9144014" cy="5143473"/>
            <a:chOff x="0" y="0"/>
            <a:chExt cx="9144014" cy="5143473"/>
          </a:xfrm>
        </p:grpSpPr>
        <p:sp>
          <p:nvSpPr>
            <p:cNvPr id="28" name="Google Shape;28;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 name="Google Shape;44;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5" name="Google Shape;45;p3"/>
          <p:cNvGrpSpPr/>
          <p:nvPr/>
        </p:nvGrpSpPr>
        <p:grpSpPr>
          <a:xfrm>
            <a:off x="-1" y="2046575"/>
            <a:ext cx="1616222" cy="1050356"/>
            <a:chOff x="241121" y="847487"/>
            <a:chExt cx="540579" cy="351313"/>
          </a:xfrm>
        </p:grpSpPr>
        <p:sp>
          <p:nvSpPr>
            <p:cNvPr id="46" name="Google Shape;46;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lgn="r">
              <a:buNone/>
              <a:defRPr sz="1300">
                <a:solidFill>
                  <a:schemeClr val="dk1"/>
                </a:solidFill>
                <a:latin typeface="Inria Sans Light"/>
                <a:ea typeface="Inria Sans Light"/>
                <a:cs typeface="Inria Sans Light"/>
                <a:sym typeface="Inria Sans Light"/>
              </a:defRPr>
            </a:lvl1pPr>
            <a:lvl2pPr lvl="1" algn="r">
              <a:buNone/>
              <a:defRPr sz="1300">
                <a:solidFill>
                  <a:schemeClr val="dk1"/>
                </a:solidFill>
                <a:latin typeface="Inria Sans Light"/>
                <a:ea typeface="Inria Sans Light"/>
                <a:cs typeface="Inria Sans Light"/>
                <a:sym typeface="Inria Sans Light"/>
              </a:defRPr>
            </a:lvl2pPr>
            <a:lvl3pPr lvl="2" algn="r">
              <a:buNone/>
              <a:defRPr sz="1300">
                <a:solidFill>
                  <a:schemeClr val="dk1"/>
                </a:solidFill>
                <a:latin typeface="Inria Sans Light"/>
                <a:ea typeface="Inria Sans Light"/>
                <a:cs typeface="Inria Sans Light"/>
                <a:sym typeface="Inria Sans Light"/>
              </a:defRPr>
            </a:lvl3pPr>
            <a:lvl4pPr lvl="3" algn="r">
              <a:buNone/>
              <a:defRPr sz="1300">
                <a:solidFill>
                  <a:schemeClr val="dk1"/>
                </a:solidFill>
                <a:latin typeface="Inria Sans Light"/>
                <a:ea typeface="Inria Sans Light"/>
                <a:cs typeface="Inria Sans Light"/>
                <a:sym typeface="Inria Sans Light"/>
              </a:defRPr>
            </a:lvl4pPr>
            <a:lvl5pPr lvl="4" algn="r">
              <a:buNone/>
              <a:defRPr sz="1300">
                <a:solidFill>
                  <a:schemeClr val="dk1"/>
                </a:solidFill>
                <a:latin typeface="Inria Sans Light"/>
                <a:ea typeface="Inria Sans Light"/>
                <a:cs typeface="Inria Sans Light"/>
                <a:sym typeface="Inria Sans Light"/>
              </a:defRPr>
            </a:lvl5pPr>
            <a:lvl6pPr lvl="5" algn="r">
              <a:buNone/>
              <a:defRPr sz="1300">
                <a:solidFill>
                  <a:schemeClr val="dk1"/>
                </a:solidFill>
                <a:latin typeface="Inria Sans Light"/>
                <a:ea typeface="Inria Sans Light"/>
                <a:cs typeface="Inria Sans Light"/>
                <a:sym typeface="Inria Sans Light"/>
              </a:defRPr>
            </a:lvl6pPr>
            <a:lvl7pPr lvl="6" algn="r">
              <a:buNone/>
              <a:defRPr sz="1300">
                <a:solidFill>
                  <a:schemeClr val="dk1"/>
                </a:solidFill>
                <a:latin typeface="Inria Sans Light"/>
                <a:ea typeface="Inria Sans Light"/>
                <a:cs typeface="Inria Sans Light"/>
                <a:sym typeface="Inria Sans Light"/>
              </a:defRPr>
            </a:lvl7pPr>
            <a:lvl8pPr lvl="7" algn="r">
              <a:buNone/>
              <a:defRPr sz="1300">
                <a:solidFill>
                  <a:schemeClr val="dk1"/>
                </a:solidFill>
                <a:latin typeface="Inria Sans Light"/>
                <a:ea typeface="Inria Sans Light"/>
                <a:cs typeface="Inria Sans Light"/>
                <a:sym typeface="Inria Sans Light"/>
              </a:defRPr>
            </a:lvl8pPr>
            <a:lvl9pPr lvl="8" algn="r">
              <a:buNone/>
              <a:defRPr sz="1300">
                <a:solidFill>
                  <a:schemeClr val="dk1"/>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9" name="Shape 49"/>
        <p:cNvGrpSpPr/>
        <p:nvPr/>
      </p:nvGrpSpPr>
      <p:grpSpPr>
        <a:xfrm>
          <a:off x="0" y="0"/>
          <a:ext cx="0" cy="0"/>
          <a:chOff x="0" y="0"/>
          <a:chExt cx="0" cy="0"/>
        </a:xfrm>
      </p:grpSpPr>
      <p:grpSp>
        <p:nvGrpSpPr>
          <p:cNvPr id="50" name="Google Shape;50;p4"/>
          <p:cNvGrpSpPr/>
          <p:nvPr/>
        </p:nvGrpSpPr>
        <p:grpSpPr>
          <a:xfrm>
            <a:off x="-16" y="0"/>
            <a:ext cx="9144053" cy="5143497"/>
            <a:chOff x="-16" y="0"/>
            <a:chExt cx="9144053" cy="5143497"/>
          </a:xfrm>
        </p:grpSpPr>
        <p:sp>
          <p:nvSpPr>
            <p:cNvPr id="51" name="Google Shape;51;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5" name="Google Shape;65;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6" name="Google Shape;66;p4"/>
          <p:cNvGrpSpPr/>
          <p:nvPr/>
        </p:nvGrpSpPr>
        <p:grpSpPr>
          <a:xfrm>
            <a:off x="4282319" y="-4"/>
            <a:ext cx="579363" cy="1204159"/>
            <a:chOff x="3895357" y="418479"/>
            <a:chExt cx="264900" cy="550573"/>
          </a:xfrm>
        </p:grpSpPr>
        <p:sp>
          <p:nvSpPr>
            <p:cNvPr id="67" name="Google Shape;67;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0" name="Shape 70"/>
        <p:cNvGrpSpPr/>
        <p:nvPr/>
      </p:nvGrpSpPr>
      <p:grpSpPr>
        <a:xfrm>
          <a:off x="0" y="0"/>
          <a:ext cx="0" cy="0"/>
          <a:chOff x="0" y="0"/>
          <a:chExt cx="0" cy="0"/>
        </a:xfrm>
      </p:grpSpPr>
      <p:grpSp>
        <p:nvGrpSpPr>
          <p:cNvPr id="71" name="Google Shape;71;p5"/>
          <p:cNvGrpSpPr/>
          <p:nvPr/>
        </p:nvGrpSpPr>
        <p:grpSpPr>
          <a:xfrm>
            <a:off x="0" y="0"/>
            <a:ext cx="9144036" cy="5143497"/>
            <a:chOff x="0" y="0"/>
            <a:chExt cx="9144036" cy="5143497"/>
          </a:xfrm>
        </p:grpSpPr>
        <p:sp>
          <p:nvSpPr>
            <p:cNvPr id="72" name="Google Shape;72;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5" name="Google Shape;85;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6" name="Google Shape;86;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7" name="Google Shape;87;p5"/>
          <p:cNvGrpSpPr/>
          <p:nvPr/>
        </p:nvGrpSpPr>
        <p:grpSpPr>
          <a:xfrm>
            <a:off x="2" y="870200"/>
            <a:ext cx="1055444" cy="306027"/>
            <a:chOff x="-429922" y="847489"/>
            <a:chExt cx="1211622" cy="351311"/>
          </a:xfrm>
        </p:grpSpPr>
        <p:sp>
          <p:nvSpPr>
            <p:cNvPr id="88" name="Google Shape;88;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0" name="Shape 90"/>
        <p:cNvGrpSpPr/>
        <p:nvPr/>
      </p:nvGrpSpPr>
      <p:grpSpPr>
        <a:xfrm>
          <a:off x="0" y="0"/>
          <a:ext cx="0" cy="0"/>
          <a:chOff x="0" y="0"/>
          <a:chExt cx="0" cy="0"/>
        </a:xfrm>
      </p:grpSpPr>
      <p:grpSp>
        <p:nvGrpSpPr>
          <p:cNvPr id="91" name="Google Shape;91;p6"/>
          <p:cNvGrpSpPr/>
          <p:nvPr/>
        </p:nvGrpSpPr>
        <p:grpSpPr>
          <a:xfrm>
            <a:off x="0" y="0"/>
            <a:ext cx="9144036" cy="5143497"/>
            <a:chOff x="0" y="0"/>
            <a:chExt cx="9144036" cy="5143497"/>
          </a:xfrm>
        </p:grpSpPr>
        <p:sp>
          <p:nvSpPr>
            <p:cNvPr id="92" name="Google Shape;92;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 name="Google Shape;105;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6" name="Google Shape;106;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7" name="Google Shape;107;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8" name="Google Shape;108;p6"/>
          <p:cNvGrpSpPr/>
          <p:nvPr/>
        </p:nvGrpSpPr>
        <p:grpSpPr>
          <a:xfrm>
            <a:off x="2" y="870200"/>
            <a:ext cx="1055444" cy="306027"/>
            <a:chOff x="-429922" y="847489"/>
            <a:chExt cx="1211622" cy="351311"/>
          </a:xfrm>
        </p:grpSpPr>
        <p:sp>
          <p:nvSpPr>
            <p:cNvPr id="109" name="Google Shape;109;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1" name="Shape 111"/>
        <p:cNvGrpSpPr/>
        <p:nvPr/>
      </p:nvGrpSpPr>
      <p:grpSpPr>
        <a:xfrm>
          <a:off x="0" y="0"/>
          <a:ext cx="0" cy="0"/>
          <a:chOff x="0" y="0"/>
          <a:chExt cx="0" cy="0"/>
        </a:xfrm>
      </p:grpSpPr>
      <p:grpSp>
        <p:nvGrpSpPr>
          <p:cNvPr id="112" name="Google Shape;112;p7"/>
          <p:cNvGrpSpPr/>
          <p:nvPr/>
        </p:nvGrpSpPr>
        <p:grpSpPr>
          <a:xfrm>
            <a:off x="0" y="0"/>
            <a:ext cx="9144036" cy="5143497"/>
            <a:chOff x="0" y="0"/>
            <a:chExt cx="9144036" cy="5143497"/>
          </a:xfrm>
        </p:grpSpPr>
        <p:sp>
          <p:nvSpPr>
            <p:cNvPr id="113" name="Google Shape;113;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6" name="Google Shape;126;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8" name="Google Shape;128;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9" name="Google Shape;129;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30" name="Google Shape;130;p7"/>
          <p:cNvGrpSpPr/>
          <p:nvPr/>
        </p:nvGrpSpPr>
        <p:grpSpPr>
          <a:xfrm>
            <a:off x="2" y="870200"/>
            <a:ext cx="1055444" cy="306027"/>
            <a:chOff x="-429922" y="847489"/>
            <a:chExt cx="1211622" cy="351311"/>
          </a:xfrm>
        </p:grpSpPr>
        <p:sp>
          <p:nvSpPr>
            <p:cNvPr id="131" name="Google Shape;131;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grpSp>
        <p:nvGrpSpPr>
          <p:cNvPr id="134" name="Google Shape;134;p8"/>
          <p:cNvGrpSpPr/>
          <p:nvPr/>
        </p:nvGrpSpPr>
        <p:grpSpPr>
          <a:xfrm>
            <a:off x="0" y="0"/>
            <a:ext cx="9144036" cy="5143497"/>
            <a:chOff x="0" y="0"/>
            <a:chExt cx="9144036" cy="5143497"/>
          </a:xfrm>
        </p:grpSpPr>
        <p:sp>
          <p:nvSpPr>
            <p:cNvPr id="135" name="Google Shape;135;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9" name="Google Shape;149;p8"/>
          <p:cNvGrpSpPr/>
          <p:nvPr/>
        </p:nvGrpSpPr>
        <p:grpSpPr>
          <a:xfrm>
            <a:off x="2" y="870200"/>
            <a:ext cx="1055444" cy="306027"/>
            <a:chOff x="-429922" y="847489"/>
            <a:chExt cx="1211622" cy="351311"/>
          </a:xfrm>
        </p:grpSpPr>
        <p:sp>
          <p:nvSpPr>
            <p:cNvPr id="150" name="Google Shape;150;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grpSp>
        <p:nvGrpSpPr>
          <p:cNvPr id="153" name="Google Shape;153;p9"/>
          <p:cNvGrpSpPr/>
          <p:nvPr/>
        </p:nvGrpSpPr>
        <p:grpSpPr>
          <a:xfrm>
            <a:off x="0" y="0"/>
            <a:ext cx="9144036" cy="5143497"/>
            <a:chOff x="0" y="0"/>
            <a:chExt cx="9144036" cy="5143497"/>
          </a:xfrm>
        </p:grpSpPr>
        <p:sp>
          <p:nvSpPr>
            <p:cNvPr id="154" name="Google Shape;154;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70" name="Google Shape;170;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71" name="Google Shape;171;p9"/>
          <p:cNvGrpSpPr/>
          <p:nvPr/>
        </p:nvGrpSpPr>
        <p:grpSpPr>
          <a:xfrm>
            <a:off x="1" y="4635437"/>
            <a:ext cx="731345" cy="306027"/>
            <a:chOff x="-57865" y="847489"/>
            <a:chExt cx="839565" cy="351311"/>
          </a:xfrm>
        </p:grpSpPr>
        <p:sp>
          <p:nvSpPr>
            <p:cNvPr id="172" name="Google Shape;172;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4" name="Shape 174"/>
        <p:cNvGrpSpPr/>
        <p:nvPr/>
      </p:nvGrpSpPr>
      <p:grpSpPr>
        <a:xfrm>
          <a:off x="0" y="0"/>
          <a:ext cx="0" cy="0"/>
          <a:chOff x="0" y="0"/>
          <a:chExt cx="0" cy="0"/>
        </a:xfrm>
      </p:grpSpPr>
      <p:grpSp>
        <p:nvGrpSpPr>
          <p:cNvPr id="175" name="Google Shape;175;p10"/>
          <p:cNvGrpSpPr/>
          <p:nvPr/>
        </p:nvGrpSpPr>
        <p:grpSpPr>
          <a:xfrm>
            <a:off x="0" y="0"/>
            <a:ext cx="9144036" cy="5143497"/>
            <a:chOff x="0" y="0"/>
            <a:chExt cx="9144036" cy="5143497"/>
          </a:xfrm>
        </p:grpSpPr>
        <p:sp>
          <p:nvSpPr>
            <p:cNvPr id="176" name="Google Shape;176;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4"/>
                </a:solidFill>
              </a:rPr>
              <a:t>STAT 9891 Classification</a:t>
            </a:r>
            <a:endParaRPr>
              <a:solidFill>
                <a:schemeClr val="accent4"/>
              </a:solidFill>
            </a:endParaRPr>
          </a:p>
          <a:p>
            <a:pPr indent="0" lvl="0" marL="0" rtl="0" algn="ctr">
              <a:spcBef>
                <a:spcPts val="0"/>
              </a:spcBef>
              <a:spcAft>
                <a:spcPts val="0"/>
              </a:spcAft>
              <a:buNone/>
            </a:pPr>
            <a:r>
              <a:rPr lang="en">
                <a:solidFill>
                  <a:schemeClr val="accent4"/>
                </a:solidFill>
              </a:rPr>
              <a:t>Project</a:t>
            </a:r>
            <a:endParaRPr>
              <a:solidFill>
                <a:schemeClr val="accent4"/>
              </a:solidFill>
            </a:endParaRPr>
          </a:p>
        </p:txBody>
      </p:sp>
      <p:sp>
        <p:nvSpPr>
          <p:cNvPr id="205" name="Google Shape;205;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D9D9D9"/>
                </a:solidFill>
              </a:rPr>
              <a:t>By</a:t>
            </a:r>
            <a:endParaRPr>
              <a:solidFill>
                <a:srgbClr val="D9D9D9"/>
              </a:solidFill>
            </a:endParaRPr>
          </a:p>
          <a:p>
            <a:pPr indent="0" lvl="0" marL="0" rtl="0" algn="ctr">
              <a:spcBef>
                <a:spcPts val="0"/>
              </a:spcBef>
              <a:spcAft>
                <a:spcPts val="0"/>
              </a:spcAft>
              <a:buNone/>
            </a:pPr>
            <a:r>
              <a:rPr lang="en">
                <a:solidFill>
                  <a:srgbClr val="D9D9D9"/>
                </a:solidFill>
              </a:rPr>
              <a:t>Jorge Lopez </a:t>
            </a:r>
            <a:r>
              <a:rPr lang="en">
                <a:solidFill>
                  <a:srgbClr val="D9D9D9"/>
                </a:solidFill>
              </a:rPr>
              <a:t>and</a:t>
            </a:r>
            <a:r>
              <a:rPr lang="en">
                <a:solidFill>
                  <a:srgbClr val="D9D9D9"/>
                </a:solidFill>
              </a:rPr>
              <a:t> Oje Williams</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idx="4294967295" type="ctrTitle"/>
          </p:nvPr>
        </p:nvSpPr>
        <p:spPr>
          <a:xfrm>
            <a:off x="1207775" y="170505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solidFill>
                  <a:schemeClr val="accent4"/>
                </a:solidFill>
              </a:rPr>
              <a:t>THANKS!</a:t>
            </a:r>
            <a:endParaRPr sz="6800">
              <a:solidFill>
                <a:schemeClr val="accent4"/>
              </a:solidFill>
            </a:endParaRPr>
          </a:p>
        </p:txBody>
      </p:sp>
      <p:sp>
        <p:nvSpPr>
          <p:cNvPr id="291" name="Google Shape;291;p22"/>
          <p:cNvSpPr txBox="1"/>
          <p:nvPr>
            <p:ph idx="4294967295" type="subTitle"/>
          </p:nvPr>
        </p:nvSpPr>
        <p:spPr>
          <a:xfrm>
            <a:off x="1207775" y="3122949"/>
            <a:ext cx="3271200" cy="97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chemeClr val="accent4"/>
                </a:solidFill>
              </a:rPr>
              <a:t>     </a:t>
            </a:r>
            <a:r>
              <a:rPr b="1" lang="en">
                <a:solidFill>
                  <a:srgbClr val="D9D9D9"/>
                </a:solidFill>
              </a:rPr>
              <a:t> </a:t>
            </a:r>
            <a:r>
              <a:rPr b="1" lang="en">
                <a:solidFill>
                  <a:srgbClr val="D9D9D9"/>
                </a:solidFill>
              </a:rPr>
              <a:t>ANY QUESTIONS?</a:t>
            </a:r>
            <a:endParaRPr b="1">
              <a:solidFill>
                <a:srgbClr val="D9D9D9"/>
              </a:solidFill>
            </a:endParaRPr>
          </a:p>
          <a:p>
            <a:pPr indent="0" lvl="0" marL="0" rtl="0" algn="l">
              <a:spcBef>
                <a:spcPts val="600"/>
              </a:spcBef>
              <a:spcAft>
                <a:spcPts val="600"/>
              </a:spcAft>
              <a:buNone/>
            </a:pPr>
            <a:r>
              <a:t/>
            </a:r>
            <a:endParaRPr/>
          </a:p>
        </p:txBody>
      </p:sp>
      <p:grpSp>
        <p:nvGrpSpPr>
          <p:cNvPr id="292" name="Google Shape;292;p22"/>
          <p:cNvGrpSpPr/>
          <p:nvPr/>
        </p:nvGrpSpPr>
        <p:grpSpPr>
          <a:xfrm rot="10800000">
            <a:off x="5014102" y="1109741"/>
            <a:ext cx="4122748" cy="2955434"/>
            <a:chOff x="291713" y="847485"/>
            <a:chExt cx="489987" cy="351315"/>
          </a:xfrm>
        </p:grpSpPr>
        <p:sp>
          <p:nvSpPr>
            <p:cNvPr id="293" name="Google Shape;293;p22"/>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2"/>
          <p:cNvGrpSpPr/>
          <p:nvPr/>
        </p:nvGrpSpPr>
        <p:grpSpPr>
          <a:xfrm>
            <a:off x="5781655" y="2060399"/>
            <a:ext cx="958428" cy="901731"/>
            <a:chOff x="5972700" y="2330200"/>
            <a:chExt cx="411625" cy="387275"/>
          </a:xfrm>
        </p:grpSpPr>
        <p:sp>
          <p:nvSpPr>
            <p:cNvPr id="296" name="Google Shape;296;p2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1086550" y="867631"/>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Background </a:t>
            </a:r>
            <a:endParaRPr>
              <a:solidFill>
                <a:schemeClr val="accent4"/>
              </a:solidFill>
            </a:endParaRPr>
          </a:p>
        </p:txBody>
      </p:sp>
      <p:sp>
        <p:nvSpPr>
          <p:cNvPr id="211" name="Google Shape;211;p14"/>
          <p:cNvSpPr txBox="1"/>
          <p:nvPr>
            <p:ph idx="1" type="body"/>
          </p:nvPr>
        </p:nvSpPr>
        <p:spPr>
          <a:xfrm>
            <a:off x="849175" y="1395050"/>
            <a:ext cx="7472700" cy="3069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sz="1800">
                <a:solidFill>
                  <a:srgbClr val="D9D9D9"/>
                </a:solidFill>
              </a:rPr>
              <a:t>Companies have always maintained and developed various means by which their financial health can be ascertained. In doing this, predicting bankruptcy has become one of the main focuses over the years. Therefore calculating the probability of, and accurately predicting the likelihood of bankruptcy is a key component in many of the significant decisions companies make.</a:t>
            </a:r>
            <a:endParaRPr sz="1800">
              <a:solidFill>
                <a:srgbClr val="D9D9D9"/>
              </a:solidFill>
            </a:endParaRPr>
          </a:p>
          <a:p>
            <a:pPr indent="0" lvl="0" marL="0" rtl="0" algn="just">
              <a:spcBef>
                <a:spcPts val="600"/>
              </a:spcBef>
              <a:spcAft>
                <a:spcPts val="0"/>
              </a:spcAft>
              <a:buNone/>
            </a:pPr>
            <a:r>
              <a:t/>
            </a:r>
            <a:endParaRPr sz="1800">
              <a:solidFill>
                <a:srgbClr val="D9D9D9"/>
              </a:solidFill>
            </a:endParaRPr>
          </a:p>
          <a:p>
            <a:pPr indent="0" lvl="0" marL="0" rtl="0" algn="l">
              <a:spcBef>
                <a:spcPts val="600"/>
              </a:spcBef>
              <a:spcAft>
                <a:spcPts val="0"/>
              </a:spcAft>
              <a:buNone/>
            </a:pPr>
            <a:r>
              <a:rPr lang="en" sz="1800">
                <a:solidFill>
                  <a:srgbClr val="D9D9D9"/>
                </a:solidFill>
              </a:rPr>
              <a:t>The dataset was obtained from kaggle and is based on Polish companies and it comprises some of their financial data collected from 2000-2013.</a:t>
            </a:r>
            <a:endParaRPr sz="1800">
              <a:solidFill>
                <a:srgbClr val="D9D9D9"/>
              </a:solidFill>
            </a:endParaRPr>
          </a:p>
          <a:p>
            <a:pPr indent="0" lvl="0" marL="0" rtl="0" algn="ctr">
              <a:spcBef>
                <a:spcPts val="600"/>
              </a:spcBef>
              <a:spcAft>
                <a:spcPts val="0"/>
              </a:spcAft>
              <a:buNone/>
            </a:pPr>
            <a:r>
              <a:t/>
            </a:r>
            <a:endParaRPr sz="2000">
              <a:solidFill>
                <a:srgbClr val="FFFFFF"/>
              </a:solidFill>
            </a:endParaRPr>
          </a:p>
          <a:p>
            <a:pPr indent="0" lvl="0" marL="0" rtl="0" algn="ctr">
              <a:spcBef>
                <a:spcPts val="600"/>
              </a:spcBef>
              <a:spcAft>
                <a:spcPts val="0"/>
              </a:spcAft>
              <a:buNone/>
            </a:pPr>
            <a:r>
              <a:rPr lang="en" sz="2000">
                <a:solidFill>
                  <a:srgbClr val="FFFFFF"/>
                </a:solidFill>
              </a:rPr>
              <a:t> </a:t>
            </a:r>
            <a:endParaRPr sz="2000">
              <a:solidFill>
                <a:srgbClr val="FFFFFF"/>
              </a:solidFill>
            </a:endParaRPr>
          </a:p>
          <a:p>
            <a:pPr indent="0" lvl="0" marL="0" rtl="0" algn="ctr">
              <a:spcBef>
                <a:spcPts val="600"/>
              </a:spcBef>
              <a:spcAft>
                <a:spcPts val="0"/>
              </a:spcAft>
              <a:buNone/>
            </a:pPr>
            <a:r>
              <a:t/>
            </a:r>
            <a:endParaRPr sz="2000">
              <a:solidFill>
                <a:srgbClr val="FFFFFF"/>
              </a:solidFill>
            </a:endParaRPr>
          </a:p>
          <a:p>
            <a:pPr indent="0" lvl="0" marL="0" rtl="0" algn="just">
              <a:spcBef>
                <a:spcPts val="600"/>
              </a:spcBef>
              <a:spcAft>
                <a:spcPts val="0"/>
              </a:spcAft>
              <a:buNone/>
            </a:pPr>
            <a:r>
              <a:t/>
            </a:r>
            <a:endParaRPr sz="2000">
              <a:solidFill>
                <a:srgbClr val="FFFFFF"/>
              </a:solidFill>
            </a:endParaRPr>
          </a:p>
          <a:p>
            <a:pPr indent="0" lvl="0" marL="0" rtl="0" algn="ctr">
              <a:spcBef>
                <a:spcPts val="600"/>
              </a:spcBef>
              <a:spcAft>
                <a:spcPts val="0"/>
              </a:spcAft>
              <a:buNone/>
            </a:pPr>
            <a:r>
              <a:t/>
            </a:r>
            <a:endParaRPr sz="2300">
              <a:solidFill>
                <a:srgbClr val="FFFFFF"/>
              </a:solidFill>
            </a:endParaRPr>
          </a:p>
          <a:p>
            <a:pPr indent="0" lvl="0" marL="0" rtl="0" algn="l">
              <a:spcBef>
                <a:spcPts val="600"/>
              </a:spcBef>
              <a:spcAft>
                <a:spcPts val="600"/>
              </a:spcAft>
              <a:buNone/>
            </a:pPr>
            <a:r>
              <a:rPr lang="en" sz="2300">
                <a:solidFill>
                  <a:srgbClr val="FFFFFF"/>
                </a:solidFill>
              </a:rPr>
              <a:t> </a:t>
            </a:r>
            <a:endParaRPr sz="23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Dataset description</a:t>
            </a:r>
            <a:endParaRPr>
              <a:solidFill>
                <a:schemeClr val="accent4"/>
              </a:solidFill>
            </a:endParaRPr>
          </a:p>
        </p:txBody>
      </p:sp>
      <p:sp>
        <p:nvSpPr>
          <p:cNvPr id="217" name="Google Shape;217;p15"/>
          <p:cNvSpPr txBox="1"/>
          <p:nvPr>
            <p:ph idx="1" type="body"/>
          </p:nvPr>
        </p:nvSpPr>
        <p:spPr>
          <a:xfrm>
            <a:off x="1028700" y="1431450"/>
            <a:ext cx="7220400" cy="325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 </a:t>
            </a:r>
            <a:r>
              <a:rPr lang="en" sz="1800">
                <a:solidFill>
                  <a:srgbClr val="D9D9D9"/>
                </a:solidFill>
              </a:rPr>
              <a:t>There are a total of 64 standardized features ranging from X1 to X64 each representing a financial measure such as net profit, total liabilities, working capital etc. While the response variable is stored as class( Solvent or Bankrupt).</a:t>
            </a:r>
            <a:endParaRPr sz="1800">
              <a:solidFill>
                <a:srgbClr val="D9D9D9"/>
              </a:solidFill>
            </a:endParaRPr>
          </a:p>
          <a:p>
            <a:pPr indent="0" lvl="0" marL="0" rtl="0" algn="l">
              <a:spcBef>
                <a:spcPts val="600"/>
              </a:spcBef>
              <a:spcAft>
                <a:spcPts val="0"/>
              </a:spcAft>
              <a:buNone/>
            </a:pPr>
            <a:r>
              <a:rPr lang="en" sz="2000"/>
              <a:t>     </a:t>
            </a:r>
            <a:r>
              <a:rPr b="1" lang="en" sz="1900">
                <a:solidFill>
                  <a:schemeClr val="accent4"/>
                </a:solidFill>
                <a:latin typeface="Inria Sans"/>
                <a:ea typeface="Inria Sans"/>
                <a:cs typeface="Inria Sans"/>
                <a:sym typeface="Inria Sans"/>
              </a:rPr>
              <a:t>Summary</a:t>
            </a:r>
            <a:endParaRPr b="1" sz="1900">
              <a:solidFill>
                <a:schemeClr val="accent4"/>
              </a:solidFill>
              <a:latin typeface="Inria Sans"/>
              <a:ea typeface="Inria Sans"/>
              <a:cs typeface="Inria Sans"/>
              <a:sym typeface="Inria Sans"/>
            </a:endParaRPr>
          </a:p>
          <a:p>
            <a:pPr indent="-304800" lvl="0" marL="914400" rtl="0" algn="l">
              <a:spcBef>
                <a:spcPts val="600"/>
              </a:spcBef>
              <a:spcAft>
                <a:spcPts val="0"/>
              </a:spcAft>
              <a:buClr>
                <a:srgbClr val="D9D9D9"/>
              </a:buClr>
              <a:buSzPts val="1200"/>
              <a:buChar char="⬥"/>
            </a:pPr>
            <a:r>
              <a:rPr lang="en" sz="1800">
                <a:solidFill>
                  <a:srgbClr val="D9D9D9"/>
                </a:solidFill>
              </a:rPr>
              <a:t>n    = </a:t>
            </a:r>
            <a:r>
              <a:rPr lang="en" sz="1800">
                <a:solidFill>
                  <a:srgbClr val="D9D9D9"/>
                </a:solidFill>
              </a:rPr>
              <a:t>10000</a:t>
            </a:r>
            <a:endParaRPr sz="1800">
              <a:solidFill>
                <a:srgbClr val="D9D9D9"/>
              </a:solidFill>
            </a:endParaRPr>
          </a:p>
          <a:p>
            <a:pPr indent="-304800" lvl="0" marL="914400" rtl="0" algn="l">
              <a:spcBef>
                <a:spcPts val="0"/>
              </a:spcBef>
              <a:spcAft>
                <a:spcPts val="0"/>
              </a:spcAft>
              <a:buClr>
                <a:srgbClr val="D9D9D9"/>
              </a:buClr>
              <a:buSzPts val="1200"/>
              <a:buChar char="⬥"/>
            </a:pPr>
            <a:r>
              <a:rPr lang="en" sz="1800">
                <a:solidFill>
                  <a:srgbClr val="D9D9D9"/>
                </a:solidFill>
              </a:rPr>
              <a:t>p    =   64</a:t>
            </a:r>
            <a:endParaRPr sz="1800">
              <a:solidFill>
                <a:srgbClr val="D9D9D9"/>
              </a:solidFill>
            </a:endParaRPr>
          </a:p>
          <a:p>
            <a:pPr indent="-304800" lvl="0" marL="914400" rtl="0" algn="l">
              <a:spcBef>
                <a:spcPts val="0"/>
              </a:spcBef>
              <a:spcAft>
                <a:spcPts val="0"/>
              </a:spcAft>
              <a:buClr>
                <a:srgbClr val="D9D9D9"/>
              </a:buClr>
              <a:buSzPts val="1200"/>
              <a:buChar char="⬥"/>
            </a:pPr>
            <a:r>
              <a:rPr lang="en" sz="1800">
                <a:solidFill>
                  <a:srgbClr val="D9D9D9"/>
                </a:solidFill>
              </a:rPr>
              <a:t>n</a:t>
            </a:r>
            <a:r>
              <a:rPr baseline="-25000" lang="en" sz="1800">
                <a:solidFill>
                  <a:srgbClr val="D9D9D9"/>
                </a:solidFill>
              </a:rPr>
              <a:t>+</a:t>
            </a:r>
            <a:r>
              <a:rPr lang="en" sz="1800">
                <a:solidFill>
                  <a:srgbClr val="D9D9D9"/>
                </a:solidFill>
              </a:rPr>
              <a:t>  =    203</a:t>
            </a:r>
            <a:endParaRPr sz="1800">
              <a:solidFill>
                <a:srgbClr val="D9D9D9"/>
              </a:solidFill>
            </a:endParaRPr>
          </a:p>
          <a:p>
            <a:pPr indent="-304800" lvl="0" marL="914400" rtl="0" algn="l">
              <a:spcBef>
                <a:spcPts val="0"/>
              </a:spcBef>
              <a:spcAft>
                <a:spcPts val="0"/>
              </a:spcAft>
              <a:buClr>
                <a:srgbClr val="D9D9D9"/>
              </a:buClr>
              <a:buSzPts val="1200"/>
              <a:buChar char="⬥"/>
            </a:pPr>
            <a:r>
              <a:rPr lang="en" sz="1800">
                <a:solidFill>
                  <a:srgbClr val="D9D9D9"/>
                </a:solidFill>
              </a:rPr>
              <a:t>n</a:t>
            </a:r>
            <a:r>
              <a:rPr baseline="-25000" lang="en" sz="1800">
                <a:solidFill>
                  <a:srgbClr val="D9D9D9"/>
                </a:solidFill>
              </a:rPr>
              <a:t>-</a:t>
            </a:r>
            <a:r>
              <a:rPr lang="en" sz="1800">
                <a:solidFill>
                  <a:srgbClr val="D9D9D9"/>
                </a:solidFill>
              </a:rPr>
              <a:t>   =   9797</a:t>
            </a:r>
            <a:endParaRPr sz="1800">
              <a:solidFill>
                <a:srgbClr val="D9D9D9"/>
              </a:solidFill>
            </a:endParaRPr>
          </a:p>
          <a:p>
            <a:pPr indent="0" lvl="0" marL="0" rtl="0" algn="l">
              <a:spcBef>
                <a:spcPts val="600"/>
              </a:spcBef>
              <a:spcAft>
                <a:spcPts val="0"/>
              </a:spcAft>
              <a:buNone/>
            </a:pPr>
            <a:r>
              <a:t/>
            </a:r>
            <a:endParaRPr sz="1800">
              <a:solidFill>
                <a:srgbClr val="D9D9D9"/>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r>
              <a:rPr lang="en" sz="1100"/>
              <a:t>Data source: https://www.kaggle.com/c/companies-bankruptcy-forecast/data?select=bankruptcy_Train.csv</a:t>
            </a:r>
            <a:endParaRPr sz="1100"/>
          </a:p>
          <a:p>
            <a:pPr indent="0" lvl="0" marL="0" rtl="0" algn="l">
              <a:spcBef>
                <a:spcPts val="600"/>
              </a:spcBef>
              <a:spcAft>
                <a:spcPts val="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1207850" y="855500"/>
            <a:ext cx="3608400" cy="35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4"/>
                </a:solidFill>
              </a:rPr>
              <a:t> AUC Compariso</a:t>
            </a:r>
            <a:r>
              <a:rPr lang="en">
                <a:solidFill>
                  <a:schemeClr val="accent4"/>
                </a:solidFill>
              </a:rPr>
              <a:t>n</a:t>
            </a:r>
            <a:r>
              <a:rPr lang="en" sz="3000"/>
              <a:t> </a:t>
            </a:r>
            <a:endParaRPr sz="3000"/>
          </a:p>
        </p:txBody>
      </p:sp>
      <p:grpSp>
        <p:nvGrpSpPr>
          <p:cNvPr id="223" name="Google Shape;223;p16"/>
          <p:cNvGrpSpPr/>
          <p:nvPr/>
        </p:nvGrpSpPr>
        <p:grpSpPr>
          <a:xfrm>
            <a:off x="800703" y="936769"/>
            <a:ext cx="242731" cy="188765"/>
            <a:chOff x="3932350" y="3714775"/>
            <a:chExt cx="439650" cy="319075"/>
          </a:xfrm>
        </p:grpSpPr>
        <p:sp>
          <p:nvSpPr>
            <p:cNvPr id="224" name="Google Shape;224;p1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9" name="Google Shape;229;p16"/>
          <p:cNvPicPr preferRelativeResize="0"/>
          <p:nvPr/>
        </p:nvPicPr>
        <p:blipFill>
          <a:blip r:embed="rId3">
            <a:alphaModFix/>
          </a:blip>
          <a:stretch>
            <a:fillRect/>
          </a:stretch>
        </p:blipFill>
        <p:spPr>
          <a:xfrm>
            <a:off x="1300000" y="1330850"/>
            <a:ext cx="5934825" cy="329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1207850" y="791298"/>
            <a:ext cx="6728400" cy="40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10 Fold CV Curves</a:t>
            </a:r>
            <a:endParaRPr>
              <a:solidFill>
                <a:schemeClr val="accent4"/>
              </a:solidFill>
            </a:endParaRPr>
          </a:p>
        </p:txBody>
      </p:sp>
      <p:sp>
        <p:nvSpPr>
          <p:cNvPr id="235" name="Google Shape;235;p17"/>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pic>
        <p:nvPicPr>
          <p:cNvPr id="236" name="Google Shape;236;p17"/>
          <p:cNvPicPr preferRelativeResize="0"/>
          <p:nvPr/>
        </p:nvPicPr>
        <p:blipFill>
          <a:blip r:embed="rId3">
            <a:alphaModFix/>
          </a:blip>
          <a:stretch>
            <a:fillRect/>
          </a:stretch>
        </p:blipFill>
        <p:spPr>
          <a:xfrm>
            <a:off x="0" y="1430153"/>
            <a:ext cx="9143999" cy="3241343"/>
          </a:xfrm>
          <a:prstGeom prst="rect">
            <a:avLst/>
          </a:prstGeom>
          <a:noFill/>
          <a:ln>
            <a:noFill/>
          </a:ln>
        </p:spPr>
      </p:pic>
      <p:grpSp>
        <p:nvGrpSpPr>
          <p:cNvPr id="237" name="Google Shape;237;p17"/>
          <p:cNvGrpSpPr/>
          <p:nvPr/>
        </p:nvGrpSpPr>
        <p:grpSpPr>
          <a:xfrm>
            <a:off x="800703" y="936769"/>
            <a:ext cx="242731" cy="188765"/>
            <a:chOff x="3932350" y="3714775"/>
            <a:chExt cx="439650" cy="319075"/>
          </a:xfrm>
        </p:grpSpPr>
        <p:sp>
          <p:nvSpPr>
            <p:cNvPr id="238" name="Google Shape;238;p1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54150" y="151875"/>
            <a:ext cx="6728400" cy="43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Coefficients</a:t>
            </a:r>
            <a:endParaRPr>
              <a:solidFill>
                <a:schemeClr val="accent4"/>
              </a:solidFill>
            </a:endParaRPr>
          </a:p>
        </p:txBody>
      </p:sp>
      <p:sp>
        <p:nvSpPr>
          <p:cNvPr id="248" name="Google Shape;248;p18"/>
          <p:cNvSpPr txBox="1"/>
          <p:nvPr>
            <p:ph idx="1" type="body"/>
          </p:nvPr>
        </p:nvSpPr>
        <p:spPr>
          <a:xfrm>
            <a:off x="7096575" y="1552750"/>
            <a:ext cx="1953300" cy="28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a:t>Most Significant</a:t>
            </a:r>
            <a:endParaRPr sz="2100"/>
          </a:p>
          <a:p>
            <a:pPr indent="0" lvl="0" marL="0" rtl="0" algn="l">
              <a:spcBef>
                <a:spcPts val="600"/>
              </a:spcBef>
              <a:spcAft>
                <a:spcPts val="0"/>
              </a:spcAft>
              <a:buNone/>
            </a:pPr>
            <a:r>
              <a:rPr lang="en" sz="2100"/>
              <a:t>EN- X56</a:t>
            </a:r>
            <a:endParaRPr sz="2100"/>
          </a:p>
          <a:p>
            <a:pPr indent="0" lvl="0" marL="0" rtl="0" algn="l">
              <a:spcBef>
                <a:spcPts val="600"/>
              </a:spcBef>
              <a:spcAft>
                <a:spcPts val="0"/>
              </a:spcAft>
              <a:buNone/>
            </a:pPr>
            <a:r>
              <a:rPr lang="en" sz="2100"/>
              <a:t>Lasso - X34</a:t>
            </a:r>
            <a:endParaRPr sz="2100"/>
          </a:p>
          <a:p>
            <a:pPr indent="0" lvl="0" marL="0" rtl="0" algn="l">
              <a:spcBef>
                <a:spcPts val="600"/>
              </a:spcBef>
              <a:spcAft>
                <a:spcPts val="0"/>
              </a:spcAft>
              <a:buNone/>
            </a:pPr>
            <a:r>
              <a:rPr lang="en" sz="2100"/>
              <a:t>Ridge - X56</a:t>
            </a:r>
            <a:endParaRPr sz="2100"/>
          </a:p>
          <a:p>
            <a:pPr indent="0" lvl="0" marL="0" rtl="0" algn="l">
              <a:spcBef>
                <a:spcPts val="600"/>
              </a:spcBef>
              <a:spcAft>
                <a:spcPts val="600"/>
              </a:spcAft>
              <a:buNone/>
            </a:pPr>
            <a:r>
              <a:rPr lang="en" sz="2100"/>
              <a:t>RF - X10 </a:t>
            </a:r>
            <a:endParaRPr sz="2100"/>
          </a:p>
        </p:txBody>
      </p:sp>
      <p:grpSp>
        <p:nvGrpSpPr>
          <p:cNvPr id="249" name="Google Shape;249;p18"/>
          <p:cNvGrpSpPr/>
          <p:nvPr/>
        </p:nvGrpSpPr>
        <p:grpSpPr>
          <a:xfrm>
            <a:off x="800703" y="936769"/>
            <a:ext cx="242731" cy="188765"/>
            <a:chOff x="3932350" y="3714775"/>
            <a:chExt cx="439650" cy="319075"/>
          </a:xfrm>
        </p:grpSpPr>
        <p:sp>
          <p:nvSpPr>
            <p:cNvPr id="250" name="Google Shape;250;p1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5" name="Google Shape;255;p18"/>
          <p:cNvPicPr preferRelativeResize="0"/>
          <p:nvPr/>
        </p:nvPicPr>
        <p:blipFill>
          <a:blip r:embed="rId3">
            <a:alphaModFix/>
          </a:blip>
          <a:stretch>
            <a:fillRect/>
          </a:stretch>
        </p:blipFill>
        <p:spPr>
          <a:xfrm>
            <a:off x="0" y="537800"/>
            <a:ext cx="7042426" cy="476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ph type="title"/>
          </p:nvPr>
        </p:nvSpPr>
        <p:spPr>
          <a:xfrm>
            <a:off x="1207850" y="771524"/>
            <a:ext cx="6728400" cy="31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Features</a:t>
            </a:r>
            <a:endParaRPr/>
          </a:p>
        </p:txBody>
      </p:sp>
      <p:sp>
        <p:nvSpPr>
          <p:cNvPr id="261" name="Google Shape;261;p19"/>
          <p:cNvSpPr txBox="1"/>
          <p:nvPr/>
        </p:nvSpPr>
        <p:spPr>
          <a:xfrm>
            <a:off x="3261950" y="1086825"/>
            <a:ext cx="2620200" cy="3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D9D9D9"/>
                </a:solidFill>
              </a:rPr>
              <a:t>X19 gross profit / sales</a:t>
            </a:r>
            <a:endParaRPr sz="850">
              <a:solidFill>
                <a:srgbClr val="D9D9D9"/>
              </a:solidFill>
            </a:endParaRPr>
          </a:p>
          <a:p>
            <a:pPr indent="0" lvl="0" marL="0" rtl="0" algn="l">
              <a:spcBef>
                <a:spcPts val="0"/>
              </a:spcBef>
              <a:spcAft>
                <a:spcPts val="0"/>
              </a:spcAft>
              <a:buNone/>
            </a:pPr>
            <a:r>
              <a:rPr lang="en" sz="850">
                <a:solidFill>
                  <a:srgbClr val="D9D9D9"/>
                </a:solidFill>
              </a:rPr>
              <a:t>X20 (inventory * 365) / sales</a:t>
            </a:r>
            <a:endParaRPr sz="850">
              <a:solidFill>
                <a:srgbClr val="D9D9D9"/>
              </a:solidFill>
            </a:endParaRPr>
          </a:p>
          <a:p>
            <a:pPr indent="0" lvl="0" marL="0" rtl="0" algn="l">
              <a:spcBef>
                <a:spcPts val="0"/>
              </a:spcBef>
              <a:spcAft>
                <a:spcPts val="0"/>
              </a:spcAft>
              <a:buNone/>
            </a:pPr>
            <a:r>
              <a:rPr lang="en" sz="850">
                <a:solidFill>
                  <a:srgbClr val="D9D9D9"/>
                </a:solidFill>
              </a:rPr>
              <a:t>X21 sales (n) / sales (n-1)</a:t>
            </a:r>
            <a:endParaRPr sz="850">
              <a:solidFill>
                <a:srgbClr val="D9D9D9"/>
              </a:solidFill>
            </a:endParaRPr>
          </a:p>
          <a:p>
            <a:pPr indent="0" lvl="0" marL="0" rtl="0" algn="l">
              <a:spcBef>
                <a:spcPts val="0"/>
              </a:spcBef>
              <a:spcAft>
                <a:spcPts val="0"/>
              </a:spcAft>
              <a:buNone/>
            </a:pPr>
            <a:r>
              <a:rPr lang="en" sz="850">
                <a:solidFill>
                  <a:srgbClr val="D9D9D9"/>
                </a:solidFill>
              </a:rPr>
              <a:t>X22 profit on operating activities / total assets</a:t>
            </a:r>
            <a:endParaRPr sz="850">
              <a:solidFill>
                <a:srgbClr val="D9D9D9"/>
              </a:solidFill>
            </a:endParaRPr>
          </a:p>
          <a:p>
            <a:pPr indent="0" lvl="0" marL="0" rtl="0" algn="l">
              <a:spcBef>
                <a:spcPts val="0"/>
              </a:spcBef>
              <a:spcAft>
                <a:spcPts val="0"/>
              </a:spcAft>
              <a:buNone/>
            </a:pPr>
            <a:r>
              <a:rPr lang="en" sz="850">
                <a:solidFill>
                  <a:srgbClr val="D9D9D9"/>
                </a:solidFill>
              </a:rPr>
              <a:t>X23 </a:t>
            </a:r>
            <a:r>
              <a:rPr lang="en" sz="850">
                <a:solidFill>
                  <a:srgbClr val="D9D9D9"/>
                </a:solidFill>
              </a:rPr>
              <a:t>net profit / sales</a:t>
            </a:r>
            <a:endParaRPr sz="850">
              <a:solidFill>
                <a:srgbClr val="D9D9D9"/>
              </a:solidFill>
            </a:endParaRPr>
          </a:p>
          <a:p>
            <a:pPr indent="0" lvl="0" marL="0" rtl="0" algn="l">
              <a:spcBef>
                <a:spcPts val="0"/>
              </a:spcBef>
              <a:spcAft>
                <a:spcPts val="0"/>
              </a:spcAft>
              <a:buNone/>
            </a:pPr>
            <a:r>
              <a:rPr lang="en" sz="850">
                <a:solidFill>
                  <a:srgbClr val="D9D9D9"/>
                </a:solidFill>
              </a:rPr>
              <a:t>X24 gross profit (in 3 years) / total assets</a:t>
            </a:r>
            <a:endParaRPr sz="850">
              <a:solidFill>
                <a:srgbClr val="D9D9D9"/>
              </a:solidFill>
            </a:endParaRPr>
          </a:p>
          <a:p>
            <a:pPr indent="0" lvl="0" marL="0" rtl="0" algn="l">
              <a:spcBef>
                <a:spcPts val="0"/>
              </a:spcBef>
              <a:spcAft>
                <a:spcPts val="0"/>
              </a:spcAft>
              <a:buNone/>
            </a:pPr>
            <a:r>
              <a:rPr lang="en" sz="850">
                <a:solidFill>
                  <a:srgbClr val="D9D9D9"/>
                </a:solidFill>
              </a:rPr>
              <a:t>X25 (equity - share capital) / total assets</a:t>
            </a:r>
            <a:endParaRPr sz="850">
              <a:solidFill>
                <a:srgbClr val="D9D9D9"/>
              </a:solidFill>
            </a:endParaRPr>
          </a:p>
          <a:p>
            <a:pPr indent="0" lvl="0" marL="0" rtl="0" algn="l">
              <a:spcBef>
                <a:spcPts val="0"/>
              </a:spcBef>
              <a:spcAft>
                <a:spcPts val="0"/>
              </a:spcAft>
              <a:buNone/>
            </a:pPr>
            <a:r>
              <a:rPr lang="en" sz="850">
                <a:solidFill>
                  <a:srgbClr val="D9D9D9"/>
                </a:solidFill>
              </a:rPr>
              <a:t>X26 (net profit + depreciation) / total liabilities</a:t>
            </a:r>
            <a:endParaRPr sz="850">
              <a:solidFill>
                <a:srgbClr val="D9D9D9"/>
              </a:solidFill>
            </a:endParaRPr>
          </a:p>
          <a:p>
            <a:pPr indent="0" lvl="0" marL="0" rtl="0" algn="l">
              <a:spcBef>
                <a:spcPts val="0"/>
              </a:spcBef>
              <a:spcAft>
                <a:spcPts val="0"/>
              </a:spcAft>
              <a:buNone/>
            </a:pPr>
            <a:r>
              <a:rPr lang="en" sz="850">
                <a:solidFill>
                  <a:srgbClr val="D9D9D9"/>
                </a:solidFill>
              </a:rPr>
              <a:t>X27 profit on operating activities / financial expenses</a:t>
            </a:r>
            <a:endParaRPr sz="850">
              <a:solidFill>
                <a:srgbClr val="D9D9D9"/>
              </a:solidFill>
            </a:endParaRPr>
          </a:p>
          <a:p>
            <a:pPr indent="0" lvl="0" marL="0" rtl="0" algn="l">
              <a:spcBef>
                <a:spcPts val="0"/>
              </a:spcBef>
              <a:spcAft>
                <a:spcPts val="0"/>
              </a:spcAft>
              <a:buNone/>
            </a:pPr>
            <a:r>
              <a:rPr lang="en" sz="850">
                <a:solidFill>
                  <a:srgbClr val="D9D9D9"/>
                </a:solidFill>
              </a:rPr>
              <a:t>X28 working capital / fixed assets</a:t>
            </a:r>
            <a:endParaRPr sz="850">
              <a:solidFill>
                <a:srgbClr val="D9D9D9"/>
              </a:solidFill>
            </a:endParaRPr>
          </a:p>
          <a:p>
            <a:pPr indent="0" lvl="0" marL="0" rtl="0" algn="l">
              <a:spcBef>
                <a:spcPts val="0"/>
              </a:spcBef>
              <a:spcAft>
                <a:spcPts val="0"/>
              </a:spcAft>
              <a:buNone/>
            </a:pPr>
            <a:r>
              <a:rPr lang="en" sz="850">
                <a:solidFill>
                  <a:srgbClr val="D9D9D9"/>
                </a:solidFill>
              </a:rPr>
              <a:t>X29 logarithm of total assets</a:t>
            </a:r>
            <a:endParaRPr sz="850">
              <a:solidFill>
                <a:srgbClr val="D9D9D9"/>
              </a:solidFill>
            </a:endParaRPr>
          </a:p>
          <a:p>
            <a:pPr indent="0" lvl="0" marL="0" rtl="0" algn="l">
              <a:spcBef>
                <a:spcPts val="0"/>
              </a:spcBef>
              <a:spcAft>
                <a:spcPts val="0"/>
              </a:spcAft>
              <a:buNone/>
            </a:pPr>
            <a:r>
              <a:rPr lang="en" sz="850">
                <a:solidFill>
                  <a:srgbClr val="D9D9D9"/>
                </a:solidFill>
              </a:rPr>
              <a:t>X30 (total liabilities - cash) / sales</a:t>
            </a:r>
            <a:endParaRPr sz="850">
              <a:solidFill>
                <a:srgbClr val="D9D9D9"/>
              </a:solidFill>
            </a:endParaRPr>
          </a:p>
          <a:p>
            <a:pPr indent="0" lvl="0" marL="0" rtl="0" algn="l">
              <a:spcBef>
                <a:spcPts val="0"/>
              </a:spcBef>
              <a:spcAft>
                <a:spcPts val="0"/>
              </a:spcAft>
              <a:buNone/>
            </a:pPr>
            <a:r>
              <a:rPr lang="en" sz="850">
                <a:solidFill>
                  <a:srgbClr val="D9D9D9"/>
                </a:solidFill>
              </a:rPr>
              <a:t>X31 (gross profit + interest) / sales</a:t>
            </a:r>
            <a:endParaRPr sz="850">
              <a:solidFill>
                <a:srgbClr val="D9D9D9"/>
              </a:solidFill>
            </a:endParaRPr>
          </a:p>
          <a:p>
            <a:pPr indent="0" lvl="0" marL="0" rtl="0" algn="l">
              <a:spcBef>
                <a:spcPts val="0"/>
              </a:spcBef>
              <a:spcAft>
                <a:spcPts val="0"/>
              </a:spcAft>
              <a:buNone/>
            </a:pPr>
            <a:r>
              <a:rPr lang="en" sz="850">
                <a:solidFill>
                  <a:srgbClr val="D9D9D9"/>
                </a:solidFill>
              </a:rPr>
              <a:t>X32 (current liabilities * 365) / cost of products sold</a:t>
            </a:r>
            <a:endParaRPr sz="850">
              <a:solidFill>
                <a:srgbClr val="D9D9D9"/>
              </a:solidFill>
            </a:endParaRPr>
          </a:p>
          <a:p>
            <a:pPr indent="0" lvl="0" marL="0" rtl="0" algn="l">
              <a:spcBef>
                <a:spcPts val="0"/>
              </a:spcBef>
              <a:spcAft>
                <a:spcPts val="0"/>
              </a:spcAft>
              <a:buNone/>
            </a:pPr>
            <a:r>
              <a:rPr lang="en" sz="850">
                <a:solidFill>
                  <a:srgbClr val="D9D9D9"/>
                </a:solidFill>
              </a:rPr>
              <a:t>X33 operating expenses / short-term liabilities</a:t>
            </a:r>
            <a:endParaRPr sz="850">
              <a:solidFill>
                <a:srgbClr val="D9D9D9"/>
              </a:solidFill>
            </a:endParaRPr>
          </a:p>
          <a:p>
            <a:pPr indent="0" lvl="0" marL="0" rtl="0" algn="l">
              <a:spcBef>
                <a:spcPts val="0"/>
              </a:spcBef>
              <a:spcAft>
                <a:spcPts val="0"/>
              </a:spcAft>
              <a:buNone/>
            </a:pPr>
            <a:r>
              <a:rPr lang="en" sz="850">
                <a:solidFill>
                  <a:srgbClr val="D9D9D9"/>
                </a:solidFill>
              </a:rPr>
              <a:t>X34 operating expenses / total liabilities</a:t>
            </a:r>
            <a:endParaRPr sz="850">
              <a:solidFill>
                <a:srgbClr val="D9D9D9"/>
              </a:solidFill>
            </a:endParaRPr>
          </a:p>
          <a:p>
            <a:pPr indent="0" lvl="0" marL="0" rtl="0" algn="l">
              <a:spcBef>
                <a:spcPts val="0"/>
              </a:spcBef>
              <a:spcAft>
                <a:spcPts val="0"/>
              </a:spcAft>
              <a:buNone/>
            </a:pPr>
            <a:r>
              <a:rPr lang="en" sz="850">
                <a:solidFill>
                  <a:srgbClr val="D9D9D9"/>
                </a:solidFill>
              </a:rPr>
              <a:t>X35 profit on sales / total assets</a:t>
            </a:r>
            <a:endParaRPr sz="850">
              <a:solidFill>
                <a:srgbClr val="D9D9D9"/>
              </a:solidFill>
            </a:endParaRPr>
          </a:p>
          <a:p>
            <a:pPr indent="0" lvl="0" marL="0" rtl="0" algn="l">
              <a:spcBef>
                <a:spcPts val="0"/>
              </a:spcBef>
              <a:spcAft>
                <a:spcPts val="0"/>
              </a:spcAft>
              <a:buNone/>
            </a:pPr>
            <a:r>
              <a:rPr lang="en" sz="850">
                <a:solidFill>
                  <a:srgbClr val="D9D9D9"/>
                </a:solidFill>
              </a:rPr>
              <a:t>X36 total sales / total assets</a:t>
            </a:r>
            <a:endParaRPr sz="850">
              <a:solidFill>
                <a:srgbClr val="D9D9D9"/>
              </a:solidFill>
            </a:endParaRPr>
          </a:p>
          <a:p>
            <a:pPr indent="0" lvl="0" marL="0" rtl="0" algn="l">
              <a:spcBef>
                <a:spcPts val="0"/>
              </a:spcBef>
              <a:spcAft>
                <a:spcPts val="0"/>
              </a:spcAft>
              <a:buNone/>
            </a:pPr>
            <a:r>
              <a:rPr lang="en" sz="850">
                <a:solidFill>
                  <a:srgbClr val="D9D9D9"/>
                </a:solidFill>
              </a:rPr>
              <a:t>X37 (current assets - inventories) / long-term liabilities</a:t>
            </a:r>
            <a:endParaRPr sz="850">
              <a:solidFill>
                <a:srgbClr val="D9D9D9"/>
              </a:solidFill>
            </a:endParaRPr>
          </a:p>
          <a:p>
            <a:pPr indent="0" lvl="0" marL="0" rtl="0" algn="l">
              <a:spcBef>
                <a:spcPts val="0"/>
              </a:spcBef>
              <a:spcAft>
                <a:spcPts val="0"/>
              </a:spcAft>
              <a:buNone/>
            </a:pPr>
            <a:r>
              <a:rPr lang="en" sz="850">
                <a:solidFill>
                  <a:srgbClr val="D9D9D9"/>
                </a:solidFill>
              </a:rPr>
              <a:t>X38 constant capital / total assets</a:t>
            </a:r>
            <a:endParaRPr sz="850">
              <a:solidFill>
                <a:srgbClr val="D9D9D9"/>
              </a:solidFill>
            </a:endParaRPr>
          </a:p>
          <a:p>
            <a:pPr indent="0" lvl="0" marL="0" rtl="0" algn="l">
              <a:spcBef>
                <a:spcPts val="0"/>
              </a:spcBef>
              <a:spcAft>
                <a:spcPts val="0"/>
              </a:spcAft>
              <a:buNone/>
            </a:pPr>
            <a:r>
              <a:rPr lang="en" sz="850">
                <a:solidFill>
                  <a:srgbClr val="D9D9D9"/>
                </a:solidFill>
              </a:rPr>
              <a:t>X39 profit on sales / sales</a:t>
            </a:r>
            <a:endParaRPr sz="850">
              <a:solidFill>
                <a:srgbClr val="D9D9D9"/>
              </a:solidFill>
            </a:endParaRPr>
          </a:p>
          <a:p>
            <a:pPr indent="0" lvl="0" marL="0" rtl="0" algn="l">
              <a:spcBef>
                <a:spcPts val="0"/>
              </a:spcBef>
              <a:spcAft>
                <a:spcPts val="0"/>
              </a:spcAft>
              <a:buNone/>
            </a:pPr>
            <a:r>
              <a:rPr lang="en" sz="850">
                <a:solidFill>
                  <a:srgbClr val="D9D9D9"/>
                </a:solidFill>
              </a:rPr>
              <a:t>X40 (current assets - inventory - receivables) / short-term liabilities</a:t>
            </a:r>
            <a:endParaRPr sz="850">
              <a:solidFill>
                <a:srgbClr val="D9D9D9"/>
              </a:solidFill>
            </a:endParaRPr>
          </a:p>
          <a:p>
            <a:pPr indent="0" lvl="0" marL="0" rtl="0" algn="l">
              <a:spcBef>
                <a:spcPts val="0"/>
              </a:spcBef>
              <a:spcAft>
                <a:spcPts val="0"/>
              </a:spcAft>
              <a:buNone/>
            </a:pPr>
            <a:r>
              <a:rPr lang="en" sz="850">
                <a:solidFill>
                  <a:srgbClr val="D9D9D9"/>
                </a:solidFill>
              </a:rPr>
              <a:t>X41 total liabilities / ((profit on operating activities + depreciation) * (12/365))</a:t>
            </a:r>
            <a:endParaRPr sz="850">
              <a:solidFill>
                <a:srgbClr val="D9D9D9"/>
              </a:solidFill>
            </a:endParaRPr>
          </a:p>
          <a:p>
            <a:pPr indent="0" lvl="0" marL="0" rtl="0" algn="l">
              <a:spcBef>
                <a:spcPts val="0"/>
              </a:spcBef>
              <a:spcAft>
                <a:spcPts val="0"/>
              </a:spcAft>
              <a:buNone/>
            </a:pPr>
            <a:r>
              <a:rPr lang="en" sz="850">
                <a:solidFill>
                  <a:srgbClr val="D9D9D9"/>
                </a:solidFill>
              </a:rPr>
              <a:t>X42 profit on operating activities / sales</a:t>
            </a:r>
            <a:endParaRPr sz="850">
              <a:solidFill>
                <a:srgbClr val="D9D9D9"/>
              </a:solidFill>
              <a:latin typeface="Inria Sans Light"/>
              <a:ea typeface="Inria Sans Light"/>
              <a:cs typeface="Inria Sans Light"/>
              <a:sym typeface="Inria Sans Light"/>
            </a:endParaRPr>
          </a:p>
        </p:txBody>
      </p:sp>
      <p:sp>
        <p:nvSpPr>
          <p:cNvPr id="262" name="Google Shape;262;p19"/>
          <p:cNvSpPr txBox="1"/>
          <p:nvPr/>
        </p:nvSpPr>
        <p:spPr>
          <a:xfrm>
            <a:off x="6308075" y="1086825"/>
            <a:ext cx="2511000" cy="38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D9D9D9"/>
                </a:solidFill>
              </a:rPr>
              <a:t>X43 rotation receivables + inventory turnover in days</a:t>
            </a:r>
            <a:endParaRPr sz="850">
              <a:solidFill>
                <a:srgbClr val="D9D9D9"/>
              </a:solidFill>
            </a:endParaRPr>
          </a:p>
          <a:p>
            <a:pPr indent="0" lvl="0" marL="0" rtl="0" algn="l">
              <a:spcBef>
                <a:spcPts val="0"/>
              </a:spcBef>
              <a:spcAft>
                <a:spcPts val="0"/>
              </a:spcAft>
              <a:buNone/>
            </a:pPr>
            <a:r>
              <a:rPr lang="en" sz="850">
                <a:solidFill>
                  <a:srgbClr val="D9D9D9"/>
                </a:solidFill>
              </a:rPr>
              <a:t>X44 (receivables * 365) / sales</a:t>
            </a:r>
            <a:endParaRPr sz="850">
              <a:solidFill>
                <a:srgbClr val="D9D9D9"/>
              </a:solidFill>
            </a:endParaRPr>
          </a:p>
          <a:p>
            <a:pPr indent="0" lvl="0" marL="0" rtl="0" algn="l">
              <a:spcBef>
                <a:spcPts val="0"/>
              </a:spcBef>
              <a:spcAft>
                <a:spcPts val="0"/>
              </a:spcAft>
              <a:buNone/>
            </a:pPr>
            <a:r>
              <a:rPr lang="en" sz="850">
                <a:solidFill>
                  <a:srgbClr val="D9D9D9"/>
                </a:solidFill>
              </a:rPr>
              <a:t>X45 net profit / inventory</a:t>
            </a:r>
            <a:endParaRPr sz="850">
              <a:solidFill>
                <a:srgbClr val="D9D9D9"/>
              </a:solidFill>
            </a:endParaRPr>
          </a:p>
          <a:p>
            <a:pPr indent="0" lvl="0" marL="0" rtl="0" algn="l">
              <a:spcBef>
                <a:spcPts val="0"/>
              </a:spcBef>
              <a:spcAft>
                <a:spcPts val="0"/>
              </a:spcAft>
              <a:buNone/>
            </a:pPr>
            <a:r>
              <a:rPr lang="en" sz="850">
                <a:solidFill>
                  <a:srgbClr val="D9D9D9"/>
                </a:solidFill>
              </a:rPr>
              <a:t>X46 (current assets - inventory) / short-term liabilities</a:t>
            </a:r>
            <a:endParaRPr sz="850">
              <a:solidFill>
                <a:srgbClr val="D9D9D9"/>
              </a:solidFill>
            </a:endParaRPr>
          </a:p>
          <a:p>
            <a:pPr indent="0" lvl="0" marL="0" rtl="0" algn="l">
              <a:spcBef>
                <a:spcPts val="0"/>
              </a:spcBef>
              <a:spcAft>
                <a:spcPts val="0"/>
              </a:spcAft>
              <a:buNone/>
            </a:pPr>
            <a:r>
              <a:rPr lang="en" sz="850">
                <a:solidFill>
                  <a:srgbClr val="D9D9D9"/>
                </a:solidFill>
              </a:rPr>
              <a:t>X47 (inventory * 365) / cost of products sold</a:t>
            </a:r>
            <a:endParaRPr sz="850">
              <a:solidFill>
                <a:srgbClr val="D9D9D9"/>
              </a:solidFill>
            </a:endParaRPr>
          </a:p>
          <a:p>
            <a:pPr indent="0" lvl="0" marL="0" rtl="0" algn="l">
              <a:spcBef>
                <a:spcPts val="0"/>
              </a:spcBef>
              <a:spcAft>
                <a:spcPts val="0"/>
              </a:spcAft>
              <a:buNone/>
            </a:pPr>
            <a:r>
              <a:rPr lang="en" sz="850">
                <a:solidFill>
                  <a:srgbClr val="D9D9D9"/>
                </a:solidFill>
              </a:rPr>
              <a:t>X48 EBITDA (profit on operating activities - depreciation) / total assets</a:t>
            </a:r>
            <a:endParaRPr sz="850">
              <a:solidFill>
                <a:srgbClr val="D9D9D9"/>
              </a:solidFill>
            </a:endParaRPr>
          </a:p>
          <a:p>
            <a:pPr indent="0" lvl="0" marL="0" rtl="0" algn="l">
              <a:spcBef>
                <a:spcPts val="0"/>
              </a:spcBef>
              <a:spcAft>
                <a:spcPts val="0"/>
              </a:spcAft>
              <a:buNone/>
            </a:pPr>
            <a:r>
              <a:rPr lang="en" sz="850">
                <a:solidFill>
                  <a:srgbClr val="D9D9D9"/>
                </a:solidFill>
              </a:rPr>
              <a:t>X49 EBITDA (profit on operating activities - depreciation) / sales</a:t>
            </a:r>
            <a:endParaRPr sz="850">
              <a:solidFill>
                <a:srgbClr val="D9D9D9"/>
              </a:solidFill>
            </a:endParaRPr>
          </a:p>
          <a:p>
            <a:pPr indent="0" lvl="0" marL="0" rtl="0" algn="l">
              <a:spcBef>
                <a:spcPts val="0"/>
              </a:spcBef>
              <a:spcAft>
                <a:spcPts val="0"/>
              </a:spcAft>
              <a:buNone/>
            </a:pPr>
            <a:r>
              <a:rPr lang="en" sz="850">
                <a:solidFill>
                  <a:srgbClr val="D9D9D9"/>
                </a:solidFill>
              </a:rPr>
              <a:t>X50 current assets / total liabilities</a:t>
            </a:r>
            <a:endParaRPr sz="850">
              <a:solidFill>
                <a:srgbClr val="D9D9D9"/>
              </a:solidFill>
            </a:endParaRPr>
          </a:p>
          <a:p>
            <a:pPr indent="0" lvl="0" marL="0" rtl="0" algn="l">
              <a:spcBef>
                <a:spcPts val="0"/>
              </a:spcBef>
              <a:spcAft>
                <a:spcPts val="0"/>
              </a:spcAft>
              <a:buNone/>
            </a:pPr>
            <a:r>
              <a:rPr lang="en" sz="850">
                <a:solidFill>
                  <a:srgbClr val="D9D9D9"/>
                </a:solidFill>
              </a:rPr>
              <a:t>X51 short-term liabilities / total assets</a:t>
            </a:r>
            <a:endParaRPr sz="850">
              <a:solidFill>
                <a:srgbClr val="D9D9D9"/>
              </a:solidFill>
            </a:endParaRPr>
          </a:p>
          <a:p>
            <a:pPr indent="0" lvl="0" marL="0" rtl="0" algn="l">
              <a:spcBef>
                <a:spcPts val="0"/>
              </a:spcBef>
              <a:spcAft>
                <a:spcPts val="0"/>
              </a:spcAft>
              <a:buNone/>
            </a:pPr>
            <a:r>
              <a:rPr lang="en" sz="850">
                <a:solidFill>
                  <a:srgbClr val="D9D9D9"/>
                </a:solidFill>
              </a:rPr>
              <a:t>X52 (short-term liabilities * 365) / cost of products sold)</a:t>
            </a:r>
            <a:endParaRPr sz="850">
              <a:solidFill>
                <a:srgbClr val="D9D9D9"/>
              </a:solidFill>
            </a:endParaRPr>
          </a:p>
          <a:p>
            <a:pPr indent="0" lvl="0" marL="0" rtl="0" algn="l">
              <a:spcBef>
                <a:spcPts val="0"/>
              </a:spcBef>
              <a:spcAft>
                <a:spcPts val="0"/>
              </a:spcAft>
              <a:buNone/>
            </a:pPr>
            <a:r>
              <a:rPr lang="en" sz="850">
                <a:solidFill>
                  <a:srgbClr val="D9D9D9"/>
                </a:solidFill>
              </a:rPr>
              <a:t>X53 equity / fixed assets</a:t>
            </a:r>
            <a:endParaRPr sz="850">
              <a:solidFill>
                <a:srgbClr val="D9D9D9"/>
              </a:solidFill>
            </a:endParaRPr>
          </a:p>
          <a:p>
            <a:pPr indent="0" lvl="0" marL="0" rtl="0" algn="l">
              <a:spcBef>
                <a:spcPts val="0"/>
              </a:spcBef>
              <a:spcAft>
                <a:spcPts val="0"/>
              </a:spcAft>
              <a:buNone/>
            </a:pPr>
            <a:r>
              <a:rPr lang="en" sz="850">
                <a:solidFill>
                  <a:srgbClr val="D9D9D9"/>
                </a:solidFill>
              </a:rPr>
              <a:t>X54 constant capital / fixed assets</a:t>
            </a:r>
            <a:endParaRPr sz="850">
              <a:solidFill>
                <a:srgbClr val="D9D9D9"/>
              </a:solidFill>
            </a:endParaRPr>
          </a:p>
          <a:p>
            <a:pPr indent="0" lvl="0" marL="0" rtl="0" algn="l">
              <a:spcBef>
                <a:spcPts val="0"/>
              </a:spcBef>
              <a:spcAft>
                <a:spcPts val="0"/>
              </a:spcAft>
              <a:buNone/>
            </a:pPr>
            <a:r>
              <a:rPr lang="en" sz="850">
                <a:solidFill>
                  <a:srgbClr val="D9D9D9"/>
                </a:solidFill>
              </a:rPr>
              <a:t>X55 working capital</a:t>
            </a:r>
            <a:endParaRPr sz="850">
              <a:solidFill>
                <a:srgbClr val="D9D9D9"/>
              </a:solidFill>
            </a:endParaRPr>
          </a:p>
          <a:p>
            <a:pPr indent="0" lvl="0" marL="0" rtl="0" algn="l">
              <a:spcBef>
                <a:spcPts val="0"/>
              </a:spcBef>
              <a:spcAft>
                <a:spcPts val="0"/>
              </a:spcAft>
              <a:buNone/>
            </a:pPr>
            <a:r>
              <a:rPr lang="en" sz="850">
                <a:solidFill>
                  <a:srgbClr val="D9D9D9"/>
                </a:solidFill>
              </a:rPr>
              <a:t>X56 (sales - cost of products sold) / sales</a:t>
            </a:r>
            <a:endParaRPr sz="850">
              <a:solidFill>
                <a:srgbClr val="D9D9D9"/>
              </a:solidFill>
            </a:endParaRPr>
          </a:p>
          <a:p>
            <a:pPr indent="0" lvl="0" marL="0" rtl="0" algn="l">
              <a:spcBef>
                <a:spcPts val="0"/>
              </a:spcBef>
              <a:spcAft>
                <a:spcPts val="0"/>
              </a:spcAft>
              <a:buNone/>
            </a:pPr>
            <a:r>
              <a:rPr lang="en" sz="850">
                <a:solidFill>
                  <a:srgbClr val="D9D9D9"/>
                </a:solidFill>
              </a:rPr>
              <a:t>X57 (current assets - inventory - short-term liabilities) / (sales - gross profit - depreciation)</a:t>
            </a:r>
            <a:endParaRPr sz="850">
              <a:solidFill>
                <a:srgbClr val="D9D9D9"/>
              </a:solidFill>
            </a:endParaRPr>
          </a:p>
          <a:p>
            <a:pPr indent="0" lvl="0" marL="0" rtl="0" algn="l">
              <a:spcBef>
                <a:spcPts val="0"/>
              </a:spcBef>
              <a:spcAft>
                <a:spcPts val="0"/>
              </a:spcAft>
              <a:buNone/>
            </a:pPr>
            <a:r>
              <a:rPr lang="en" sz="850">
                <a:solidFill>
                  <a:srgbClr val="D9D9D9"/>
                </a:solidFill>
              </a:rPr>
              <a:t>X58 total costs /total sales</a:t>
            </a:r>
            <a:endParaRPr sz="850">
              <a:solidFill>
                <a:srgbClr val="D9D9D9"/>
              </a:solidFill>
            </a:endParaRPr>
          </a:p>
          <a:p>
            <a:pPr indent="0" lvl="0" marL="0" rtl="0" algn="l">
              <a:spcBef>
                <a:spcPts val="0"/>
              </a:spcBef>
              <a:spcAft>
                <a:spcPts val="0"/>
              </a:spcAft>
              <a:buNone/>
            </a:pPr>
            <a:r>
              <a:rPr lang="en" sz="850">
                <a:solidFill>
                  <a:srgbClr val="D9D9D9"/>
                </a:solidFill>
              </a:rPr>
              <a:t>X59 long-term liabilities / equity</a:t>
            </a:r>
            <a:endParaRPr sz="850">
              <a:solidFill>
                <a:srgbClr val="D9D9D9"/>
              </a:solidFill>
            </a:endParaRPr>
          </a:p>
          <a:p>
            <a:pPr indent="0" lvl="0" marL="0" rtl="0" algn="l">
              <a:spcBef>
                <a:spcPts val="0"/>
              </a:spcBef>
              <a:spcAft>
                <a:spcPts val="0"/>
              </a:spcAft>
              <a:buNone/>
            </a:pPr>
            <a:r>
              <a:rPr lang="en" sz="850">
                <a:solidFill>
                  <a:srgbClr val="D9D9D9"/>
                </a:solidFill>
              </a:rPr>
              <a:t>X60 sales / inventory</a:t>
            </a:r>
            <a:endParaRPr sz="850">
              <a:solidFill>
                <a:srgbClr val="D9D9D9"/>
              </a:solidFill>
            </a:endParaRPr>
          </a:p>
          <a:p>
            <a:pPr indent="0" lvl="0" marL="0" rtl="0" algn="l">
              <a:spcBef>
                <a:spcPts val="0"/>
              </a:spcBef>
              <a:spcAft>
                <a:spcPts val="0"/>
              </a:spcAft>
              <a:buNone/>
            </a:pPr>
            <a:r>
              <a:rPr lang="en" sz="850">
                <a:solidFill>
                  <a:srgbClr val="D9D9D9"/>
                </a:solidFill>
              </a:rPr>
              <a:t>X61 sales / receivables</a:t>
            </a:r>
            <a:endParaRPr sz="850">
              <a:solidFill>
                <a:srgbClr val="D9D9D9"/>
              </a:solidFill>
            </a:endParaRPr>
          </a:p>
          <a:p>
            <a:pPr indent="0" lvl="0" marL="0" rtl="0" algn="l">
              <a:spcBef>
                <a:spcPts val="0"/>
              </a:spcBef>
              <a:spcAft>
                <a:spcPts val="0"/>
              </a:spcAft>
              <a:buNone/>
            </a:pPr>
            <a:r>
              <a:rPr lang="en" sz="850">
                <a:solidFill>
                  <a:srgbClr val="D9D9D9"/>
                </a:solidFill>
              </a:rPr>
              <a:t>X62 (short-term liabilities *365) / sales</a:t>
            </a:r>
            <a:endParaRPr sz="850">
              <a:solidFill>
                <a:srgbClr val="D9D9D9"/>
              </a:solidFill>
            </a:endParaRPr>
          </a:p>
          <a:p>
            <a:pPr indent="0" lvl="0" marL="0" rtl="0" algn="l">
              <a:spcBef>
                <a:spcPts val="0"/>
              </a:spcBef>
              <a:spcAft>
                <a:spcPts val="0"/>
              </a:spcAft>
              <a:buNone/>
            </a:pPr>
            <a:r>
              <a:rPr lang="en" sz="850">
                <a:solidFill>
                  <a:srgbClr val="D9D9D9"/>
                </a:solidFill>
              </a:rPr>
              <a:t>X63 sales / short-term liabilities</a:t>
            </a:r>
            <a:endParaRPr sz="850">
              <a:solidFill>
                <a:srgbClr val="D9D9D9"/>
              </a:solidFill>
            </a:endParaRPr>
          </a:p>
          <a:p>
            <a:pPr indent="0" lvl="0" marL="0" rtl="0" algn="l">
              <a:spcBef>
                <a:spcPts val="0"/>
              </a:spcBef>
              <a:spcAft>
                <a:spcPts val="0"/>
              </a:spcAft>
              <a:buNone/>
            </a:pPr>
            <a:r>
              <a:rPr lang="en" sz="850">
                <a:solidFill>
                  <a:srgbClr val="D9D9D9"/>
                </a:solidFill>
              </a:rPr>
              <a:t>X64 sales / fixed assets</a:t>
            </a:r>
            <a:endParaRPr sz="850">
              <a:solidFill>
                <a:srgbClr val="D9D9D9"/>
              </a:solidFill>
              <a:latin typeface="Inria Sans Light"/>
              <a:ea typeface="Inria Sans Light"/>
              <a:cs typeface="Inria Sans Light"/>
              <a:sym typeface="Inria Sans Light"/>
            </a:endParaRPr>
          </a:p>
        </p:txBody>
      </p:sp>
      <p:sp>
        <p:nvSpPr>
          <p:cNvPr id="263" name="Google Shape;263;p19"/>
          <p:cNvSpPr txBox="1"/>
          <p:nvPr/>
        </p:nvSpPr>
        <p:spPr>
          <a:xfrm>
            <a:off x="145575" y="1086925"/>
            <a:ext cx="2802300" cy="38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D9D9D9"/>
                </a:solidFill>
              </a:rPr>
              <a:t>X1 net profit / total assets</a:t>
            </a:r>
            <a:endParaRPr sz="800">
              <a:solidFill>
                <a:srgbClr val="D9D9D9"/>
              </a:solidFill>
            </a:endParaRPr>
          </a:p>
          <a:p>
            <a:pPr indent="0" lvl="0" marL="0" rtl="0" algn="l">
              <a:spcBef>
                <a:spcPts val="600"/>
              </a:spcBef>
              <a:spcAft>
                <a:spcPts val="0"/>
              </a:spcAft>
              <a:buNone/>
            </a:pPr>
            <a:r>
              <a:rPr lang="en" sz="800">
                <a:solidFill>
                  <a:srgbClr val="D9D9D9"/>
                </a:solidFill>
              </a:rPr>
              <a:t>X2 total liabilities / total assets</a:t>
            </a:r>
            <a:endParaRPr sz="800">
              <a:solidFill>
                <a:srgbClr val="D9D9D9"/>
              </a:solidFill>
            </a:endParaRPr>
          </a:p>
          <a:p>
            <a:pPr indent="0" lvl="0" marL="0" rtl="0" algn="l">
              <a:spcBef>
                <a:spcPts val="600"/>
              </a:spcBef>
              <a:spcAft>
                <a:spcPts val="0"/>
              </a:spcAft>
              <a:buNone/>
            </a:pPr>
            <a:r>
              <a:rPr lang="en" sz="800">
                <a:solidFill>
                  <a:srgbClr val="D9D9D9"/>
                </a:solidFill>
              </a:rPr>
              <a:t>X3 working capital / total assets</a:t>
            </a:r>
            <a:endParaRPr sz="800">
              <a:solidFill>
                <a:srgbClr val="D9D9D9"/>
              </a:solidFill>
            </a:endParaRPr>
          </a:p>
          <a:p>
            <a:pPr indent="0" lvl="0" marL="0" rtl="0" algn="l">
              <a:spcBef>
                <a:spcPts val="600"/>
              </a:spcBef>
              <a:spcAft>
                <a:spcPts val="0"/>
              </a:spcAft>
              <a:buNone/>
            </a:pPr>
            <a:r>
              <a:rPr lang="en" sz="800">
                <a:solidFill>
                  <a:srgbClr val="D9D9D9"/>
                </a:solidFill>
              </a:rPr>
              <a:t>X4 current assets / short-term liabilities</a:t>
            </a:r>
            <a:endParaRPr sz="800">
              <a:solidFill>
                <a:srgbClr val="D9D9D9"/>
              </a:solidFill>
            </a:endParaRPr>
          </a:p>
          <a:p>
            <a:pPr indent="0" lvl="0" marL="0" rtl="0" algn="l">
              <a:spcBef>
                <a:spcPts val="600"/>
              </a:spcBef>
              <a:spcAft>
                <a:spcPts val="0"/>
              </a:spcAft>
              <a:buNone/>
            </a:pPr>
            <a:r>
              <a:rPr lang="en" sz="800">
                <a:solidFill>
                  <a:srgbClr val="D9D9D9"/>
                </a:solidFill>
              </a:rPr>
              <a:t>X5 [(cash + short-term securities + receivables - short-term liabilities) / (operating expenses - depreciation)] * 365</a:t>
            </a:r>
            <a:endParaRPr sz="800">
              <a:solidFill>
                <a:srgbClr val="D9D9D9"/>
              </a:solidFill>
            </a:endParaRPr>
          </a:p>
          <a:p>
            <a:pPr indent="0" lvl="0" marL="0" rtl="0" algn="l">
              <a:spcBef>
                <a:spcPts val="600"/>
              </a:spcBef>
              <a:spcAft>
                <a:spcPts val="0"/>
              </a:spcAft>
              <a:buNone/>
            </a:pPr>
            <a:r>
              <a:rPr lang="en" sz="800">
                <a:solidFill>
                  <a:srgbClr val="D9D9D9"/>
                </a:solidFill>
              </a:rPr>
              <a:t>X6 retained earnings / total assets</a:t>
            </a:r>
            <a:endParaRPr sz="800">
              <a:solidFill>
                <a:srgbClr val="D9D9D9"/>
              </a:solidFill>
            </a:endParaRPr>
          </a:p>
          <a:p>
            <a:pPr indent="0" lvl="0" marL="0" rtl="0" algn="l">
              <a:spcBef>
                <a:spcPts val="600"/>
              </a:spcBef>
              <a:spcAft>
                <a:spcPts val="0"/>
              </a:spcAft>
              <a:buNone/>
            </a:pPr>
            <a:r>
              <a:rPr lang="en" sz="800">
                <a:solidFill>
                  <a:srgbClr val="D9D9D9"/>
                </a:solidFill>
              </a:rPr>
              <a:t>X7 EBIT / total assets</a:t>
            </a:r>
            <a:endParaRPr sz="800">
              <a:solidFill>
                <a:srgbClr val="D9D9D9"/>
              </a:solidFill>
            </a:endParaRPr>
          </a:p>
          <a:p>
            <a:pPr indent="0" lvl="0" marL="0" rtl="0" algn="l">
              <a:spcBef>
                <a:spcPts val="600"/>
              </a:spcBef>
              <a:spcAft>
                <a:spcPts val="0"/>
              </a:spcAft>
              <a:buNone/>
            </a:pPr>
            <a:r>
              <a:rPr lang="en" sz="800">
                <a:solidFill>
                  <a:srgbClr val="D9D9D9"/>
                </a:solidFill>
              </a:rPr>
              <a:t>X8 book value of equity / total liabilities</a:t>
            </a:r>
            <a:endParaRPr sz="800">
              <a:solidFill>
                <a:srgbClr val="D9D9D9"/>
              </a:solidFill>
            </a:endParaRPr>
          </a:p>
          <a:p>
            <a:pPr indent="0" lvl="0" marL="0" rtl="0" algn="l">
              <a:spcBef>
                <a:spcPts val="600"/>
              </a:spcBef>
              <a:spcAft>
                <a:spcPts val="0"/>
              </a:spcAft>
              <a:buNone/>
            </a:pPr>
            <a:r>
              <a:rPr lang="en" sz="800">
                <a:solidFill>
                  <a:srgbClr val="D9D9D9"/>
                </a:solidFill>
              </a:rPr>
              <a:t>X9 sales / total assets</a:t>
            </a:r>
            <a:endParaRPr sz="800">
              <a:solidFill>
                <a:srgbClr val="D9D9D9"/>
              </a:solidFill>
            </a:endParaRPr>
          </a:p>
          <a:p>
            <a:pPr indent="0" lvl="0" marL="0" rtl="0" algn="l">
              <a:spcBef>
                <a:spcPts val="600"/>
              </a:spcBef>
              <a:spcAft>
                <a:spcPts val="0"/>
              </a:spcAft>
              <a:buNone/>
            </a:pPr>
            <a:r>
              <a:rPr lang="en" sz="800">
                <a:solidFill>
                  <a:srgbClr val="D9D9D9"/>
                </a:solidFill>
              </a:rPr>
              <a:t>X10 equity / total assets</a:t>
            </a:r>
            <a:endParaRPr sz="800">
              <a:solidFill>
                <a:srgbClr val="D9D9D9"/>
              </a:solidFill>
            </a:endParaRPr>
          </a:p>
          <a:p>
            <a:pPr indent="0" lvl="0" marL="0" rtl="0" algn="l">
              <a:spcBef>
                <a:spcPts val="600"/>
              </a:spcBef>
              <a:spcAft>
                <a:spcPts val="0"/>
              </a:spcAft>
              <a:buNone/>
            </a:pPr>
            <a:r>
              <a:rPr lang="en" sz="800">
                <a:solidFill>
                  <a:srgbClr val="D9D9D9"/>
                </a:solidFill>
              </a:rPr>
              <a:t>X11 (gross profit + extraordinary items + financial expenses) / total assets</a:t>
            </a:r>
            <a:endParaRPr sz="800">
              <a:solidFill>
                <a:srgbClr val="D9D9D9"/>
              </a:solidFill>
            </a:endParaRPr>
          </a:p>
          <a:p>
            <a:pPr indent="0" lvl="0" marL="0" rtl="0" algn="l">
              <a:spcBef>
                <a:spcPts val="600"/>
              </a:spcBef>
              <a:spcAft>
                <a:spcPts val="0"/>
              </a:spcAft>
              <a:buNone/>
            </a:pPr>
            <a:r>
              <a:rPr lang="en" sz="800">
                <a:solidFill>
                  <a:srgbClr val="D9D9D9"/>
                </a:solidFill>
              </a:rPr>
              <a:t>X12 gross profit / short-term liabilities</a:t>
            </a:r>
            <a:endParaRPr sz="800">
              <a:solidFill>
                <a:srgbClr val="D9D9D9"/>
              </a:solidFill>
            </a:endParaRPr>
          </a:p>
          <a:p>
            <a:pPr indent="0" lvl="0" marL="0" rtl="0" algn="l">
              <a:spcBef>
                <a:spcPts val="600"/>
              </a:spcBef>
              <a:spcAft>
                <a:spcPts val="0"/>
              </a:spcAft>
              <a:buNone/>
            </a:pPr>
            <a:r>
              <a:rPr lang="en" sz="800">
                <a:solidFill>
                  <a:srgbClr val="D9D9D9"/>
                </a:solidFill>
              </a:rPr>
              <a:t>X13 (gross profit + depreciation) / sales</a:t>
            </a:r>
            <a:endParaRPr sz="800">
              <a:solidFill>
                <a:srgbClr val="D9D9D9"/>
              </a:solidFill>
            </a:endParaRPr>
          </a:p>
          <a:p>
            <a:pPr indent="0" lvl="0" marL="0" rtl="0" algn="l">
              <a:spcBef>
                <a:spcPts val="600"/>
              </a:spcBef>
              <a:spcAft>
                <a:spcPts val="0"/>
              </a:spcAft>
              <a:buNone/>
            </a:pPr>
            <a:r>
              <a:rPr lang="en" sz="800">
                <a:solidFill>
                  <a:srgbClr val="D9D9D9"/>
                </a:solidFill>
              </a:rPr>
              <a:t>X14 (gross profit + interest) / total assets</a:t>
            </a:r>
            <a:endParaRPr sz="800">
              <a:solidFill>
                <a:srgbClr val="D9D9D9"/>
              </a:solidFill>
            </a:endParaRPr>
          </a:p>
          <a:p>
            <a:pPr indent="0" lvl="0" marL="0" rtl="0" algn="l">
              <a:spcBef>
                <a:spcPts val="600"/>
              </a:spcBef>
              <a:spcAft>
                <a:spcPts val="0"/>
              </a:spcAft>
              <a:buNone/>
            </a:pPr>
            <a:r>
              <a:rPr lang="en" sz="800">
                <a:solidFill>
                  <a:srgbClr val="D9D9D9"/>
                </a:solidFill>
              </a:rPr>
              <a:t>X15 (total liabilities * 365) / (gross profit + depreciation)</a:t>
            </a:r>
            <a:endParaRPr sz="800">
              <a:solidFill>
                <a:srgbClr val="D9D9D9"/>
              </a:solidFill>
            </a:endParaRPr>
          </a:p>
          <a:p>
            <a:pPr indent="0" lvl="0" marL="0" rtl="0" algn="l">
              <a:spcBef>
                <a:spcPts val="600"/>
              </a:spcBef>
              <a:spcAft>
                <a:spcPts val="0"/>
              </a:spcAft>
              <a:buNone/>
            </a:pPr>
            <a:r>
              <a:rPr lang="en" sz="800">
                <a:solidFill>
                  <a:srgbClr val="D9D9D9"/>
                </a:solidFill>
              </a:rPr>
              <a:t>X16 (gross profit + depreciation) / total liabilities</a:t>
            </a:r>
            <a:endParaRPr sz="800">
              <a:solidFill>
                <a:srgbClr val="D9D9D9"/>
              </a:solidFill>
            </a:endParaRPr>
          </a:p>
          <a:p>
            <a:pPr indent="0" lvl="0" marL="0" rtl="0" algn="l">
              <a:spcBef>
                <a:spcPts val="600"/>
              </a:spcBef>
              <a:spcAft>
                <a:spcPts val="0"/>
              </a:spcAft>
              <a:buNone/>
            </a:pPr>
            <a:r>
              <a:rPr lang="en" sz="800">
                <a:solidFill>
                  <a:srgbClr val="D9D9D9"/>
                </a:solidFill>
              </a:rPr>
              <a:t>X17 total assets / total liabilities</a:t>
            </a:r>
            <a:endParaRPr sz="800">
              <a:solidFill>
                <a:srgbClr val="D9D9D9"/>
              </a:solidFill>
            </a:endParaRPr>
          </a:p>
          <a:p>
            <a:pPr indent="0" lvl="0" marL="0" rtl="0" algn="l">
              <a:spcBef>
                <a:spcPts val="600"/>
              </a:spcBef>
              <a:spcAft>
                <a:spcPts val="600"/>
              </a:spcAft>
              <a:buNone/>
            </a:pPr>
            <a:r>
              <a:rPr lang="en" sz="800">
                <a:solidFill>
                  <a:srgbClr val="D9D9D9"/>
                </a:solidFill>
              </a:rPr>
              <a:t>X18 gross profit / total assets</a:t>
            </a:r>
            <a:endParaRPr>
              <a:solidFill>
                <a:srgbClr val="D9D9D9"/>
              </a:solidFill>
              <a:latin typeface="Inria Sans Light"/>
              <a:ea typeface="Inria Sans Light"/>
              <a:cs typeface="Inria Sans Light"/>
              <a:sym typeface="Inria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1207900" y="848100"/>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solidFill>
                  <a:schemeClr val="accent4"/>
                </a:solidFill>
                <a:latin typeface="Saira Semi Condensed"/>
                <a:ea typeface="Saira Semi Condensed"/>
                <a:cs typeface="Saira Semi Condensed"/>
                <a:sym typeface="Saira Semi Condensed"/>
              </a:rPr>
              <a:t>Accuracy and time</a:t>
            </a:r>
            <a:endParaRPr b="1">
              <a:solidFill>
                <a:schemeClr val="accent4"/>
              </a:solidFill>
              <a:latin typeface="Saira Semi Condensed"/>
              <a:ea typeface="Saira Semi Condensed"/>
              <a:cs typeface="Saira Semi Condensed"/>
              <a:sym typeface="Saira Semi Condensed"/>
            </a:endParaRPr>
          </a:p>
        </p:txBody>
      </p:sp>
      <p:sp>
        <p:nvSpPr>
          <p:cNvPr id="269" name="Google Shape;269;p20"/>
          <p:cNvSpPr txBox="1"/>
          <p:nvPr>
            <p:ph idx="1" type="body"/>
          </p:nvPr>
        </p:nvSpPr>
        <p:spPr>
          <a:xfrm>
            <a:off x="1141250" y="4466398"/>
            <a:ext cx="6728400" cy="6771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graphicFrame>
        <p:nvGraphicFramePr>
          <p:cNvPr id="270" name="Google Shape;270;p20"/>
          <p:cNvGraphicFramePr/>
          <p:nvPr/>
        </p:nvGraphicFramePr>
        <p:xfrm>
          <a:off x="1439400" y="1320490"/>
          <a:ext cx="3000000" cy="3000000"/>
        </p:xfrm>
        <a:graphic>
          <a:graphicData uri="http://schemas.openxmlformats.org/drawingml/2006/table">
            <a:tbl>
              <a:tblPr>
                <a:noFill/>
                <a:tableStyleId>{E6422F39-2FBD-4076-8BEA-9F3B2C7D9B8B}</a:tableStyleId>
              </a:tblPr>
              <a:tblGrid>
                <a:gridCol w="1570950"/>
                <a:gridCol w="1570950"/>
                <a:gridCol w="1570950"/>
                <a:gridCol w="1570950"/>
              </a:tblGrid>
              <a:tr h="451950">
                <a:tc>
                  <a:txBody>
                    <a:bodyPr/>
                    <a:lstStyle/>
                    <a:p>
                      <a:pPr indent="0" lvl="0" marL="0" rtl="0" algn="ctr">
                        <a:spcBef>
                          <a:spcPts val="0"/>
                        </a:spcBef>
                        <a:spcAft>
                          <a:spcPts val="0"/>
                        </a:spcAft>
                        <a:buNone/>
                      </a:pPr>
                      <a:r>
                        <a:rPr b="1" lang="en">
                          <a:solidFill>
                            <a:srgbClr val="CCCCCC"/>
                          </a:solidFill>
                        </a:rPr>
                        <a:t>Model</a:t>
                      </a:r>
                      <a:endParaRPr b="1">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rgbClr val="CCCCCC"/>
                          </a:solidFill>
                        </a:rPr>
                        <a:t>90% AUC interval</a:t>
                      </a:r>
                      <a:endParaRPr b="1" sz="1300">
                        <a:solidFill>
                          <a:srgbClr val="CCCCCC"/>
                        </a:solidFill>
                      </a:endParaRPr>
                    </a:p>
                    <a:p>
                      <a:pPr indent="0" lvl="0" marL="0" rtl="0" algn="ctr">
                        <a:spcBef>
                          <a:spcPts val="0"/>
                        </a:spcBef>
                        <a:spcAft>
                          <a:spcPts val="0"/>
                        </a:spcAft>
                        <a:buNone/>
                      </a:pPr>
                      <a:r>
                        <a:rPr b="1" lang="en" sz="700">
                          <a:solidFill>
                            <a:srgbClr val="CCCCCC"/>
                          </a:solidFill>
                        </a:rPr>
                        <a:t>(test)</a:t>
                      </a:r>
                      <a:endParaRPr b="1" sz="700">
                        <a:solidFill>
                          <a:srgbClr val="CCCCCC"/>
                        </a:solidFill>
                      </a:endParaRPr>
                    </a:p>
                    <a:p>
                      <a:pPr indent="0" lvl="0" marL="0" rtl="0" algn="ctr">
                        <a:spcBef>
                          <a:spcPts val="0"/>
                        </a:spcBef>
                        <a:spcAft>
                          <a:spcPts val="0"/>
                        </a:spcAft>
                        <a:buNone/>
                      </a:pPr>
                      <a:r>
                        <a:rPr b="1" lang="en" sz="500">
                          <a:solidFill>
                            <a:schemeClr val="accent2"/>
                          </a:solidFill>
                        </a:rPr>
                        <a:t>.</a:t>
                      </a:r>
                      <a:endParaRPr b="1" sz="500">
                        <a:solidFill>
                          <a:schemeClr val="accent2"/>
                        </a:solidFill>
                      </a:endParaRPr>
                    </a:p>
                  </a:txBody>
                  <a:tcPr marT="91425" marB="91425" marR="91425" marL="91425" anchor="ctr">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CCCCC"/>
                          </a:solidFill>
                        </a:rPr>
                        <a:t>CV time </a:t>
                      </a:r>
                      <a:endParaRPr b="1">
                        <a:solidFill>
                          <a:srgbClr val="CCCCCC"/>
                        </a:solidFill>
                      </a:endParaRPr>
                    </a:p>
                    <a:p>
                      <a:pPr indent="0" lvl="0" marL="0" rtl="0" algn="ctr">
                        <a:spcBef>
                          <a:spcPts val="0"/>
                        </a:spcBef>
                        <a:spcAft>
                          <a:spcPts val="0"/>
                        </a:spcAft>
                        <a:buNone/>
                      </a:pPr>
                      <a:r>
                        <a:rPr b="1" lang="en" sz="700">
                          <a:solidFill>
                            <a:srgbClr val="CCCCCC"/>
                          </a:solidFill>
                        </a:rPr>
                        <a:t>(minutes)</a:t>
                      </a:r>
                      <a:endParaRPr b="1" sz="700">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CCCCC"/>
                          </a:solidFill>
                        </a:rPr>
                        <a:t>Fit time </a:t>
                      </a:r>
                      <a:endParaRPr b="1">
                        <a:solidFill>
                          <a:srgbClr val="CCCCCC"/>
                        </a:solidFill>
                      </a:endParaRPr>
                    </a:p>
                    <a:p>
                      <a:pPr indent="0" lvl="0" marL="0" rtl="0" algn="ctr">
                        <a:spcBef>
                          <a:spcPts val="0"/>
                        </a:spcBef>
                        <a:spcAft>
                          <a:spcPts val="0"/>
                        </a:spcAft>
                        <a:buNone/>
                      </a:pPr>
                      <a:r>
                        <a:rPr b="1" lang="en" sz="700">
                          <a:solidFill>
                            <a:srgbClr val="CCCCCC"/>
                          </a:solidFill>
                        </a:rPr>
                        <a:t>(minutes)</a:t>
                      </a:r>
                      <a:endParaRPr b="1">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r>
              <a:tr h="540750">
                <a:tc>
                  <a:txBody>
                    <a:bodyPr/>
                    <a:lstStyle/>
                    <a:p>
                      <a:pPr indent="0" lvl="0" marL="0" rtl="0" algn="l">
                        <a:spcBef>
                          <a:spcPts val="0"/>
                        </a:spcBef>
                        <a:spcAft>
                          <a:spcPts val="0"/>
                        </a:spcAft>
                        <a:buNone/>
                      </a:pPr>
                      <a:r>
                        <a:rPr b="1" lang="en">
                          <a:solidFill>
                            <a:srgbClr val="CCCCCC"/>
                          </a:solidFill>
                        </a:rPr>
                        <a:t>Elastic Net</a:t>
                      </a:r>
                      <a:endParaRPr b="1">
                        <a:solidFill>
                          <a:srgbClr val="CCCCCC"/>
                        </a:solidFill>
                      </a:endParaRPr>
                    </a:p>
                  </a:txBody>
                  <a:tcPr marT="91425" marB="91425" marR="91425" marL="91425" anchor="ctr">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(0.82 , 0.92)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1.40</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0.14</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r>
              <a:tr h="540750">
                <a:tc>
                  <a:txBody>
                    <a:bodyPr/>
                    <a:lstStyle/>
                    <a:p>
                      <a:pPr indent="0" lvl="0" marL="0" rtl="0" algn="l">
                        <a:spcBef>
                          <a:spcPts val="0"/>
                        </a:spcBef>
                        <a:spcAft>
                          <a:spcPts val="0"/>
                        </a:spcAft>
                        <a:buNone/>
                      </a:pPr>
                      <a:r>
                        <a:rPr b="1" lang="en">
                          <a:solidFill>
                            <a:srgbClr val="CCCCCC"/>
                          </a:solidFill>
                        </a:rPr>
                        <a:t>Ridge</a:t>
                      </a:r>
                      <a:endParaRPr b="1">
                        <a:solidFill>
                          <a:srgbClr val="CCCCCC"/>
                        </a:solidFill>
                      </a:endParaRPr>
                    </a:p>
                  </a:txBody>
                  <a:tcPr marT="91425" marB="91425" marR="91425" marL="91425" anchor="ctr">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a:t>
                      </a:r>
                      <a:r>
                        <a:rPr lang="en">
                          <a:solidFill>
                            <a:srgbClr val="CCCCCC"/>
                          </a:solidFill>
                        </a:rPr>
                        <a:t>(0.78 , 0.90)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15.73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0.03</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r>
              <a:tr h="535500">
                <a:tc>
                  <a:txBody>
                    <a:bodyPr/>
                    <a:lstStyle/>
                    <a:p>
                      <a:pPr indent="0" lvl="0" marL="0" rtl="0" algn="l">
                        <a:spcBef>
                          <a:spcPts val="0"/>
                        </a:spcBef>
                        <a:spcAft>
                          <a:spcPts val="0"/>
                        </a:spcAft>
                        <a:buNone/>
                      </a:pPr>
                      <a:r>
                        <a:rPr b="1" lang="en">
                          <a:solidFill>
                            <a:srgbClr val="CCCCCC"/>
                          </a:solidFill>
                        </a:rPr>
                        <a:t>Lasso</a:t>
                      </a:r>
                      <a:endParaRPr b="1">
                        <a:solidFill>
                          <a:srgbClr val="CCCCCC"/>
                        </a:solidFill>
                      </a:endParaRPr>
                    </a:p>
                  </a:txBody>
                  <a:tcPr marT="91425" marB="91425" marR="91425" marL="91425" anchor="ctr">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a:t>
                      </a:r>
                      <a:r>
                        <a:rPr lang="en">
                          <a:solidFill>
                            <a:srgbClr val="CCCCCC"/>
                          </a:solidFill>
                        </a:rPr>
                        <a:t>(0.72 , 0.88)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8.36</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0.02</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r>
              <a:tr h="535500">
                <a:tc>
                  <a:txBody>
                    <a:bodyPr/>
                    <a:lstStyle/>
                    <a:p>
                      <a:pPr indent="0" lvl="0" marL="0" rtl="0" algn="l">
                        <a:spcBef>
                          <a:spcPts val="0"/>
                        </a:spcBef>
                        <a:spcAft>
                          <a:spcPts val="0"/>
                        </a:spcAft>
                        <a:buNone/>
                      </a:pPr>
                      <a:r>
                        <a:rPr b="1" lang="en">
                          <a:solidFill>
                            <a:srgbClr val="CCCCCC"/>
                          </a:solidFill>
                        </a:rPr>
                        <a:t>Random Forest</a:t>
                      </a:r>
                      <a:endParaRPr b="1">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a:t>
                      </a:r>
                      <a:r>
                        <a:rPr lang="en">
                          <a:solidFill>
                            <a:srgbClr val="CCCCCC"/>
                          </a:solidFill>
                        </a:rPr>
                        <a:t>(0.84 , 0.95)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CCCCCC"/>
                          </a:solidFill>
                        </a:rPr>
                        <a:t>              4.76</a:t>
                      </a:r>
                      <a:endParaRPr>
                        <a:solidFill>
                          <a:srgbClr val="CCCCCC"/>
                        </a:solidFill>
                      </a:endParaRPr>
                    </a:p>
                  </a:txBody>
                  <a:tcPr marT="91425" marB="91425" marR="91425" marL="91425">
                    <a:lnL cap="flat" cmpd="sng" w="38100">
                      <a:solidFill>
                        <a:schemeClr val="accent3"/>
                      </a:solidFill>
                      <a:prstDash val="solid"/>
                      <a:round/>
                      <a:headEnd len="sm" w="sm" type="none"/>
                      <a:tailEnd len="sm" w="sm" type="none"/>
                    </a:lnL>
                    <a:lnR cap="flat" cmpd="sng" w="38100">
                      <a:solidFill>
                        <a:schemeClr val="accent3"/>
                      </a:solidFill>
                      <a:prstDash val="solid"/>
                      <a:round/>
                      <a:headEnd len="sm" w="sm" type="none"/>
                      <a:tailEnd len="sm" w="sm" type="none"/>
                    </a:lnR>
                    <a:lnT cap="flat" cmpd="sng" w="38100">
                      <a:solidFill>
                        <a:schemeClr val="accent3"/>
                      </a:solidFill>
                      <a:prstDash val="solid"/>
                      <a:round/>
                      <a:headEnd len="sm" w="sm" type="none"/>
                      <a:tailEnd len="sm" w="sm" type="none"/>
                    </a:lnT>
                    <a:lnB cap="flat" cmpd="sng" w="38100">
                      <a:solidFill>
                        <a:schemeClr val="accent3"/>
                      </a:solidFill>
                      <a:prstDash val="solid"/>
                      <a:round/>
                      <a:headEnd len="sm" w="sm" type="none"/>
                      <a:tailEnd len="sm" w="sm" type="none"/>
                    </a:lnB>
                  </a:tcPr>
                </a:tc>
              </a:tr>
            </a:tbl>
          </a:graphicData>
        </a:graphic>
      </p:graphicFrame>
      <p:grpSp>
        <p:nvGrpSpPr>
          <p:cNvPr id="271" name="Google Shape;271;p20"/>
          <p:cNvGrpSpPr/>
          <p:nvPr/>
        </p:nvGrpSpPr>
        <p:grpSpPr>
          <a:xfrm>
            <a:off x="800703" y="936769"/>
            <a:ext cx="242731" cy="188765"/>
            <a:chOff x="3932350" y="3714775"/>
            <a:chExt cx="439650" cy="319075"/>
          </a:xfrm>
        </p:grpSpPr>
        <p:sp>
          <p:nvSpPr>
            <p:cNvPr id="272" name="Google Shape;272;p2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4"/>
                </a:solidFill>
              </a:rPr>
              <a:t>Conclusion</a:t>
            </a:r>
            <a:endParaRPr/>
          </a:p>
        </p:txBody>
      </p:sp>
      <p:sp>
        <p:nvSpPr>
          <p:cNvPr id="282" name="Google Shape;282;p21"/>
          <p:cNvSpPr txBox="1"/>
          <p:nvPr>
            <p:ph idx="1" type="body"/>
          </p:nvPr>
        </p:nvSpPr>
        <p:spPr>
          <a:xfrm>
            <a:off x="787875" y="1582550"/>
            <a:ext cx="20859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latin typeface="Inria Sans"/>
                <a:ea typeface="Inria Sans"/>
                <a:cs typeface="Inria Sans"/>
                <a:sym typeface="Inria Sans"/>
              </a:rPr>
              <a:t>Time</a:t>
            </a:r>
            <a:endParaRPr b="1" sz="1700">
              <a:latin typeface="Inria Sans"/>
              <a:ea typeface="Inria Sans"/>
              <a:cs typeface="Inria Sans"/>
              <a:sym typeface="Inria Sans"/>
            </a:endParaRPr>
          </a:p>
          <a:p>
            <a:pPr indent="0" lvl="0" marL="0" rtl="0" algn="l">
              <a:spcBef>
                <a:spcPts val="600"/>
              </a:spcBef>
              <a:spcAft>
                <a:spcPts val="600"/>
              </a:spcAft>
              <a:buNone/>
            </a:pPr>
            <a:r>
              <a:rPr lang="en" sz="1400"/>
              <a:t>Elastic Net had the best overall time</a:t>
            </a:r>
            <a:endParaRPr sz="1400"/>
          </a:p>
        </p:txBody>
      </p:sp>
      <p:sp>
        <p:nvSpPr>
          <p:cNvPr id="283" name="Google Shape;283;p21"/>
          <p:cNvSpPr txBox="1"/>
          <p:nvPr>
            <p:ph idx="2" type="body"/>
          </p:nvPr>
        </p:nvSpPr>
        <p:spPr>
          <a:xfrm>
            <a:off x="3317025" y="1582550"/>
            <a:ext cx="26301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latin typeface="Inria Sans"/>
                <a:ea typeface="Inria Sans"/>
                <a:cs typeface="Inria Sans"/>
                <a:sym typeface="Inria Sans"/>
              </a:rPr>
              <a:t>Important Predictors</a:t>
            </a:r>
            <a:endParaRPr b="1" sz="1700">
              <a:latin typeface="Inria Sans"/>
              <a:ea typeface="Inria Sans"/>
              <a:cs typeface="Inria Sans"/>
              <a:sym typeface="Inria Sans"/>
            </a:endParaRPr>
          </a:p>
          <a:p>
            <a:pPr indent="0" lvl="0" marL="0" rtl="0" algn="l">
              <a:spcBef>
                <a:spcPts val="600"/>
              </a:spcBef>
              <a:spcAft>
                <a:spcPts val="0"/>
              </a:spcAft>
              <a:buNone/>
            </a:pPr>
            <a:r>
              <a:rPr lang="en" sz="1600"/>
              <a:t>The overall best predictors were:</a:t>
            </a:r>
            <a:endParaRPr sz="1600"/>
          </a:p>
          <a:p>
            <a:pPr indent="0" lvl="0" marL="0" rtl="0" algn="l">
              <a:spcBef>
                <a:spcPts val="600"/>
              </a:spcBef>
              <a:spcAft>
                <a:spcPts val="0"/>
              </a:spcAft>
              <a:buNone/>
            </a:pPr>
            <a:r>
              <a:rPr lang="en" sz="1300"/>
              <a:t>(sales - cost of products sold) / sales</a:t>
            </a:r>
            <a:endParaRPr sz="1300"/>
          </a:p>
          <a:p>
            <a:pPr indent="0" lvl="0" marL="0" rtl="0" algn="l">
              <a:spcBef>
                <a:spcPts val="600"/>
              </a:spcBef>
              <a:spcAft>
                <a:spcPts val="0"/>
              </a:spcAft>
              <a:buNone/>
            </a:pPr>
            <a:r>
              <a:rPr lang="en" sz="1300"/>
              <a:t>equity/ total assets</a:t>
            </a:r>
            <a:endParaRPr sz="1300"/>
          </a:p>
          <a:p>
            <a:pPr indent="0" lvl="0" marL="0" rtl="0" algn="l">
              <a:spcBef>
                <a:spcPts val="600"/>
              </a:spcBef>
              <a:spcAft>
                <a:spcPts val="0"/>
              </a:spcAft>
              <a:buNone/>
            </a:pPr>
            <a:r>
              <a:rPr lang="en" sz="1300"/>
              <a:t>Total liabilities/ total assets</a:t>
            </a:r>
            <a:endParaRPr sz="1300"/>
          </a:p>
          <a:p>
            <a:pPr indent="0" lvl="0" marL="0" rtl="0" algn="l">
              <a:spcBef>
                <a:spcPts val="600"/>
              </a:spcBef>
              <a:spcAft>
                <a:spcPts val="0"/>
              </a:spcAft>
              <a:buNone/>
            </a:pPr>
            <a:r>
              <a:rPr lang="en" sz="1300"/>
              <a:t>                    &amp;    </a:t>
            </a:r>
            <a:endParaRPr sz="1300"/>
          </a:p>
          <a:p>
            <a:pPr indent="0" lvl="0" marL="0" rtl="0" algn="l">
              <a:spcBef>
                <a:spcPts val="600"/>
              </a:spcBef>
              <a:spcAft>
                <a:spcPts val="0"/>
              </a:spcAft>
              <a:buNone/>
            </a:pPr>
            <a:r>
              <a:rPr lang="en" sz="1300"/>
              <a:t> ( gross profit+interest)/sales </a:t>
            </a:r>
            <a:r>
              <a:rPr lang="en" sz="1600"/>
              <a:t>                                                                       </a:t>
            </a:r>
            <a:endParaRPr sz="1600"/>
          </a:p>
          <a:p>
            <a:pPr indent="0" lvl="0" marL="0" rtl="0" algn="l">
              <a:spcBef>
                <a:spcPts val="600"/>
              </a:spcBef>
              <a:spcAft>
                <a:spcPts val="600"/>
              </a:spcAft>
              <a:buNone/>
            </a:pPr>
            <a:r>
              <a:t/>
            </a:r>
            <a:endParaRPr b="1" sz="1600">
              <a:latin typeface="Inria Sans"/>
              <a:ea typeface="Inria Sans"/>
              <a:cs typeface="Inria Sans"/>
              <a:sym typeface="Inria Sans"/>
            </a:endParaRPr>
          </a:p>
        </p:txBody>
      </p:sp>
      <p:sp>
        <p:nvSpPr>
          <p:cNvPr id="284" name="Google Shape;284;p21"/>
          <p:cNvSpPr txBox="1"/>
          <p:nvPr>
            <p:ph idx="3" type="body"/>
          </p:nvPr>
        </p:nvSpPr>
        <p:spPr>
          <a:xfrm>
            <a:off x="6432175" y="1582550"/>
            <a:ext cx="2208000" cy="303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latin typeface="Inria Sans"/>
                <a:ea typeface="Inria Sans"/>
                <a:cs typeface="Inria Sans"/>
                <a:sym typeface="Inria Sans"/>
              </a:rPr>
              <a:t>Performance</a:t>
            </a:r>
            <a:endParaRPr b="1" sz="1700">
              <a:latin typeface="Inria Sans"/>
              <a:ea typeface="Inria Sans"/>
              <a:cs typeface="Inria Sans"/>
              <a:sym typeface="Inria Sans"/>
            </a:endParaRPr>
          </a:p>
          <a:p>
            <a:pPr indent="0" lvl="0" marL="0" rtl="0" algn="l">
              <a:spcBef>
                <a:spcPts val="600"/>
              </a:spcBef>
              <a:spcAft>
                <a:spcPts val="0"/>
              </a:spcAft>
              <a:buNone/>
            </a:pPr>
            <a:r>
              <a:rPr lang="en" sz="1600"/>
              <a:t>Random forest had the best performance</a:t>
            </a:r>
            <a:r>
              <a:rPr lang="en" sz="1600"/>
              <a:t> all models had a large variation in test AUC  </a:t>
            </a:r>
            <a:endParaRPr sz="1600"/>
          </a:p>
          <a:p>
            <a:pPr indent="0" lvl="0" marL="0" rtl="0" algn="l">
              <a:spcBef>
                <a:spcPts val="600"/>
              </a:spcBef>
              <a:spcAft>
                <a:spcPts val="0"/>
              </a:spcAft>
              <a:buNone/>
            </a:pPr>
            <a:r>
              <a:rPr lang="en" sz="1600"/>
              <a:t>  </a:t>
            </a:r>
            <a:endParaRPr sz="1600"/>
          </a:p>
          <a:p>
            <a:pPr indent="0" lvl="0" marL="0" rtl="0" algn="l">
              <a:spcBef>
                <a:spcPts val="600"/>
              </a:spcBef>
              <a:spcAft>
                <a:spcPts val="600"/>
              </a:spcAft>
              <a:buNone/>
            </a:pPr>
            <a:r>
              <a:t/>
            </a:r>
            <a:endParaRPr/>
          </a:p>
        </p:txBody>
      </p:sp>
      <p:sp>
        <p:nvSpPr>
          <p:cNvPr id="285" name="Google Shape;285;p2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