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5" r:id="rId7"/>
    <p:sldId id="268" r:id="rId8"/>
    <p:sldId id="270" r:id="rId9"/>
    <p:sldId id="27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1" d="100"/>
          <a:sy n="81" d="100"/>
        </p:scale>
        <p:origin x="55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79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417320" y="8339328"/>
            <a:ext cx="3044952" cy="2560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9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Created with Pi</a:t>
            </a:r>
            <a:endParaRPr lang="en-US" sz="1390" dirty="0"/>
          </a:p>
        </p:txBody>
      </p:sp>
      <p:sp>
        <p:nvSpPr>
          <p:cNvPr id="8" name="Text 2"/>
          <p:cNvSpPr/>
          <p:nvPr/>
        </p:nvSpPr>
        <p:spPr>
          <a:xfrm>
            <a:off x="931953" y="3174123"/>
            <a:ext cx="12984480" cy="334544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690"/>
              </a:lnSpc>
              <a:buNone/>
            </a:pPr>
            <a:r>
              <a:rPr lang="en-US" sz="540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AI-Driven Scheduling in 6G Networks: A Neural Network Approach to Multi-User Resource Allocation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144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2130552"/>
            <a:ext cx="12984480" cy="97840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7690"/>
              </a:lnSpc>
              <a:buNone/>
            </a:pPr>
            <a:r>
              <a:rPr lang="en-US" sz="641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CONTENTS</a:t>
            </a:r>
            <a:endParaRPr lang="en-US" sz="6410" dirty="0"/>
          </a:p>
        </p:txBody>
      </p:sp>
      <p:sp>
        <p:nvSpPr>
          <p:cNvPr id="5" name="Text 1"/>
          <p:cNvSpPr/>
          <p:nvPr/>
        </p:nvSpPr>
        <p:spPr>
          <a:xfrm>
            <a:off x="1078992" y="473659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3. Methodology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7516579" y="473659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6. Conclusion &amp; Call to Action</a:t>
            </a:r>
            <a:endParaRPr lang="en-US" sz="2320" dirty="0"/>
          </a:p>
        </p:txBody>
      </p:sp>
      <p:sp>
        <p:nvSpPr>
          <p:cNvPr id="7" name="Text 3"/>
          <p:cNvSpPr/>
          <p:nvPr/>
        </p:nvSpPr>
        <p:spPr>
          <a:xfrm>
            <a:off x="7516579" y="3499945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4. Results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1078992" y="350215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780"/>
              </a:lnSpc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1. Motivation &amp; Research Gap</a:t>
            </a:r>
            <a:endParaRPr lang="en-US" sz="2320" dirty="0"/>
          </a:p>
        </p:txBody>
      </p:sp>
      <p:sp>
        <p:nvSpPr>
          <p:cNvPr id="9" name="Text 5"/>
          <p:cNvSpPr/>
          <p:nvPr/>
        </p:nvSpPr>
        <p:spPr>
          <a:xfrm>
            <a:off x="1078992" y="4123944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2. Problem Formulation</a:t>
            </a:r>
            <a:endParaRPr lang="en-US" sz="2320" dirty="0"/>
          </a:p>
        </p:txBody>
      </p:sp>
      <p:sp>
        <p:nvSpPr>
          <p:cNvPr id="11" name="Text 7"/>
          <p:cNvSpPr/>
          <p:nvPr/>
        </p:nvSpPr>
        <p:spPr>
          <a:xfrm>
            <a:off x="7516579" y="4123944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5. Research Relevance &amp; Future Work</a:t>
            </a:r>
            <a:endParaRPr lang="en-US" sz="23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4370832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01</a:t>
            </a:r>
            <a:endParaRPr lang="en-US" sz="6410" dirty="0"/>
          </a:p>
        </p:txBody>
      </p:sp>
      <p:sp>
        <p:nvSpPr>
          <p:cNvPr id="8" name="Text 2"/>
          <p:cNvSpPr/>
          <p:nvPr/>
        </p:nvSpPr>
        <p:spPr>
          <a:xfrm>
            <a:off x="2112264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5570"/>
              </a:lnSpc>
              <a:buNone/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Motivation &amp; Research Gap</a:t>
            </a:r>
            <a:endParaRPr lang="en-US" sz="4640" dirty="0"/>
          </a:p>
        </p:txBody>
      </p:sp>
      <p:sp>
        <p:nvSpPr>
          <p:cNvPr id="9" name="Text 3"/>
          <p:cNvSpPr/>
          <p:nvPr/>
        </p:nvSpPr>
        <p:spPr>
          <a:xfrm>
            <a:off x="832104" y="374904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4315968" y="996696"/>
            <a:ext cx="948232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832104" y="498348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832104" y="687628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097280" y="2743200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72" y="3136392"/>
            <a:ext cx="1152144" cy="1152144"/>
          </a:xfrm>
          <a:prstGeom prst="rect">
            <a:avLst/>
          </a:prstGeom>
        </p:spPr>
      </p:pic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288" y="3136392"/>
            <a:ext cx="1152144" cy="1152144"/>
          </a:xfrm>
          <a:prstGeom prst="rect">
            <a:avLst/>
          </a:prstGeom>
        </p:spPr>
      </p:pic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5408" y="3136392"/>
            <a:ext cx="1005840" cy="1152144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9848088" y="4517136"/>
            <a:ext cx="383133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Gap</a:t>
            </a:r>
            <a:endParaRPr lang="en-US" sz="2320" dirty="0"/>
          </a:p>
        </p:txBody>
      </p:sp>
      <p:sp>
        <p:nvSpPr>
          <p:cNvPr id="19" name="Text 1"/>
          <p:cNvSpPr/>
          <p:nvPr/>
        </p:nvSpPr>
        <p:spPr>
          <a:xfrm>
            <a:off x="5404104" y="5020056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Traditional schedulers (e.g., Round-Robin) ignore real-time channel dynamics.</a:t>
            </a:r>
            <a:endParaRPr lang="en-US" sz="1850" dirty="0"/>
          </a:p>
        </p:txBody>
      </p:sp>
      <p:sp>
        <p:nvSpPr>
          <p:cNvPr id="20" name="Text 2"/>
          <p:cNvSpPr/>
          <p:nvPr/>
        </p:nvSpPr>
        <p:spPr>
          <a:xfrm>
            <a:off x="9848088" y="5020056"/>
            <a:ext cx="383133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Need for AI-driven, adaptive scheduling algorithms.</a:t>
            </a:r>
            <a:endParaRPr lang="en-US" sz="1850" dirty="0"/>
          </a:p>
        </p:txBody>
      </p:sp>
      <p:sp>
        <p:nvSpPr>
          <p:cNvPr id="21" name="Text 3"/>
          <p:cNvSpPr/>
          <p:nvPr/>
        </p:nvSpPr>
        <p:spPr>
          <a:xfrm>
            <a:off x="5404104" y="4517136"/>
            <a:ext cx="383133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Problem</a:t>
            </a:r>
            <a:endParaRPr lang="en-US" sz="2320" dirty="0"/>
          </a:p>
        </p:txBody>
      </p:sp>
      <p:sp>
        <p:nvSpPr>
          <p:cNvPr id="22" name="Text 4"/>
          <p:cNvSpPr/>
          <p:nvPr/>
        </p:nvSpPr>
        <p:spPr>
          <a:xfrm>
            <a:off x="960120" y="4517136"/>
            <a:ext cx="383133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6G Vision</a:t>
            </a:r>
            <a:endParaRPr lang="en-US" sz="2320" dirty="0"/>
          </a:p>
        </p:txBody>
      </p:sp>
      <p:sp>
        <p:nvSpPr>
          <p:cNvPr id="24" name="Text 6"/>
          <p:cNvSpPr/>
          <p:nvPr/>
        </p:nvSpPr>
        <p:spPr>
          <a:xfrm>
            <a:off x="960120" y="5020056"/>
            <a:ext cx="383133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Ultra-low latency, high throughput, and energy efficiency.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822960" y="235012"/>
            <a:ext cx="12984480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570"/>
              </a:lnSpc>
              <a:buNone/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Motivation &amp; Research Gap</a:t>
            </a:r>
            <a:endParaRPr lang="en-US" sz="4640" dirty="0"/>
          </a:p>
        </p:txBody>
      </p:sp>
      <p:sp>
        <p:nvSpPr>
          <p:cNvPr id="7" name="Text 3"/>
          <p:cNvSpPr/>
          <p:nvPr/>
        </p:nvSpPr>
        <p:spPr>
          <a:xfrm>
            <a:off x="863530" y="2247112"/>
            <a:ext cx="10224884" cy="34862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Zhang et al., "AI for 6G: Research Visions and Challenges," IEEE Access, 2020.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Saad et al., "A Vision of 6G Wireless Systems: Applications, Trends, Technologies," IEEE Network, 2020.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Björnson et al., "Intelligent Reflective Surfaces and AI in 6G," IEEE Communications Magazine, 2023.</a:t>
            </a:r>
            <a:endParaRPr lang="en-US" sz="1850" dirty="0"/>
          </a:p>
          <a:p>
            <a:pPr>
              <a:lnSpc>
                <a:spcPts val="2780"/>
              </a:lnSpc>
            </a:pPr>
            <a:endParaRPr lang="en-US" sz="1850" dirty="0"/>
          </a:p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822960" y="1451269"/>
            <a:ext cx="12984480" cy="5669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71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References:</a:t>
            </a:r>
            <a:endParaRPr lang="en-US" sz="37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5764609" y="695637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4315968" y="996696"/>
            <a:ext cx="948232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9A2D50AC-B1A5-8A16-C81F-A95826B2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2C79806D-C82D-8112-5354-A5038CA58309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02</a:t>
            </a:r>
            <a:endParaRPr lang="en-US" sz="641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FA1CFDD8-A3B6-28FC-A2BC-860E6E03F7F5}"/>
              </a:ext>
            </a:extLst>
          </p:cNvPr>
          <p:cNvSpPr/>
          <p:nvPr/>
        </p:nvSpPr>
        <p:spPr>
          <a:xfrm>
            <a:off x="2112264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Problem Formulation</a:t>
            </a:r>
            <a:endParaRPr lang="en-US" sz="464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78D925CC-7F33-F091-841C-1956BC0974EE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17" y="2818979"/>
            <a:ext cx="3386014" cy="2862072"/>
          </a:xfrm>
          <a:prstGeom prst="rect">
            <a:avLst/>
          </a:prstGeom>
        </p:spPr>
      </p:pic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282" y="2818979"/>
            <a:ext cx="3314225" cy="2862072"/>
          </a:xfrm>
          <a:prstGeom prst="rect">
            <a:avLst/>
          </a:prstGeom>
        </p:spPr>
      </p:pic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44" y="2818979"/>
            <a:ext cx="3386013" cy="2862072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5978388" y="4282019"/>
            <a:ext cx="2738687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Rayleigh fading (fast time-varying channels).</a:t>
            </a:r>
            <a:endParaRPr lang="en-US" sz="1850" dirty="0"/>
          </a:p>
        </p:txBody>
      </p:sp>
      <p:sp>
        <p:nvSpPr>
          <p:cNvPr id="23" name="Text 1"/>
          <p:cNvSpPr/>
          <p:nvPr/>
        </p:nvSpPr>
        <p:spPr>
          <a:xfrm>
            <a:off x="10808140" y="4638635"/>
            <a:ext cx="2680623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Energy consumption.</a:t>
            </a:r>
            <a:endParaRPr lang="en-US" sz="1850" dirty="0"/>
          </a:p>
        </p:txBody>
      </p:sp>
      <p:sp>
        <p:nvSpPr>
          <p:cNvPr id="24" name="Text 2"/>
          <p:cNvSpPr/>
          <p:nvPr/>
        </p:nvSpPr>
        <p:spPr>
          <a:xfrm>
            <a:off x="5978388" y="3431627"/>
            <a:ext cx="2738687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10 users, 100 time slots.</a:t>
            </a:r>
            <a:endParaRPr lang="en-US" sz="1850" dirty="0"/>
          </a:p>
        </p:txBody>
      </p:sp>
      <p:sp>
        <p:nvSpPr>
          <p:cNvPr id="25" name="Text 3"/>
          <p:cNvSpPr/>
          <p:nvPr/>
        </p:nvSpPr>
        <p:spPr>
          <a:xfrm>
            <a:off x="10808140" y="2937851"/>
            <a:ext cx="2680623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Performance Metrics</a:t>
            </a:r>
            <a:endParaRPr lang="en-US" sz="2320" dirty="0"/>
          </a:p>
        </p:txBody>
      </p:sp>
      <p:sp>
        <p:nvSpPr>
          <p:cNvPr id="26" name="Text 4"/>
          <p:cNvSpPr/>
          <p:nvPr/>
        </p:nvSpPr>
        <p:spPr>
          <a:xfrm>
            <a:off x="5978388" y="2937851"/>
            <a:ext cx="2738687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System Setup</a:t>
            </a:r>
            <a:endParaRPr lang="en-US" sz="2320" dirty="0"/>
          </a:p>
        </p:txBody>
      </p:sp>
      <p:sp>
        <p:nvSpPr>
          <p:cNvPr id="27" name="Text 6"/>
          <p:cNvSpPr/>
          <p:nvPr/>
        </p:nvSpPr>
        <p:spPr>
          <a:xfrm>
            <a:off x="10808140" y="3788243"/>
            <a:ext cx="2680623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Throughput (Gbps).</a:t>
            </a:r>
            <a:endParaRPr lang="en-US" sz="1850" dirty="0"/>
          </a:p>
        </p:txBody>
      </p:sp>
      <p:sp>
        <p:nvSpPr>
          <p:cNvPr id="28" name="Text 7"/>
          <p:cNvSpPr/>
          <p:nvPr/>
        </p:nvSpPr>
        <p:spPr>
          <a:xfrm>
            <a:off x="1129441" y="2937851"/>
            <a:ext cx="273868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Objective</a:t>
            </a:r>
            <a:endParaRPr lang="en-US" sz="2320" dirty="0"/>
          </a:p>
        </p:txBody>
      </p:sp>
      <p:sp>
        <p:nvSpPr>
          <p:cNvPr id="29" name="Text 8"/>
          <p:cNvSpPr/>
          <p:nvPr/>
        </p:nvSpPr>
        <p:spPr>
          <a:xfrm>
            <a:off x="1129441" y="3431627"/>
            <a:ext cx="2738688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Design a learning-based scheduler for multi-user wireless systems under Rayleigh fading.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832104" y="4370832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4315968" y="996696"/>
            <a:ext cx="948232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832104" y="498348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832104" y="374904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832104" y="687628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</a:t>
            </a:r>
            <a:endParaRPr lang="en-US" sz="185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62450F26-91B6-BCA5-5F71-A8D32332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218059FB-9B30-ED75-0E54-1BD304877AC7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03</a:t>
            </a:r>
            <a:endParaRPr lang="en-US" sz="641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E6C78E39-E95B-614E-A4A1-0F8F3857E21B}"/>
              </a:ext>
            </a:extLst>
          </p:cNvPr>
          <p:cNvSpPr/>
          <p:nvPr/>
        </p:nvSpPr>
        <p:spPr>
          <a:xfrm>
            <a:off x="2112264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Methodology</a:t>
            </a:r>
            <a:endParaRPr lang="en-US" sz="464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97501448-7165-3211-C453-8F4639ABB8B0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graphicFrame>
        <p:nvGraphicFramePr>
          <p:cNvPr id="1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29748"/>
              </p:ext>
            </p:extLst>
          </p:nvPr>
        </p:nvGraphicFramePr>
        <p:xfrm>
          <a:off x="868680" y="2912941"/>
          <a:ext cx="12947904" cy="503729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47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Component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Design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Input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Channel gains (10 users)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Hidden Layer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64 neurons, ReLU activation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Output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User to schedule (softmax)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Training Data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1000 simulated fading scenarios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Tool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MATLAB Deep Learning Toolbox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 0"/>
          <p:cNvSpPr/>
          <p:nvPr/>
        </p:nvSpPr>
        <p:spPr>
          <a:xfrm>
            <a:off x="7571232" y="2258568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Feedforward Neural Network (FNN).</a:t>
            </a:r>
            <a:endParaRPr lang="en-US" sz="1850" dirty="0"/>
          </a:p>
        </p:txBody>
      </p:sp>
      <p:sp>
        <p:nvSpPr>
          <p:cNvPr id="22" name="Text 2"/>
          <p:cNvSpPr/>
          <p:nvPr/>
        </p:nvSpPr>
        <p:spPr>
          <a:xfrm>
            <a:off x="1078992" y="2258568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Round-Robin scheduler.</a:t>
            </a:r>
            <a:endParaRPr lang="en-US" sz="1850" dirty="0"/>
          </a:p>
        </p:txBody>
      </p:sp>
      <p:sp>
        <p:nvSpPr>
          <p:cNvPr id="23" name="Text 3"/>
          <p:cNvSpPr/>
          <p:nvPr/>
        </p:nvSpPr>
        <p:spPr>
          <a:xfrm>
            <a:off x="1136799" y="1977679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Baseline</a:t>
            </a:r>
            <a:endParaRPr lang="en-US" sz="2320" dirty="0"/>
          </a:p>
        </p:txBody>
      </p:sp>
      <p:sp>
        <p:nvSpPr>
          <p:cNvPr id="24" name="Text 4"/>
          <p:cNvSpPr/>
          <p:nvPr/>
        </p:nvSpPr>
        <p:spPr>
          <a:xfrm>
            <a:off x="7629039" y="194310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Proposed Approach</a:t>
            </a:r>
            <a:endParaRPr lang="en-US" sz="23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60" y="6062472"/>
            <a:ext cx="6345936" cy="108813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" y="6062472"/>
            <a:ext cx="6345936" cy="1088136"/>
          </a:xfrm>
          <a:prstGeom prst="rect">
            <a:avLst/>
          </a:prstGeom>
        </p:spPr>
      </p:pic>
      <p:graphicFrame>
        <p:nvGraphicFramePr>
          <p:cNvPr id="1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948498"/>
              </p:ext>
            </p:extLst>
          </p:nvPr>
        </p:nvGraphicFramePr>
        <p:xfrm>
          <a:off x="903890" y="2048256"/>
          <a:ext cx="12876118" cy="373075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24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5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5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268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Metric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Round-Robin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Neural Network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Avg. Throughput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2.56 Gbps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2.80 Gbps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Gain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—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9.37% ↑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2688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Variance (Mbps²)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26,514.98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3,659.09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 1"/>
          <p:cNvSpPr/>
          <p:nvPr/>
        </p:nvSpPr>
        <p:spPr>
          <a:xfrm>
            <a:off x="1078992" y="6181344"/>
            <a:ext cx="587044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📈 NN Advantage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7690104" y="6675120"/>
            <a:ext cx="587044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Stable performance suits massive access scenarios.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1078992" y="6675120"/>
            <a:ext cx="587044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9.37% higher throughput, 86.2% lower variance.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7690104" y="6181344"/>
            <a:ext cx="587044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📉 Scalability</a:t>
            </a:r>
            <a:endParaRPr lang="en-US" sz="2320" dirty="0"/>
          </a:p>
        </p:txBody>
      </p:sp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CE811037-4756-FF1C-CF24-7CA435C0D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1B5B370B-41B8-6CD1-FEF6-206633B7CD9B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04</a:t>
            </a:r>
            <a:endParaRPr lang="en-US" sz="641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D66D61F9-C37D-A655-CCA7-242F1A0FDD6F}"/>
              </a:ext>
            </a:extLst>
          </p:cNvPr>
          <p:cNvSpPr/>
          <p:nvPr/>
        </p:nvSpPr>
        <p:spPr>
          <a:xfrm>
            <a:off x="2217368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Results</a:t>
            </a:r>
            <a:endParaRPr lang="en-US" sz="464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A83F8E8B-359B-8BD0-B77B-FA9D2CA9DA46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653323" y="3240129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Integration with MIMO and beamforming.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53323" y="2252577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Future Directions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653323" y="2746353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Federated learning for user privacy.</a:t>
            </a:r>
            <a:endParaRPr lang="en-US" sz="185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28A634B1-05B5-9774-A603-574FC228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6408B0D3-470D-E09F-1B39-8B86F6C6E865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04</a:t>
            </a:r>
            <a:endParaRPr lang="en-US" sz="641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337E11E-F1A9-EAD7-FC95-689477416F11}"/>
              </a:ext>
            </a:extLst>
          </p:cNvPr>
          <p:cNvSpPr/>
          <p:nvPr/>
        </p:nvSpPr>
        <p:spPr>
          <a:xfrm>
            <a:off x="2217368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Future Work</a:t>
            </a:r>
            <a:endParaRPr lang="en-US" sz="464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40975E1C-956A-A266-F649-18DB7482C48C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B681A-14F1-7CD9-D00D-DEFD299C51F3}"/>
              </a:ext>
            </a:extLst>
          </p:cNvPr>
          <p:cNvSpPr txBox="1"/>
          <p:nvPr/>
        </p:nvSpPr>
        <p:spPr>
          <a:xfrm>
            <a:off x="1282262" y="5027623"/>
            <a:ext cx="11655972" cy="1317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“The important thing is not to stop questioning. Curiosity has its own reason for existing.” — Albert Einstein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502152"/>
            <a:ext cx="12984480" cy="97840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Thank You</a:t>
            </a:r>
            <a:endParaRPr lang="en-US" sz="64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358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Roboto-Roboto-Bold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Joel Ojerinde</cp:lastModifiedBy>
  <cp:revision>4</cp:revision>
  <dcterms:created xsi:type="dcterms:W3CDTF">2025-07-15T22:54:26Z</dcterms:created>
  <dcterms:modified xsi:type="dcterms:W3CDTF">2025-07-15T23:22:17Z</dcterms:modified>
</cp:coreProperties>
</file>