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0" r:id="rId4"/>
    <p:sldId id="262" r:id="rId5"/>
    <p:sldId id="263" r:id="rId6"/>
    <p:sldId id="265" r:id="rId7"/>
    <p:sldId id="268" r:id="rId8"/>
    <p:sldId id="270" r:id="rId9"/>
    <p:sldId id="273" r:id="rId10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1" d="100"/>
          <a:sy n="81" d="100"/>
        </p:scale>
        <p:origin x="552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779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07208"/>
          </a:xfrm>
          <a:prstGeom prst="rect">
            <a:avLst/>
          </a:prstGeom>
        </p:spPr>
      </p:pic>
      <p:sp>
        <p:nvSpPr>
          <p:cNvPr id="7" name="Text 1"/>
          <p:cNvSpPr/>
          <p:nvPr/>
        </p:nvSpPr>
        <p:spPr>
          <a:xfrm>
            <a:off x="1417320" y="8339328"/>
            <a:ext cx="3044952" cy="2560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39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Created with Pi</a:t>
            </a:r>
            <a:endParaRPr lang="en-US" sz="1390" dirty="0"/>
          </a:p>
        </p:txBody>
      </p:sp>
      <p:sp>
        <p:nvSpPr>
          <p:cNvPr id="8" name="Text 2"/>
          <p:cNvSpPr/>
          <p:nvPr/>
        </p:nvSpPr>
        <p:spPr>
          <a:xfrm>
            <a:off x="931953" y="3174123"/>
            <a:ext cx="12984480" cy="334544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7690"/>
              </a:lnSpc>
              <a:buNone/>
            </a:pPr>
            <a:r>
              <a:rPr lang="en-US" sz="540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AI-Driven Scheduling in 6G Networks: A Neural Network Approach to Multi-User Resource Allocation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9144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2130552"/>
            <a:ext cx="12984480" cy="97840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7690"/>
              </a:lnSpc>
              <a:buNone/>
            </a:pPr>
            <a:r>
              <a:rPr lang="en-US" sz="64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CONTENTS</a:t>
            </a:r>
            <a:endParaRPr lang="en-US" sz="6410" dirty="0"/>
          </a:p>
        </p:txBody>
      </p:sp>
      <p:sp>
        <p:nvSpPr>
          <p:cNvPr id="5" name="Text 1"/>
          <p:cNvSpPr/>
          <p:nvPr/>
        </p:nvSpPr>
        <p:spPr>
          <a:xfrm>
            <a:off x="1078992" y="473659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3. Methodology</a:t>
            </a:r>
            <a:endParaRPr lang="en-US" sz="2320" dirty="0"/>
          </a:p>
        </p:txBody>
      </p:sp>
      <p:sp>
        <p:nvSpPr>
          <p:cNvPr id="6" name="Text 2"/>
          <p:cNvSpPr/>
          <p:nvPr/>
        </p:nvSpPr>
        <p:spPr>
          <a:xfrm>
            <a:off x="7516579" y="473659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6. Conclusion &amp; Call to Action</a:t>
            </a:r>
            <a:endParaRPr lang="en-US" sz="2320" dirty="0"/>
          </a:p>
        </p:txBody>
      </p:sp>
      <p:sp>
        <p:nvSpPr>
          <p:cNvPr id="7" name="Text 3"/>
          <p:cNvSpPr/>
          <p:nvPr/>
        </p:nvSpPr>
        <p:spPr>
          <a:xfrm>
            <a:off x="7516579" y="3499945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4. Results</a:t>
            </a:r>
            <a:endParaRPr lang="en-US" sz="2320" dirty="0"/>
          </a:p>
        </p:txBody>
      </p:sp>
      <p:sp>
        <p:nvSpPr>
          <p:cNvPr id="8" name="Text 4"/>
          <p:cNvSpPr/>
          <p:nvPr/>
        </p:nvSpPr>
        <p:spPr>
          <a:xfrm>
            <a:off x="1078992" y="3502152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2780"/>
              </a:lnSpc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1. Motivation &amp; Research Gap</a:t>
            </a:r>
            <a:endParaRPr lang="en-US" sz="2320" dirty="0"/>
          </a:p>
        </p:txBody>
      </p:sp>
      <p:sp>
        <p:nvSpPr>
          <p:cNvPr id="9" name="Text 5"/>
          <p:cNvSpPr/>
          <p:nvPr/>
        </p:nvSpPr>
        <p:spPr>
          <a:xfrm>
            <a:off x="1078992" y="412394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2. Problem Formulation</a:t>
            </a:r>
            <a:endParaRPr lang="en-US" sz="2320" dirty="0"/>
          </a:p>
        </p:txBody>
      </p:sp>
      <p:sp>
        <p:nvSpPr>
          <p:cNvPr id="11" name="Text 7"/>
          <p:cNvSpPr/>
          <p:nvPr/>
        </p:nvSpPr>
        <p:spPr>
          <a:xfrm>
            <a:off x="7516579" y="4123944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5. Research Relevance &amp; Future Work</a:t>
            </a:r>
            <a:endParaRPr lang="en-US" sz="23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32104" y="4370832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7" name="Text 1"/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01</a:t>
            </a:r>
            <a:endParaRPr lang="en-US" sz="6410" dirty="0"/>
          </a:p>
        </p:txBody>
      </p:sp>
      <p:sp>
        <p:nvSpPr>
          <p:cNvPr id="8" name="Text 2"/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r">
              <a:lnSpc>
                <a:spcPts val="5570"/>
              </a:lnSpc>
              <a:buNone/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Motivation &amp; Research Gap</a:t>
            </a:r>
            <a:endParaRPr lang="en-US" sz="4640" dirty="0"/>
          </a:p>
        </p:txBody>
      </p:sp>
      <p:sp>
        <p:nvSpPr>
          <p:cNvPr id="9" name="Text 3"/>
          <p:cNvSpPr/>
          <p:nvPr/>
        </p:nvSpPr>
        <p:spPr>
          <a:xfrm>
            <a:off x="832104" y="374904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832104" y="498348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32104" y="687628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</a:t>
            </a:r>
            <a:endParaRPr lang="en-US" sz="1850" dirty="0"/>
          </a:p>
        </p:txBody>
      </p:sp>
      <p:sp>
        <p:nvSpPr>
          <p:cNvPr id="13" name="Text 7"/>
          <p:cNvSpPr/>
          <p:nvPr/>
        </p:nvSpPr>
        <p:spPr>
          <a:xfrm>
            <a:off x="1097280" y="2743200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4" name="Text 8"/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272" y="3136392"/>
            <a:ext cx="1152144" cy="1152144"/>
          </a:xfrm>
          <a:prstGeom prst="rect">
            <a:avLst/>
          </a:prstGeom>
        </p:spPr>
      </p:pic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04288" y="3136392"/>
            <a:ext cx="1152144" cy="1152144"/>
          </a:xfrm>
          <a:prstGeom prst="rect">
            <a:avLst/>
          </a:prstGeom>
        </p:spPr>
      </p:pic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65408" y="3136392"/>
            <a:ext cx="1005840" cy="1152144"/>
          </a:xfrm>
          <a:prstGeom prst="rect">
            <a:avLst/>
          </a:prstGeom>
        </p:spPr>
      </p:pic>
      <p:sp>
        <p:nvSpPr>
          <p:cNvPr id="18" name="Text 0"/>
          <p:cNvSpPr/>
          <p:nvPr/>
        </p:nvSpPr>
        <p:spPr>
          <a:xfrm>
            <a:off x="9848088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Gap</a:t>
            </a:r>
            <a:endParaRPr lang="en-US" sz="2320" dirty="0"/>
          </a:p>
        </p:txBody>
      </p:sp>
      <p:sp>
        <p:nvSpPr>
          <p:cNvPr id="19" name="Text 1"/>
          <p:cNvSpPr/>
          <p:nvPr/>
        </p:nvSpPr>
        <p:spPr>
          <a:xfrm>
            <a:off x="5404104" y="5020056"/>
            <a:ext cx="3831336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Traditional schedulers (e.g., Round-Robin) ignore real-time channel dynamics.</a:t>
            </a:r>
            <a:endParaRPr lang="en-US" sz="1850" dirty="0"/>
          </a:p>
        </p:txBody>
      </p:sp>
      <p:sp>
        <p:nvSpPr>
          <p:cNvPr id="20" name="Text 2"/>
          <p:cNvSpPr/>
          <p:nvPr/>
        </p:nvSpPr>
        <p:spPr>
          <a:xfrm>
            <a:off x="9848088" y="5020056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Need for AI-driven, adaptive scheduling algorithms.</a:t>
            </a:r>
            <a:endParaRPr lang="en-US" sz="1850" dirty="0"/>
          </a:p>
        </p:txBody>
      </p:sp>
      <p:sp>
        <p:nvSpPr>
          <p:cNvPr id="21" name="Text 3"/>
          <p:cNvSpPr/>
          <p:nvPr/>
        </p:nvSpPr>
        <p:spPr>
          <a:xfrm>
            <a:off x="5404104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Problem</a:t>
            </a:r>
            <a:endParaRPr lang="en-US" sz="2320" dirty="0"/>
          </a:p>
        </p:txBody>
      </p:sp>
      <p:sp>
        <p:nvSpPr>
          <p:cNvPr id="22" name="Text 4"/>
          <p:cNvSpPr/>
          <p:nvPr/>
        </p:nvSpPr>
        <p:spPr>
          <a:xfrm>
            <a:off x="960120" y="4517136"/>
            <a:ext cx="3831336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6G Vision</a:t>
            </a:r>
            <a:endParaRPr lang="en-US" sz="2320" dirty="0"/>
          </a:p>
        </p:txBody>
      </p:sp>
      <p:sp>
        <p:nvSpPr>
          <p:cNvPr id="24" name="Text 6"/>
          <p:cNvSpPr/>
          <p:nvPr/>
        </p:nvSpPr>
        <p:spPr>
          <a:xfrm>
            <a:off x="960120" y="5020056"/>
            <a:ext cx="3831336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Ultra-low latency, high throughput, and energy efficiency.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822960" y="235012"/>
            <a:ext cx="12984480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5570"/>
              </a:lnSpc>
              <a:buNone/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Motivation &amp; Research Gap</a:t>
            </a:r>
            <a:endParaRPr lang="en-US" sz="4640" dirty="0"/>
          </a:p>
        </p:txBody>
      </p:sp>
      <p:sp>
        <p:nvSpPr>
          <p:cNvPr id="7" name="Text 3"/>
          <p:cNvSpPr/>
          <p:nvPr/>
        </p:nvSpPr>
        <p:spPr>
          <a:xfrm>
            <a:off x="863530" y="2247112"/>
            <a:ext cx="10224884" cy="348628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342900" indent="-342900" algn="l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Zhang et al., "AI for 6G: Research Visions and Challenges," IEEE Access, 2020.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Saad et al., "A Vision of 6G Wireless Systems: Applications, Trends, Technologies," IEEE Network, 2020.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Björnson et al., "Intelligent Reflective Surfaces and AI in 6G," IEEE Communications Magazine, 2023.</a:t>
            </a:r>
            <a:endParaRPr lang="en-US" sz="1850" dirty="0"/>
          </a:p>
          <a:p>
            <a:pPr>
              <a:lnSpc>
                <a:spcPts val="2780"/>
              </a:lnSpc>
            </a:pPr>
            <a:endParaRPr lang="en-US" sz="1850" dirty="0"/>
          </a:p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8" name="Text 4"/>
          <p:cNvSpPr/>
          <p:nvPr/>
        </p:nvSpPr>
        <p:spPr>
          <a:xfrm>
            <a:off x="822960" y="1451269"/>
            <a:ext cx="12984480" cy="56692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4450"/>
              </a:lnSpc>
              <a:buNone/>
            </a:pPr>
            <a:r>
              <a:rPr lang="en-US" sz="37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References:</a:t>
            </a:r>
            <a:endParaRPr lang="en-US" sz="37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5764609" y="6956376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9A2D50AC-B1A5-8A16-C81F-A95826B2AF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C79806D-C82D-8112-5354-A5038CA58309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02</a:t>
            </a:r>
            <a:endParaRPr lang="en-US" sz="641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FA1CFDD8-A3B6-28FC-A2BC-860E6E03F7F5}"/>
              </a:ext>
            </a:extLst>
          </p:cNvPr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Problem Formulation</a:t>
            </a:r>
            <a:endParaRPr lang="en-US" sz="464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78D925CC-7F33-F091-841C-1956BC0974EE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19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317" y="2818979"/>
            <a:ext cx="3386014" cy="2862072"/>
          </a:xfrm>
          <a:prstGeom prst="rect">
            <a:avLst/>
          </a:prstGeom>
        </p:spPr>
      </p:pic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12282" y="2818979"/>
            <a:ext cx="3314225" cy="2862072"/>
          </a:xfrm>
          <a:prstGeom prst="rect">
            <a:avLst/>
          </a:prstGeom>
        </p:spPr>
      </p:pic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0644" y="2818979"/>
            <a:ext cx="3386013" cy="2862072"/>
          </a:xfrm>
          <a:prstGeom prst="rect">
            <a:avLst/>
          </a:prstGeom>
        </p:spPr>
      </p:pic>
      <p:sp>
        <p:nvSpPr>
          <p:cNvPr id="22" name="Text 0"/>
          <p:cNvSpPr/>
          <p:nvPr/>
        </p:nvSpPr>
        <p:spPr>
          <a:xfrm>
            <a:off x="5978388" y="4282019"/>
            <a:ext cx="2738687" cy="106984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Rayleigh fading (fast time-varying channels).</a:t>
            </a:r>
            <a:endParaRPr lang="en-US" sz="1850" dirty="0"/>
          </a:p>
        </p:txBody>
      </p:sp>
      <p:sp>
        <p:nvSpPr>
          <p:cNvPr id="23" name="Text 1"/>
          <p:cNvSpPr/>
          <p:nvPr/>
        </p:nvSpPr>
        <p:spPr>
          <a:xfrm>
            <a:off x="10808140" y="4638635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Energy consumption.</a:t>
            </a:r>
            <a:endParaRPr lang="en-US" sz="1850" dirty="0"/>
          </a:p>
        </p:txBody>
      </p:sp>
      <p:sp>
        <p:nvSpPr>
          <p:cNvPr id="24" name="Text 2"/>
          <p:cNvSpPr/>
          <p:nvPr/>
        </p:nvSpPr>
        <p:spPr>
          <a:xfrm>
            <a:off x="5978388" y="3431627"/>
            <a:ext cx="2738687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10 users, 100 time slots.</a:t>
            </a:r>
            <a:endParaRPr lang="en-US" sz="1850" dirty="0"/>
          </a:p>
        </p:txBody>
      </p:sp>
      <p:sp>
        <p:nvSpPr>
          <p:cNvPr id="25" name="Text 3"/>
          <p:cNvSpPr/>
          <p:nvPr/>
        </p:nvSpPr>
        <p:spPr>
          <a:xfrm>
            <a:off x="10808140" y="2937851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Performance Metrics</a:t>
            </a:r>
            <a:endParaRPr lang="en-US" sz="2320" dirty="0"/>
          </a:p>
        </p:txBody>
      </p:sp>
      <p:sp>
        <p:nvSpPr>
          <p:cNvPr id="26" name="Text 4"/>
          <p:cNvSpPr/>
          <p:nvPr/>
        </p:nvSpPr>
        <p:spPr>
          <a:xfrm>
            <a:off x="5978388" y="2937851"/>
            <a:ext cx="2738687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System Setup</a:t>
            </a:r>
            <a:endParaRPr lang="en-US" sz="2320" dirty="0"/>
          </a:p>
        </p:txBody>
      </p:sp>
      <p:sp>
        <p:nvSpPr>
          <p:cNvPr id="27" name="Text 6"/>
          <p:cNvSpPr/>
          <p:nvPr/>
        </p:nvSpPr>
        <p:spPr>
          <a:xfrm>
            <a:off x="10808140" y="3788243"/>
            <a:ext cx="2680623" cy="71323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Throughput (Gbps).</a:t>
            </a:r>
            <a:endParaRPr lang="en-US" sz="1850" dirty="0"/>
          </a:p>
        </p:txBody>
      </p:sp>
      <p:sp>
        <p:nvSpPr>
          <p:cNvPr id="28" name="Text 7"/>
          <p:cNvSpPr/>
          <p:nvPr/>
        </p:nvSpPr>
        <p:spPr>
          <a:xfrm>
            <a:off x="1129441" y="2937851"/>
            <a:ext cx="273868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Objective</a:t>
            </a:r>
            <a:endParaRPr lang="en-US" sz="2320" dirty="0"/>
          </a:p>
        </p:txBody>
      </p:sp>
      <p:sp>
        <p:nvSpPr>
          <p:cNvPr id="29" name="Text 8"/>
          <p:cNvSpPr/>
          <p:nvPr/>
        </p:nvSpPr>
        <p:spPr>
          <a:xfrm>
            <a:off x="1129441" y="3431627"/>
            <a:ext cx="2738688" cy="21305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Design a learning-based scheduler for multi-user wireless systems under Rayleigh fading.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/>
          <p:cNvSpPr/>
          <p:nvPr/>
        </p:nvSpPr>
        <p:spPr>
          <a:xfrm>
            <a:off x="832104" y="4370832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9" name="Text 3"/>
          <p:cNvSpPr/>
          <p:nvPr/>
        </p:nvSpPr>
        <p:spPr>
          <a:xfrm>
            <a:off x="4315968" y="996696"/>
            <a:ext cx="948232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0" name="Text 4"/>
          <p:cNvSpPr/>
          <p:nvPr/>
        </p:nvSpPr>
        <p:spPr>
          <a:xfrm>
            <a:off x="832104" y="498348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1" name="Text 5"/>
          <p:cNvSpPr/>
          <p:nvPr/>
        </p:nvSpPr>
        <p:spPr>
          <a:xfrm>
            <a:off x="832104" y="3749040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2" name="Text 6"/>
          <p:cNvSpPr/>
          <p:nvPr/>
        </p:nvSpPr>
        <p:spPr>
          <a:xfrm>
            <a:off x="832104" y="6876288"/>
            <a:ext cx="1298448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</a:t>
            </a:r>
            <a:endParaRPr lang="en-US" sz="1850" dirty="0"/>
          </a:p>
        </p:txBody>
      </p:sp>
      <p:pic>
        <p:nvPicPr>
          <p:cNvPr id="15" name="Image 2" descr="preencoded.png">
            <a:extLst>
              <a:ext uri="{FF2B5EF4-FFF2-40B4-BE49-F238E27FC236}">
                <a16:creationId xmlns:a16="http://schemas.microsoft.com/office/drawing/2014/main" id="{62450F26-91B6-BCA5-5F71-A8D323325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6" name="Text 1">
            <a:extLst>
              <a:ext uri="{FF2B5EF4-FFF2-40B4-BE49-F238E27FC236}">
                <a16:creationId xmlns:a16="http://schemas.microsoft.com/office/drawing/2014/main" id="{218059FB-9B30-ED75-0E54-1BD304877AC7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03</a:t>
            </a:r>
            <a:endParaRPr lang="en-US" sz="6410" dirty="0"/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E6C78E39-E95B-614E-A4A1-0F8F3857E21B}"/>
              </a:ext>
            </a:extLst>
          </p:cNvPr>
          <p:cNvSpPr/>
          <p:nvPr/>
        </p:nvSpPr>
        <p:spPr>
          <a:xfrm>
            <a:off x="2112264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Methodology</a:t>
            </a:r>
            <a:endParaRPr lang="en-US" sz="4640" dirty="0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97501448-7165-3211-C453-8F4639ABB8B0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graphicFrame>
        <p:nvGraphicFramePr>
          <p:cNvPr id="1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3929748"/>
              </p:ext>
            </p:extLst>
          </p:nvPr>
        </p:nvGraphicFramePr>
        <p:xfrm>
          <a:off x="868680" y="2912941"/>
          <a:ext cx="12947904" cy="503729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64739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39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Component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Design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Input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Channel gains (10 users)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Hidden Layer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64 neurons, ReLU activation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Output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User to schedule (softmax)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Training Data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1000 simulated fading scenarios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395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Tool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MATLAB Deep Learning Toolbox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0" name="Text 0"/>
          <p:cNvSpPr/>
          <p:nvPr/>
        </p:nvSpPr>
        <p:spPr>
          <a:xfrm>
            <a:off x="7571232" y="2258568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Feedforward Neural Network (FNN).</a:t>
            </a:r>
            <a:endParaRPr lang="en-US" sz="1850" dirty="0"/>
          </a:p>
        </p:txBody>
      </p:sp>
      <p:sp>
        <p:nvSpPr>
          <p:cNvPr id="22" name="Text 2"/>
          <p:cNvSpPr/>
          <p:nvPr/>
        </p:nvSpPr>
        <p:spPr>
          <a:xfrm>
            <a:off x="1078992" y="2258568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Round-Robin scheduler.</a:t>
            </a:r>
            <a:endParaRPr lang="en-US" sz="1850" dirty="0"/>
          </a:p>
        </p:txBody>
      </p:sp>
      <p:sp>
        <p:nvSpPr>
          <p:cNvPr id="23" name="Text 3"/>
          <p:cNvSpPr/>
          <p:nvPr/>
        </p:nvSpPr>
        <p:spPr>
          <a:xfrm>
            <a:off x="1136799" y="1977679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Baseline</a:t>
            </a:r>
            <a:endParaRPr lang="en-US" sz="2320" dirty="0"/>
          </a:p>
        </p:txBody>
      </p:sp>
      <p:sp>
        <p:nvSpPr>
          <p:cNvPr id="24" name="Text 4"/>
          <p:cNvSpPr/>
          <p:nvPr/>
        </p:nvSpPr>
        <p:spPr>
          <a:xfrm>
            <a:off x="7629039" y="1943100"/>
            <a:ext cx="5989320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Proposed Approach</a:t>
            </a:r>
            <a:endParaRPr lang="en-US" sz="232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64582"/>
              </p:ext>
            </p:extLst>
          </p:nvPr>
        </p:nvGraphicFramePr>
        <p:xfrm>
          <a:off x="262759" y="2258777"/>
          <a:ext cx="6947337" cy="4428114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2899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6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86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057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Metric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Round-Robin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Neural Network</a:t>
                      </a:r>
                      <a:endParaRPr lang="en-US" sz="2000" dirty="0"/>
                    </a:p>
                  </a:txBody>
                  <a:tcPr marL="234950" marR="234950" marT="234950" marB="234950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57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Avg. Throughput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2.56 Gbps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2.80 Gbps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5749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Gain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—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9.37% ↑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867"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Variance (Mbps²)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26,514.98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tc>
                  <a:txBody>
                    <a:bodyPr/>
                    <a:lstStyle/>
                    <a:p>
                      <a:pPr marL="0" indent="0" algn="l">
                        <a:lnSpc>
                          <a:spcPts val="1780"/>
                        </a:lnSpc>
                        <a:buNone/>
                      </a:pPr>
                      <a:r>
                        <a:rPr lang="en-US" sz="2000" dirty="0">
                          <a:solidFill>
                            <a:srgbClr val="464646"/>
                          </a:solidFill>
                        </a:rPr>
                        <a:t>3,659.09</a:t>
                      </a:r>
                      <a:endParaRPr lang="en-US" sz="2000" dirty="0"/>
                    </a:p>
                  </a:txBody>
                  <a:tcPr marL="234950" marR="234950" marT="234950" marB="23495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CE811037-4756-FF1C-CF24-7CA435C0D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3"/>
            <a:ext cx="1555230" cy="1124921"/>
          </a:xfrm>
          <a:prstGeom prst="rect">
            <a:avLst/>
          </a:prstGeom>
        </p:spPr>
      </p:pic>
      <p:sp>
        <p:nvSpPr>
          <p:cNvPr id="11" name="Text 1">
            <a:extLst>
              <a:ext uri="{FF2B5EF4-FFF2-40B4-BE49-F238E27FC236}">
                <a16:creationId xmlns:a16="http://schemas.microsoft.com/office/drawing/2014/main" id="{1B5B370B-41B8-6CD1-FEF6-206633B7CD9B}"/>
              </a:ext>
            </a:extLst>
          </p:cNvPr>
          <p:cNvSpPr/>
          <p:nvPr/>
        </p:nvSpPr>
        <p:spPr>
          <a:xfrm>
            <a:off x="452102" y="481583"/>
            <a:ext cx="719801" cy="450579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04</a:t>
            </a:r>
            <a:endParaRPr lang="en-US" sz="6410" dirty="0"/>
          </a:p>
        </p:txBody>
      </p:sp>
      <p:sp>
        <p:nvSpPr>
          <p:cNvPr id="12" name="Text 2">
            <a:extLst>
              <a:ext uri="{FF2B5EF4-FFF2-40B4-BE49-F238E27FC236}">
                <a16:creationId xmlns:a16="http://schemas.microsoft.com/office/drawing/2014/main" id="{D66D61F9-C37D-A655-CCA7-242F1A0FDD6F}"/>
              </a:ext>
            </a:extLst>
          </p:cNvPr>
          <p:cNvSpPr/>
          <p:nvPr/>
        </p:nvSpPr>
        <p:spPr>
          <a:xfrm>
            <a:off x="1970376" y="350256"/>
            <a:ext cx="2265294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Results</a:t>
            </a:r>
            <a:endParaRPr lang="en-US" sz="464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A83F8E8B-359B-8BD0-B77B-FA9D2CA9DA46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9D6FB1-60DC-8465-2B6D-8624DCCB1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1" y="2258777"/>
            <a:ext cx="6784427" cy="44281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2"/>
          <p:cNvSpPr/>
          <p:nvPr/>
        </p:nvSpPr>
        <p:spPr>
          <a:xfrm>
            <a:off x="653323" y="3240129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Integration with MIMO and beamforming.</a:t>
            </a:r>
            <a:endParaRPr lang="en-US" sz="1850" dirty="0"/>
          </a:p>
        </p:txBody>
      </p:sp>
      <p:sp>
        <p:nvSpPr>
          <p:cNvPr id="7" name="Text 3"/>
          <p:cNvSpPr/>
          <p:nvPr/>
        </p:nvSpPr>
        <p:spPr>
          <a:xfrm>
            <a:off x="653323" y="2252577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232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Future Directions</a:t>
            </a:r>
            <a:endParaRPr lang="en-US" sz="2320" dirty="0"/>
          </a:p>
        </p:txBody>
      </p:sp>
      <p:sp>
        <p:nvSpPr>
          <p:cNvPr id="10" name="Text 6"/>
          <p:cNvSpPr/>
          <p:nvPr/>
        </p:nvSpPr>
        <p:spPr>
          <a:xfrm>
            <a:off x="653323" y="2746353"/>
            <a:ext cx="7507224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l">
              <a:lnSpc>
                <a:spcPts val="2780"/>
              </a:lnSpc>
              <a:buNone/>
            </a:pPr>
            <a:r>
              <a:rPr lang="en-US" sz="185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    • Federated learning for user privacy.</a:t>
            </a:r>
            <a:endParaRPr lang="en-US" sz="185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28A634B1-05B5-9774-A603-574FC2285E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577" y="118872"/>
            <a:ext cx="1896270" cy="1667887"/>
          </a:xfrm>
          <a:prstGeom prst="rect">
            <a:avLst/>
          </a:prstGeom>
        </p:spPr>
      </p:pic>
      <p:sp>
        <p:nvSpPr>
          <p:cNvPr id="12" name="Text 1">
            <a:extLst>
              <a:ext uri="{FF2B5EF4-FFF2-40B4-BE49-F238E27FC236}">
                <a16:creationId xmlns:a16="http://schemas.microsoft.com/office/drawing/2014/main" id="{6408B0D3-470D-E09F-1B39-8B86F6C6E865}"/>
              </a:ext>
            </a:extLst>
          </p:cNvPr>
          <p:cNvSpPr/>
          <p:nvPr/>
        </p:nvSpPr>
        <p:spPr>
          <a:xfrm>
            <a:off x="452102" y="584690"/>
            <a:ext cx="1290355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04</a:t>
            </a:r>
            <a:endParaRPr lang="en-US" sz="6410" dirty="0"/>
          </a:p>
        </p:txBody>
      </p:sp>
      <p:sp>
        <p:nvSpPr>
          <p:cNvPr id="13" name="Text 2">
            <a:extLst>
              <a:ext uri="{FF2B5EF4-FFF2-40B4-BE49-F238E27FC236}">
                <a16:creationId xmlns:a16="http://schemas.microsoft.com/office/drawing/2014/main" id="{3337E11E-F1A9-EAD7-FC95-689477416F11}"/>
              </a:ext>
            </a:extLst>
          </p:cNvPr>
          <p:cNvSpPr/>
          <p:nvPr/>
        </p:nvSpPr>
        <p:spPr>
          <a:xfrm>
            <a:off x="2217368" y="530562"/>
            <a:ext cx="7304691" cy="71323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5570"/>
              </a:lnSpc>
            </a:pPr>
            <a:r>
              <a:rPr lang="en-US" sz="464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Future Work</a:t>
            </a:r>
            <a:endParaRPr lang="en-US" sz="464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40975E1C-956A-A266-F649-18DB7482C48C}"/>
              </a:ext>
            </a:extLst>
          </p:cNvPr>
          <p:cNvSpPr/>
          <p:nvPr/>
        </p:nvSpPr>
        <p:spPr>
          <a:xfrm>
            <a:off x="1097280" y="1133856"/>
            <a:ext cx="2029968" cy="35661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2780"/>
              </a:lnSpc>
              <a:buNone/>
            </a:pPr>
            <a:endParaRPr lang="en-US" sz="185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7B681A-14F1-7CD9-D00D-DEFD299C51F3}"/>
              </a:ext>
            </a:extLst>
          </p:cNvPr>
          <p:cNvSpPr txBox="1"/>
          <p:nvPr/>
        </p:nvSpPr>
        <p:spPr>
          <a:xfrm>
            <a:off x="1282262" y="5027623"/>
            <a:ext cx="11655972" cy="1317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2800" dirty="0">
                <a:solidFill>
                  <a:srgbClr val="464646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“The important thing is not to stop questioning. Curiosity has its own reason for existing.” — Albert Einstein</a:t>
            </a:r>
            <a:endParaRPr 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32104" y="3502152"/>
            <a:ext cx="12984480" cy="97840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0" indent="0" algn="ctr">
              <a:lnSpc>
                <a:spcPts val="7690"/>
              </a:lnSpc>
              <a:buNone/>
            </a:pPr>
            <a:r>
              <a:rPr lang="en-US" sz="6410" dirty="0">
                <a:solidFill>
                  <a:srgbClr val="615151"/>
                </a:solidFill>
                <a:latin typeface="Roboto-Roboto-Bold" pitchFamily="34" charset="0"/>
                <a:ea typeface="Roboto-Roboto-Bold" pitchFamily="34" charset="-122"/>
                <a:cs typeface="Roboto-Roboto-Bold" pitchFamily="34" charset="-120"/>
              </a:rPr>
              <a:t>Thank You</a:t>
            </a:r>
            <a:endParaRPr lang="en-US" sz="641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334</Words>
  <Application>Microsoft Office PowerPoint</Application>
  <PresentationFormat>Custom</PresentationFormat>
  <Paragraphs>82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Roboto-Roboto-Bold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Joel Ojerinde</cp:lastModifiedBy>
  <cp:revision>5</cp:revision>
  <dcterms:created xsi:type="dcterms:W3CDTF">2025-07-15T22:54:26Z</dcterms:created>
  <dcterms:modified xsi:type="dcterms:W3CDTF">2025-07-15T23:26:00Z</dcterms:modified>
</cp:coreProperties>
</file>