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7" r:id="rId1"/>
    <p:sldMasterId id="2147483763" r:id="rId2"/>
  </p:sldMasterIdLst>
  <p:notesMasterIdLst>
    <p:notesMasterId r:id="rId47"/>
  </p:notesMasterIdLst>
  <p:handoutMasterIdLst>
    <p:handoutMasterId r:id="rId48"/>
  </p:handoutMasterIdLst>
  <p:sldIdLst>
    <p:sldId id="354" r:id="rId3"/>
    <p:sldId id="307" r:id="rId4"/>
    <p:sldId id="351" r:id="rId5"/>
    <p:sldId id="308" r:id="rId6"/>
    <p:sldId id="309" r:id="rId7"/>
    <p:sldId id="310" r:id="rId8"/>
    <p:sldId id="355" r:id="rId9"/>
    <p:sldId id="312" r:id="rId10"/>
    <p:sldId id="313" r:id="rId11"/>
    <p:sldId id="314" r:id="rId12"/>
    <p:sldId id="315" r:id="rId13"/>
    <p:sldId id="35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52" r:id="rId39"/>
    <p:sldId id="342" r:id="rId40"/>
    <p:sldId id="343" r:id="rId41"/>
    <p:sldId id="344" r:id="rId42"/>
    <p:sldId id="345" r:id="rId43"/>
    <p:sldId id="346" r:id="rId44"/>
    <p:sldId id="347" r:id="rId45"/>
    <p:sldId id="348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E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4364" autoAdjust="0"/>
  </p:normalViewPr>
  <p:slideViewPr>
    <p:cSldViewPr snapToGrid="0" snapToObjects="1">
      <p:cViewPr varScale="1">
        <p:scale>
          <a:sx n="114" d="100"/>
          <a:sy n="114" d="100"/>
        </p:scale>
        <p:origin x="13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536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6DF4712-BB18-42A1-B0D6-CCCD419C2F60}" type="datetimeFigureOut">
              <a:rPr lang="en-US" altLang="en-US"/>
              <a:pPr>
                <a:defRPr/>
              </a:pPr>
              <a:t>6/12/2018</a:t>
            </a:fld>
            <a:endParaRPr lang="en-US" alt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D7036B5-F344-49A6-857F-FE96CA7552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3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4339" name="Shape 4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3316" name="Shape 5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noProof="0">
              <a:sym typeface="Arial"/>
            </a:endParaRPr>
          </a:p>
        </p:txBody>
      </p:sp>
      <p:sp>
        <p:nvSpPr>
          <p:cNvPr id="14342" name="Shape 7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4343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25000"/>
              <a:defRPr sz="1200" smtClean="0"/>
            </a:lvl1pPr>
          </a:lstStyle>
          <a:p>
            <a:pPr>
              <a:defRPr/>
            </a:pPr>
            <a:fld id="{42E54EED-D4E2-4311-B0DE-23B6B0F522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MathType Plugin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Math Player (free versions available)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NVDA Reader (free versions available)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10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346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8223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39624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3714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0026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8026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7200" y="2247899"/>
            <a:ext cx="8229600" cy="71749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3251200"/>
            <a:ext cx="8229600" cy="1204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7482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42"/>
          <p:cNvSpPr txBox="1">
            <a:spLocks noGrp="1"/>
          </p:cNvSpPr>
          <p:nvPr>
            <p:ph type="ftr" idx="14"/>
          </p:nvPr>
        </p:nvSpPr>
        <p:spPr>
          <a:xfrm>
            <a:off x="93663" y="6165850"/>
            <a:ext cx="8596312" cy="2349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Shape 43"/>
          <p:cNvSpPr txBox="1">
            <a:spLocks noGrp="1"/>
          </p:cNvSpPr>
          <p:nvPr>
            <p:ph type="dt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" name="Shape 44"/>
          <p:cNvSpPr txBox="1">
            <a:spLocks noGrp="1"/>
          </p:cNvSpPr>
          <p:nvPr>
            <p:ph type="sldNum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8121FC-A322-4457-9406-254E77E046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3588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17193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57200" y="5811838"/>
            <a:ext cx="8229600" cy="457200"/>
          </a:xfrm>
        </p:spPr>
        <p:txBody>
          <a:bodyPr/>
          <a:lstStyle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3657601" y="6418263"/>
            <a:ext cx="479834" cy="298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5503863" y="6418263"/>
            <a:ext cx="453317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/>
          </p:nvPr>
        </p:nvSpPr>
        <p:spPr>
          <a:xfrm>
            <a:off x="7200900" y="6418263"/>
            <a:ext cx="576027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2"/>
          </p:nvPr>
        </p:nvSpPr>
        <p:spPr>
          <a:xfrm flipH="1">
            <a:off x="7976101" y="6418263"/>
            <a:ext cx="778599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46803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99B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DB512E-0FDB-4AEC-BF00-EC70E0248469}" type="datetimeFigureOut">
              <a:rPr lang="en-US" altLang="en-US"/>
              <a:pPr>
                <a:defRPr/>
              </a:pPr>
              <a:t>6/12/2018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buSzTx/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AB166A-0312-4712-A03C-9180F4C5C0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445065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668D43-6454-4EB7-81FF-CE9C2F4AD300}" type="datetimeFigureOut">
              <a:rPr lang="en-US" altLang="en-US"/>
              <a:pPr>
                <a:defRPr/>
              </a:pPr>
              <a:t>6/12/2018</a:t>
            </a:fld>
            <a:endParaRPr lang="en-US" alt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 algn="l">
              <a:buSzTx/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095F753-910D-4223-AF51-43893D324A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6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4648591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64036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42"/>
          <p:cNvSpPr txBox="1">
            <a:spLocks noGrp="1"/>
          </p:cNvSpPr>
          <p:nvPr>
            <p:ph type="ftr" idx="14"/>
          </p:nvPr>
        </p:nvSpPr>
        <p:spPr>
          <a:xfrm>
            <a:off x="93663" y="6165850"/>
            <a:ext cx="8596312" cy="2349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Shape 43"/>
          <p:cNvSpPr txBox="1">
            <a:spLocks noGrp="1"/>
          </p:cNvSpPr>
          <p:nvPr>
            <p:ph type="dt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" name="Shape 44"/>
          <p:cNvSpPr txBox="1">
            <a:spLocks noGrp="1"/>
          </p:cNvSpPr>
          <p:nvPr>
            <p:ph type="sldNum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769AD2-CDDB-49E4-96DB-27BC9DA47B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2536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"/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Shape 13"/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hape 14"/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3B331-EB68-496D-8F21-095ADE0916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2016, 2011, 2007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608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tabLst>
                <a:tab pos="176213" algn="l"/>
              </a:tabLst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  <p:sp>
        <p:nvSpPr>
          <p:cNvPr id="4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1148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2365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57200" y="5781675"/>
            <a:ext cx="8232775" cy="538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457200" y="6319838"/>
            <a:ext cx="8232775" cy="538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5618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57200" y="5811838"/>
            <a:ext cx="8229600" cy="457200"/>
          </a:xfrm>
        </p:spPr>
        <p:txBody>
          <a:bodyPr/>
          <a:lstStyle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3657601" y="6418263"/>
            <a:ext cx="479834" cy="298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5503863" y="6418263"/>
            <a:ext cx="453317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/>
          </p:nvPr>
        </p:nvSpPr>
        <p:spPr>
          <a:xfrm>
            <a:off x="7200900" y="6418263"/>
            <a:ext cx="576027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2"/>
          </p:nvPr>
        </p:nvSpPr>
        <p:spPr>
          <a:xfrm flipH="1">
            <a:off x="7976101" y="6418263"/>
            <a:ext cx="778599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060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96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29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 Placeholder 5"/>
          <p:cNvSpPr txBox="1">
            <a:spLocks/>
          </p:cNvSpPr>
          <p:nvPr userDrawn="1"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5887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84776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38" r:id="rId16"/>
    <p:sldLayoutId id="2147483739" r:id="rId17"/>
    <p:sldLayoutId id="2147483742" r:id="rId18"/>
    <p:sldLayoutId id="214748374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558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10"/>
          <p:cNvSpPr txBox="1">
            <a:spLocks noGrp="1"/>
          </p:cNvSpPr>
          <p:nvPr>
            <p:ph type="title"/>
          </p:nvPr>
        </p:nvSpPr>
        <p:spPr bwMode="auto">
          <a:xfrm>
            <a:off x="457200" y="215900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2051" name="Shape 11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2052" name="Shape 12"/>
          <p:cNvSpPr txBox="1">
            <a:spLocks noGrp="1"/>
          </p:cNvSpPr>
          <p:nvPr>
            <p:ph type="ftr" idx="11"/>
          </p:nvPr>
        </p:nvSpPr>
        <p:spPr bwMode="auto">
          <a:xfrm>
            <a:off x="93663" y="6172200"/>
            <a:ext cx="85963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053" name="Shape 13"/>
          <p:cNvSpPr txBox="1">
            <a:spLocks noGrp="1"/>
          </p:cNvSpPr>
          <p:nvPr>
            <p:ph type="dt" idx="10"/>
          </p:nvPr>
        </p:nvSpPr>
        <p:spPr bwMode="auto">
          <a:xfrm>
            <a:off x="6335713" y="112713"/>
            <a:ext cx="2133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054" name="Shape 14"/>
          <p:cNvSpPr txBox="1">
            <a:spLocks noGrp="1"/>
          </p:cNvSpPr>
          <p:nvPr>
            <p:ph type="sldNum" idx="12"/>
          </p:nvPr>
        </p:nvSpPr>
        <p:spPr bwMode="auto">
          <a:xfrm>
            <a:off x="8469313" y="112713"/>
            <a:ext cx="5524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SzPct val="25000"/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DA375E-1047-4410-B63F-6E7D06E5FE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55" name="Shape 15" descr="Pearson Logo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6429375"/>
            <a:ext cx="9175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4594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indent="-255588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WCAG20/quickref/" TargetMode="External"/><Relationship Id="rId2" Type="http://schemas.openxmlformats.org/officeDocument/2006/relationships/hyperlink" Target="http://www.w3.org/WAI/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tion508.gov/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su.edu/www/ncsu/design/sod5/cud/about_ud/about_ud.htm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q=global+internet+backbone+map+imag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cert.com/cgi-bin/trace.pl" TargetMode="Externa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cctld/cctld-whois.htm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51/" TargetMode="External"/><Relationship Id="rId2" Type="http://schemas.openxmlformats.org/officeDocument/2006/relationships/hyperlink" Target="https://www.w3.org/TR/html5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html52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worldstats.com/emarketing.ht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0"/>
            <a:ext cx="8388220" cy="1045386"/>
          </a:xfrm>
        </p:spPr>
        <p:txBody>
          <a:bodyPr anchor="ctr"/>
          <a:lstStyle/>
          <a:p>
            <a:pPr>
              <a:defRPr/>
            </a:pPr>
            <a:r>
              <a:rPr lang="en-US" dirty="0"/>
              <a:t>Web Development &amp; Design Foundations with H</a:t>
            </a:r>
            <a:r>
              <a:rPr lang="en-US" sz="100" dirty="0"/>
              <a:t> </a:t>
            </a:r>
            <a:r>
              <a:rPr lang="en-US" dirty="0"/>
              <a:t>T</a:t>
            </a:r>
            <a:r>
              <a:rPr lang="en-US" sz="100" dirty="0"/>
              <a:t> </a:t>
            </a:r>
            <a:r>
              <a:rPr lang="en-US" dirty="0"/>
              <a:t>M</a:t>
            </a:r>
            <a:r>
              <a:rPr lang="en-US" sz="100" dirty="0"/>
              <a:t> </a:t>
            </a:r>
            <a:r>
              <a:rPr lang="en-US" dirty="0"/>
              <a:t>L</a:t>
            </a:r>
            <a:r>
              <a:rPr lang="en-US" sz="100" dirty="0"/>
              <a:t> </a:t>
            </a:r>
            <a:r>
              <a:rPr lang="en-US" dirty="0"/>
              <a:t>5</a:t>
            </a: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0134"/>
            <a:ext cx="8388220" cy="389592"/>
          </a:xfrm>
        </p:spPr>
        <p:txBody>
          <a:bodyPr/>
          <a:lstStyle/>
          <a:p>
            <a:r>
              <a:rPr lang="en-US" dirty="0">
                <a:latin typeface="+mn-lt"/>
              </a:rPr>
              <a:t>Ninth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773168" y="1923051"/>
            <a:ext cx="3913631" cy="1102032"/>
          </a:xfrm>
        </p:spPr>
        <p:txBody>
          <a:bodyPr/>
          <a:lstStyle/>
          <a:p>
            <a:pPr lvl="0" algn="ctr"/>
            <a:r>
              <a:rPr lang="en-US" b="1" dirty="0">
                <a:latin typeface="+mn-lt"/>
              </a:rPr>
              <a:t>Chapter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773168" y="3114461"/>
            <a:ext cx="3913631" cy="911849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buSzPct val="100000"/>
              <a:defRPr/>
            </a:pPr>
            <a:r>
              <a:rPr lang="en-US" dirty="0">
                <a:latin typeface="+mn-lt"/>
                <a:cs typeface="Arial" panose="020B0604020202020204" pitchFamily="34" charset="0"/>
              </a:rPr>
              <a:t>Introduction to the Internet and World Wide Web</a:t>
            </a:r>
          </a:p>
        </p:txBody>
      </p:sp>
      <p:pic>
        <p:nvPicPr>
          <p:cNvPr id="7" name="Picture 6" descr="Front Cover: Web Development &amp; Design Foundations With H T M L 5 Ninth Edition by Felke-Morri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6" y="1881497"/>
            <a:ext cx="3423935" cy="43826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2743200" y="6474315"/>
            <a:ext cx="6077663" cy="229382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2017, 2015 Pearson Education, Inc. All Rights Reserved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2942" y="4380271"/>
            <a:ext cx="358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Slides in this presentation contain hyperlinks. JAWS users should be able to get a list of links by using INSERT+F7</a:t>
            </a:r>
          </a:p>
        </p:txBody>
      </p:sp>
    </p:spTree>
    <p:extLst>
      <p:ext uri="{BB962C8B-B14F-4D97-AF65-F5344CB8AC3E}">
        <p14:creationId xmlns:p14="http://schemas.microsoft.com/office/powerpoint/2010/main" val="415975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Intranet &amp; Extranets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854323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Intranet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 private network contained within an organization or business used to share</a:t>
            </a:r>
            <a:r>
              <a:rPr lang="en-US" altLang="en-US" sz="2400" kern="1200" baseline="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information and resources among coworkers.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3454523"/>
            <a:ext cx="8229600" cy="2384090"/>
          </a:xfrm>
        </p:spPr>
        <p:txBody>
          <a:bodyPr/>
          <a:lstStyle/>
          <a:p>
            <a:pPr marL="0" lvl="1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Extranet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A private network that securely shares part of an organization’s information or operations with external partners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Web Standards and the W3C Consortium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31459"/>
          </a:xfrm>
        </p:spPr>
        <p:txBody>
          <a:bodyPr>
            <a:spAutoFit/>
          </a:bodyPr>
          <a:lstStyle/>
          <a:p>
            <a:pPr marL="255651" indent="-255651" eaLnBrk="1" fontAlgn="auto" hangingPunct="1">
              <a:tabLst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W3C – World Wide Web Consortium</a:t>
            </a:r>
          </a:p>
          <a:p>
            <a:pPr marL="741553" lvl="1" indent="-284353" eaLnBrk="1" fontAlgn="auto" hangingPunct="1">
              <a:buFont typeface="Arial" panose="020B0604020202020204" pitchFamily="34" charset="0"/>
              <a:buChar char="–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</a:rPr>
              <a:t>Develops recommendations and prototype technologies related to the Web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741553" lvl="1" indent="-284353" eaLnBrk="1" fontAlgn="auto" hangingPunct="1">
              <a:buFont typeface="Arial" panose="020B0604020202020204" pitchFamily="34" charset="0"/>
              <a:buChar char="–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</a:rPr>
              <a:t>Produces specifications, called Recommendations, in an effort to standardize web technologies</a:t>
            </a:r>
          </a:p>
          <a:p>
            <a:pPr marL="741553" lvl="1" indent="-284353" eaLnBrk="1" fontAlgn="auto" hangingPunct="1">
              <a:buFont typeface="Arial" panose="020B0604020202020204" pitchFamily="34" charset="0"/>
              <a:buChar char="–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</a:rPr>
              <a:t>W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</a:rPr>
              <a:t>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</a:rPr>
              <a:t>A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</a:rPr>
              <a:t>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</a:rPr>
              <a:t>I – Web Accessibility Initiative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227"/>
            <a:ext cx="8229600" cy="1097279"/>
          </a:xfrm>
        </p:spPr>
        <p:txBody>
          <a:bodyPr/>
          <a:lstStyle/>
          <a:p>
            <a:r>
              <a:rPr lang="en-US" kern="1200" spc="-50" dirty="0">
                <a:latin typeface="Times New Roman" panose="02020603050405020304" pitchFamily="18" charset="0"/>
              </a:rPr>
              <a:t>Web Accessibility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489527"/>
          </a:xfrm>
        </p:spPr>
        <p:txBody>
          <a:bodyPr/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Accessible Website</a:t>
            </a:r>
          </a:p>
          <a:p>
            <a:pPr marL="256032" indent="-256032"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provides accommodations for individuals with visual, auditory, physical, and neurological disabilities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073631"/>
            <a:ext cx="8229600" cy="1508951"/>
          </a:xfrm>
        </p:spPr>
        <p:txBody>
          <a:bodyPr/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W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A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I</a:t>
            </a:r>
          </a:p>
          <a:p>
            <a:pPr indent="-256032"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W3C’s Web Accessibility Initiative</a:t>
            </a:r>
            <a:br>
              <a:rPr lang="en-US" altLang="en-US" sz="2400" kern="1200" dirty="0">
                <a:solidFill>
                  <a:srgbClr val="000000"/>
                </a:solidFill>
                <a:latin typeface="Arial (Body)"/>
              </a:rPr>
            </a:br>
            <a:r>
              <a:rPr lang="en-US" altLang="en-US" sz="2400" kern="1200" dirty="0">
                <a:solidFill>
                  <a:srgbClr val="000000"/>
                </a:solidFill>
                <a:latin typeface="Arial (Body)"/>
                <a:hlinkClick r:id="rId2" tooltip="https://www.w3.org/WAI/"/>
              </a:rPr>
              <a:t>http://www.w3.org/WAI/</a:t>
            </a:r>
            <a:endParaRPr lang="en-US" altLang="en-US" sz="2400" kern="1200" dirty="0">
              <a:solidFill>
                <a:srgbClr val="000000"/>
              </a:solidFill>
              <a:latin typeface="Arial (Body)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4567835"/>
            <a:ext cx="8229600" cy="1465716"/>
          </a:xfrm>
        </p:spPr>
        <p:txBody>
          <a:bodyPr/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W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C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A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G</a:t>
            </a:r>
          </a:p>
          <a:p>
            <a:pPr indent="-256032"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Web Content Accessibility Guidelines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hlinkClick r:id="rId3" tooltip="http://www.w3.org/WAI/WCAG20/quickref/"/>
              </a:rPr>
              <a:t>http://www.w3.org/WAI/WCAG20/quickref/</a:t>
            </a:r>
            <a:endParaRPr lang="en-US" altLang="en-US" sz="2400" kern="1200" dirty="0">
              <a:solidFill>
                <a:srgbClr val="000000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694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Web Accessibility &amp; the Law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115660"/>
          </a:xfrm>
        </p:spPr>
        <p:txBody>
          <a:bodyPr>
            <a:spAutoFit/>
          </a:bodyPr>
          <a:lstStyle/>
          <a:p>
            <a:pPr marL="0" indent="0" eaLnBrk="1" fontAlgn="auto" hangingPunct="1">
              <a:buNone/>
              <a:tabLst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Americans with Disabilities Act (A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D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Prohibits discrimination against people with disabilities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2794184"/>
            <a:ext cx="8229600" cy="2753366"/>
          </a:xfrm>
        </p:spPr>
        <p:txBody>
          <a:bodyPr/>
          <a:lstStyle/>
          <a:p>
            <a:pPr marL="0" indent="0" eaLnBrk="1" fontAlgn="auto" hangingPunct="1">
              <a:buNone/>
              <a:tabLst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</a:rPr>
              <a:t>Section 508 of the Rehabilitation Act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</a:rPr>
              <a:t>Requires that government agencies must give individuals with disabilities access to information technology that is comparable to the access available to others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hlinkClick r:id="rId2" tooltip="http://www.section508.gov/"/>
              </a:rPr>
              <a:t>http://www.section508.gov</a:t>
            </a:r>
            <a:endParaRPr lang="en-US" sz="2400" kern="1200" dirty="0">
              <a:solidFill>
                <a:srgbClr val="000000"/>
              </a:solidFill>
              <a:latin typeface="Arial (Body)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Universal Design for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854323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Universal Design</a:t>
            </a:r>
          </a:p>
          <a:p>
            <a:pPr marL="255600" lvl="1" indent="-255600" eaLnBrk="1" hangingPunct="1">
              <a:spcBef>
                <a:spcPts val="1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the design of products and environments to be usable by all people, to the greatest extent possible, without the need for adaptation or specialized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3453007"/>
            <a:ext cx="8229600" cy="97490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hlinkClick r:id="rId2" tooltip="http://www.ncsu.edu/www/ncsu/design/sod5/cud/about_ud/about_ud.htm"/>
              </a:rPr>
              <a:t>http://www.ncsu.edu/www/ncsu/design/sod5/cud/about_ud/about_ud.htm</a:t>
            </a:r>
            <a:endParaRPr lang="en-US" altLang="en-US" sz="2400" kern="1200" dirty="0">
              <a:solidFill>
                <a:srgbClr val="000000"/>
              </a:solidFill>
              <a:latin typeface="Arial (Body)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Reliability &amp; Information on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800736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Questions to Ask:</a:t>
            </a:r>
          </a:p>
          <a:p>
            <a:pPr marL="256032" indent="-256032"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Is the organization credible?</a:t>
            </a:r>
          </a:p>
          <a:p>
            <a:pPr marL="256032" indent="-256032"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How recent is the information?</a:t>
            </a:r>
          </a:p>
          <a:p>
            <a:pPr marL="256032" indent="-256032"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Are there links to additional resources?</a:t>
            </a:r>
          </a:p>
          <a:p>
            <a:pPr marL="256032" indent="-256032"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Is it Wikipedia?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Checkpoint 1.1</a:t>
            </a:r>
          </a:p>
        </p:txBody>
      </p:sp>
      <p:sp>
        <p:nvSpPr>
          <p:cNvPr id="3072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154679"/>
          </a:xfrm>
        </p:spPr>
        <p:txBody>
          <a:bodyPr>
            <a:spAutoFit/>
          </a:bodyPr>
          <a:lstStyle/>
          <a:p>
            <a:pPr marL="431800" indent="-431800" eaLnBrk="1" hangingPunct="1">
              <a:buSzPts val="2400"/>
              <a:buFontTx/>
              <a:buAutoNum type="arabicPeriod"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  <a:sym typeface="Arial" panose="020B0604020202020204" pitchFamily="34" charset="0"/>
              </a:rPr>
              <a:t>Describe the difference between the Internet and the Web.</a:t>
            </a:r>
          </a:p>
          <a:p>
            <a:pPr marL="431800" indent="-431800" eaLnBrk="1" hangingPunct="1">
              <a:buSzPts val="2400"/>
              <a:buFontTx/>
              <a:buAutoNum type="arabicPeriod"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  <a:sym typeface="Arial" panose="020B0604020202020204" pitchFamily="34" charset="0"/>
              </a:rPr>
              <a:t>Explain three events that contributed to the commercialization and exponential growth of the Internet.</a:t>
            </a:r>
          </a:p>
          <a:p>
            <a:pPr marL="431800" indent="-431800" eaLnBrk="1" hangingPunct="1">
              <a:buSzPts val="2400"/>
              <a:buFontTx/>
              <a:buAutoNum type="arabicPeriod"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  <a:sym typeface="Arial" panose="020B0604020202020204" pitchFamily="34" charset="0"/>
              </a:rPr>
              <a:t>Is the concept of universal design important to web developers? Explain your answer.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Network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484992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Network</a:t>
            </a:r>
            <a:endParaRPr lang="en-US" alt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wo or more computers connected together for the purpose of communicating and sharing resources</a:t>
            </a:r>
            <a:endParaRPr lang="en-US" alt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</p:txBody>
      </p:sp>
      <p:pic>
        <p:nvPicPr>
          <p:cNvPr id="31748" name="Picture 8" descr="The web client is represented by a workstation. The web server is represented by a computer’s tower. The web client sends browser requests to the web server, and the server sends responses to the cli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91" y="3193520"/>
            <a:ext cx="6010418" cy="294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115660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L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N – Local Area Network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Usually confined to a single building or group of buildings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2715860"/>
            <a:ext cx="8229600" cy="1752901"/>
          </a:xfrm>
        </p:spPr>
        <p:txBody>
          <a:bodyPr/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W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A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N – Wide Area Network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Usually uses some form of public or commercial communications network to connect computers is widely dispersed geographical areas.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Internet Infrastructure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985402"/>
          </a:xfrm>
        </p:spPr>
        <p:txBody>
          <a:bodyPr wrap="square"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200" b="1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Internet Backbone</a:t>
            </a:r>
          </a:p>
          <a:p>
            <a:pPr marL="0" indent="0" eaLnBrk="1" hangingPunct="1">
              <a:buNone/>
              <a:tabLst/>
              <a:defRPr/>
            </a:pPr>
            <a:r>
              <a:rPr lang="en-US" alt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 high capacity communication link that carries data gathered from smaller links that interconnect with it.</a:t>
            </a:r>
          </a:p>
          <a:p>
            <a:pPr marL="0" indent="0" eaLnBrk="1" hangingPunct="1">
              <a:spcBef>
                <a:spcPts val="3000"/>
              </a:spcBef>
              <a:buNone/>
              <a:tabLst/>
              <a:defRPr/>
            </a:pPr>
            <a:r>
              <a:rPr lang="en-US" alt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Maps of the Internet Backbone</a:t>
            </a:r>
          </a:p>
          <a:p>
            <a:pPr>
              <a:defRPr/>
            </a:pPr>
            <a:r>
              <a:rPr lang="en-US" alt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  <a:hlinkClick r:id="rId2" tooltip="http://www.google.com/search?q=global+internet+backbone+map+images"/>
              </a:rPr>
              <a:t>http://www.google.com/search?q=global+internet+backbone+map+images</a:t>
            </a:r>
            <a:endParaRPr lang="en-US" altLang="en-US" sz="22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Aft>
                <a:spcPts val="0"/>
              </a:spcAft>
              <a:buFont typeface="Times New Roman"/>
              <a:buNone/>
              <a:defRPr/>
            </a:pPr>
            <a:r>
              <a:rPr lang="en-US" sz="3400" b="1" kern="1200" spc="-5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+mj-cs"/>
                <a:sym typeface="Times New Roman"/>
              </a:rPr>
              <a:t>Learning Objectives </a:t>
            </a:r>
            <a:r>
              <a:rPr lang="en-US" sz="2000" b="0" kern="1200" spc="-5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+mj-cs"/>
                <a:sym typeface="Times New Roman"/>
              </a:rPr>
              <a:t>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1.1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Describe the evolution of the Internet and the Web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1.2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Explain the need for web standards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1.3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Describe Universal Design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1.4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Identify benefits of accessible web design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1.5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Identify reliable resources of information on the Web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1.6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Identify ethical use of the Web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The Client/Server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416016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Client/Server can describe a relationship between two computer programs – the “</a:t>
            </a: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client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” and the “</a:t>
            </a: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server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”.</a:t>
            </a:r>
          </a:p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Client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requests some type of service (such as a file or database access) from the server.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4016217"/>
            <a:ext cx="8229600" cy="1543926"/>
          </a:xfrm>
        </p:spPr>
        <p:txBody>
          <a:bodyPr/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cs typeface="Times New Roman" panose="02020603050405020304" pitchFamily="18" charset="0"/>
              </a:rPr>
              <a:t>Server</a:t>
            </a:r>
          </a:p>
          <a:p>
            <a:pPr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cs typeface="Times New Roman" panose="02020603050405020304" pitchFamily="18" charset="0"/>
              </a:rPr>
              <a:t>fulfills the request and transmits the results to the client over a network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The Internet Client/Server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115660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Client – Web Browser</a:t>
            </a:r>
          </a:p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Server – Web Server</a:t>
            </a:r>
            <a:endParaRPr lang="en-US" altLang="en-US" sz="2400" kern="1200" dirty="0">
              <a:solidFill>
                <a:srgbClr val="000000"/>
              </a:solidFill>
              <a:latin typeface="Arial (Body)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5844" name="Picture 7" descr="The web client is represented by a workstation. The web server is represented by a computer’s tower. The web client sends browser requests to the web server, and the serve sends responses to the cli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81" y="3003410"/>
            <a:ext cx="682783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Web Client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959642" cy="3170068"/>
          </a:xfrm>
        </p:spPr>
        <p:txBody>
          <a:bodyPr wrap="square">
            <a:sp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Connected to the Internet when needed</a:t>
            </a:r>
          </a:p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Usually runs web browser (client) software </a:t>
            </a: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(such as Internet Explorer or Firefox)</a:t>
            </a:r>
          </a:p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Uses H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P (Hypertext Transfer Protocol)</a:t>
            </a:r>
          </a:p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Requests web pages from server</a:t>
            </a:r>
          </a:p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Receives web pages and files from server</a:t>
            </a:r>
            <a:endParaRPr lang="en-US" alt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</p:txBody>
      </p:sp>
      <p:pic>
        <p:nvPicPr>
          <p:cNvPr id="36868" name="Picture 10" descr="Decorativ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669" y="1600200"/>
            <a:ext cx="1838131" cy="197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Web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222733" cy="3539400"/>
          </a:xfrm>
        </p:spPr>
        <p:txBody>
          <a:bodyPr wrap="square">
            <a:sp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Continually connected to the Internet</a:t>
            </a:r>
          </a:p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Runs web server software </a:t>
            </a: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(such as Apache or Internet Information Server)</a:t>
            </a:r>
          </a:p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Uses H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 (Hypertext Transfer Protocol)</a:t>
            </a:r>
          </a:p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Receives request for the web page</a:t>
            </a:r>
          </a:p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Responds to request and transmits status code, web page, and associated files</a:t>
            </a:r>
          </a:p>
        </p:txBody>
      </p:sp>
      <p:pic>
        <p:nvPicPr>
          <p:cNvPr id="37892" name="Picture 10" descr="Decorativ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1600200"/>
            <a:ext cx="18383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M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I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M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601" cy="1484992"/>
          </a:xfrm>
        </p:spPr>
        <p:txBody>
          <a:bodyPr wrap="square"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Multi-Purpose Internet Mail Extension</a:t>
            </a:r>
          </a:p>
          <a:p>
            <a:pPr marL="256032" indent="-256032"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a set of rules that allow multimedia documents to be exchanged among many different computer systems</a:t>
            </a:r>
            <a:endParaRPr lang="en-US" alt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Internet Protocols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977708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Protocols</a:t>
            </a:r>
          </a:p>
          <a:p>
            <a:pPr marL="256032" indent="-256032"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Rules that describe the methods used for clients and servers to communicate with each other over a network.</a:t>
            </a:r>
          </a:p>
          <a:p>
            <a:pPr marL="256032" indent="-256032"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There is no </a:t>
            </a: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single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 protocol that makes the Internet and Web work.</a:t>
            </a:r>
          </a:p>
          <a:p>
            <a:pPr marL="256032" indent="-256032"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A number of protocols with specific functions are needed.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F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T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P File Transfer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785348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A set of rules that allow files to be exchanged between computers on the Internet.</a:t>
            </a:r>
          </a:p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Web developers commonly use F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P to transfer web page files from their computers to web servers.</a:t>
            </a:r>
          </a:p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P is also used to download programs and files from other servers to individual computers.</a:t>
            </a:r>
            <a:endParaRPr lang="en-US" altLang="en-US" sz="2400" kern="1200" dirty="0">
              <a:solidFill>
                <a:srgbClr val="000000"/>
              </a:solidFill>
              <a:latin typeface="Arial (Body)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pt-BR" kern="1200" spc="-50" dirty="0">
                <a:latin typeface="Times New Roman" panose="02020603050405020304" pitchFamily="18" charset="0"/>
                <a:ea typeface="+mj-ea"/>
                <a:cs typeface="+mj-cs"/>
              </a:rPr>
              <a:t>E-Mail Protocols</a:t>
            </a:r>
            <a:endParaRPr lang="en-US" kern="1200" spc="-50" dirty="0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115660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Sending E-mail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 Simple Mail Transfer Protocol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2735191"/>
            <a:ext cx="8229600" cy="2163763"/>
          </a:xfrm>
        </p:spPr>
        <p:txBody>
          <a:bodyPr/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Receiving E-mail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P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O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P (P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O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P3) Post Office Protocol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I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M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A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P Internet Mail Access Protocol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H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T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T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P - Hypertext Transfer Protocol</a:t>
            </a:r>
            <a:endParaRPr lang="en-US" sz="2000" b="0" kern="1200" spc="-50" dirty="0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154679"/>
          </a:xfrm>
        </p:spPr>
        <p:txBody>
          <a:bodyPr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A set of rules for exchanging files such as text, graphic images, sound, video, and other multimedia files on the Web.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Web browsers send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</a:rPr>
              <a:t>H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 requests for web pages and their associated files.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Web servers send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</a:rPr>
              <a:t>H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 responses back to the web browsers.</a:t>
            </a:r>
          </a:p>
        </p:txBody>
      </p:sp>
      <p:pic>
        <p:nvPicPr>
          <p:cNvPr id="43012" name="Picture 7" descr="The web client is represented by a workstation. The web server is represented by a computer’s tower. The web client sends browser requests to the web server, and the serve sends responses to the cli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745" y="4766679"/>
            <a:ext cx="3320511" cy="155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74"/>
            <a:ext cx="8229600" cy="123107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T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C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P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/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I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P Transmission Control Protocol/ Internet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854323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C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P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/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I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P has been adopted as the official communication protocol of the Internet.</a:t>
            </a:r>
          </a:p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C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P and I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P have different functions that work together to ensure reliable communication over the Internet.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75"/>
            <a:ext cx="8229600" cy="1097279"/>
          </a:xfrm>
        </p:spPr>
        <p:txBody>
          <a:bodyPr/>
          <a:lstStyle/>
          <a:p>
            <a:r>
              <a:rPr lang="en-US" kern="1200" spc="-50" dirty="0">
                <a:latin typeface="Times New Roman" panose="02020603050405020304" pitchFamily="18" charset="0"/>
              </a:rPr>
              <a:t>Learning Objectives </a:t>
            </a:r>
            <a:r>
              <a:rPr lang="en-US" sz="2000" b="0" kern="1200" spc="-50" dirty="0">
                <a:latin typeface="Times New Roman" panose="02020603050405020304" pitchFamily="18" charset="0"/>
              </a:rPr>
              <a:t>(2 of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1.7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Describe the purpose of web browsers and web servers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1.8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Identify networking protocols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1.9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Define U</a:t>
            </a:r>
            <a:r>
              <a:rPr lang="en-US" sz="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R</a:t>
            </a:r>
            <a:r>
              <a:rPr lang="en-US" sz="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sz="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s and domain names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1.10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Describe H</a:t>
            </a:r>
            <a:r>
              <a:rPr lang="en-US" sz="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sz="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L, X</a:t>
            </a:r>
            <a:r>
              <a:rPr lang="en-US" sz="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H</a:t>
            </a:r>
            <a:r>
              <a:rPr lang="en-US" sz="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sz="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L, and H</a:t>
            </a:r>
            <a:r>
              <a:rPr lang="en-US" sz="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sz="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L5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1.11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Describe popular trends in the use of the Web</a:t>
            </a:r>
          </a:p>
        </p:txBody>
      </p:sp>
    </p:spTree>
    <p:extLst>
      <p:ext uri="{BB962C8B-B14F-4D97-AF65-F5344CB8AC3E}">
        <p14:creationId xmlns:p14="http://schemas.microsoft.com/office/powerpoint/2010/main" val="3574191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T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C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P Transmission Control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484992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Purpose is to ensure the integrity of communication</a:t>
            </a:r>
          </a:p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Breaks files and messages into individual units called packets</a:t>
            </a:r>
          </a:p>
        </p:txBody>
      </p:sp>
      <p:pic>
        <p:nvPicPr>
          <p:cNvPr id="46084" name="Picture 7" descr="The T C P packet contains a header, comprises of source, destination, checksum, and other information, followed by the dat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4" y="3661063"/>
            <a:ext cx="7879773" cy="159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I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P Internet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785348"/>
          </a:xfrm>
        </p:spPr>
        <p:txBody>
          <a:bodyPr>
            <a:spAutoFit/>
          </a:bodyPr>
          <a:lstStyle/>
          <a:p>
            <a:pPr eaLnBrk="1" fontAlgn="auto" hangingPunct="1"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A set of rules that controls how data is sent between computers on the Internet.</a:t>
            </a:r>
          </a:p>
          <a:p>
            <a:pPr eaLnBrk="1" fontAlgn="auto" hangingPunct="1"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1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P routes a packet to the correct destination address.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The packet gets successively forwarded to the next closest router (a hardware device designed to move network traffic) until it reaches its destination.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4459290"/>
            <a:ext cx="8229600" cy="599407"/>
          </a:xfrm>
        </p:spPr>
        <p:txBody>
          <a:bodyPr/>
          <a:lstStyle/>
          <a:p>
            <a:pPr marL="2286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Times New Roman" pitchFamily="18" charset="0"/>
                <a:hlinkClick r:id="rId2" tooltip="http://www.tracert.com/cgi-bin/trace.pl"/>
              </a:rPr>
              <a:t>http://www.tracert.com/cgi-bin/trace.pl</a:t>
            </a:r>
            <a:endParaRPr lang="en-US" sz="24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I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P Address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039263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Each device connected to the Internet has a unique numeric I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P address.</a:t>
            </a:r>
          </a:p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These addresses consist of a set of four groups of numbers, called octets.</a:t>
            </a:r>
          </a:p>
          <a:p>
            <a:pPr marL="0" indent="0">
              <a:buNone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216.58.194.46 will get you Google!</a:t>
            </a:r>
          </a:p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An I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P address may correspond to a domain name.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Domain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008759"/>
          </a:xfrm>
        </p:spPr>
        <p:txBody>
          <a:bodyPr>
            <a:spAutoFit/>
          </a:bodyPr>
          <a:lstStyle/>
          <a:p>
            <a:pPr marL="255651" indent="-255651" eaLnBrk="1" fontAlgn="auto" hangingPunct="1">
              <a:tabLst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itchFamily="34" charset="0"/>
              </a:rPr>
              <a:t>Locates an organization or other entity on the Internet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  <a:p>
            <a:pPr marL="255651" indent="-255651" eaLnBrk="1" fontAlgn="auto" hangingPunct="1">
              <a:tabLst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Domain Name System</a:t>
            </a:r>
          </a:p>
          <a:p>
            <a:pPr marL="741553" lvl="1" indent="-284353" eaLnBrk="1" fontAlgn="auto" hangingPunct="1">
              <a:buFont typeface="Arial" panose="020B0604020202020204" pitchFamily="34" charset="0"/>
              <a:buChar char="–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itchFamily="34" charset="0"/>
              </a:rPr>
              <a:t>Divides the Internet into logical groups and understandable names</a:t>
            </a:r>
          </a:p>
          <a:p>
            <a:pPr marL="741553" lvl="1" indent="-284353" eaLnBrk="1" fontAlgn="auto" hangingPunct="1">
              <a:buFont typeface="Arial" panose="020B0604020202020204" pitchFamily="34" charset="0"/>
              <a:buChar char="–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</a:rPr>
              <a:t>Associates unique computer I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</a:rPr>
              <a:t>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</a:rPr>
              <a:t>P Addresses with the text-based domain names you type into a web browser</a:t>
            </a:r>
          </a:p>
          <a:p>
            <a:pPr marL="741553" lvl="1" indent="-284353" eaLnBrk="1" fontAlgn="auto" hangingPunct="1">
              <a:buFont typeface="Arial" panose="020B0604020202020204" pitchFamily="34" charset="0"/>
              <a:buChar char="–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itchFamily="34" charset="0"/>
              </a:rPr>
              <a:t>Browser: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  <a:hlinkClick r:id="rId2" tooltip="http://google.com"/>
              </a:rPr>
              <a:t>http://google.com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Times New Roman" pitchFamily="18" charset="0"/>
            </a:endParaRPr>
          </a:p>
          <a:p>
            <a:pPr marL="741553" lvl="1" indent="-284353" eaLnBrk="1" fontAlgn="auto" hangingPunct="1">
              <a:buFont typeface="Arial" panose="020B0604020202020204" pitchFamily="34" charset="0"/>
              <a:buChar char="–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  <a:sym typeface="Wingdings" pitchFamily="2" charset="2"/>
              </a:rPr>
              <a:t>P Address: </a:t>
            </a:r>
            <a:r>
              <a:rPr 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itchFamily="18" charset="0"/>
              </a:rPr>
              <a:t>173.194.116.72</a:t>
            </a:r>
            <a:endParaRPr lang="en-US" sz="2400" kern="1200" dirty="0">
              <a:solidFill>
                <a:srgbClr val="000000"/>
              </a:solidFill>
              <a:latin typeface="Arial (Body)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Uniform Resource Identifier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115660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U</a:t>
            </a:r>
            <a:r>
              <a:rPr lang="en-US" altLang="en-US" sz="100" b="1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R</a:t>
            </a:r>
            <a:r>
              <a:rPr lang="en-US" altLang="en-US" sz="100" b="1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I – Uniform Resource Identifier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Identifies a resource on the Internet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2880519"/>
            <a:ext cx="8229600" cy="1676734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U</a:t>
            </a:r>
            <a:r>
              <a:rPr lang="en-US" altLang="en-US" sz="100" b="1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R</a:t>
            </a:r>
            <a:r>
              <a:rPr lang="en-US" altLang="en-US" sz="100" b="1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L – Uniform Resource Locator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A type of U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R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I which represents the network location of a resource such as a web page, a graphic file, or an M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P3 file.</a:t>
            </a:r>
          </a:p>
        </p:txBody>
      </p:sp>
      <p:pic>
        <p:nvPicPr>
          <p:cNvPr id="51204" name="Picture 1" descr="In the U R L h t t p : slash slash w w w . web dev foundations . net slash chapter 1 slash index . h t m l , h t t p : slash slash is the H T T P protocol. w w w is the subdomain or WebServer name, web dev foundations . net is the domain name, chapter 1 is the folder name, index . h t m l is the web page file name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" y="4721912"/>
            <a:ext cx="77073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T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L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D Top-Level Domain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785348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A top-level domain (T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L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D) identifies the right-most part of the domain name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.</a:t>
            </a:r>
          </a:p>
          <a:p>
            <a:pPr marL="0" indent="0" eaLnBrk="1" hangingPunct="1">
              <a:spcBef>
                <a:spcPts val="3000"/>
              </a:spcBef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Examples of generic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L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Ds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:</a:t>
            </a:r>
            <a:b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</a:b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.com, .org, .net, .mil, .gov, .edu, .int, .aero, .asia, .cat, .jobs, .name, .biz, .mobi, .museum, .info, .coop, .post, .pro, .tel, .travel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County Code T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L</a:t>
            </a:r>
            <a:r>
              <a:rPr lang="en-US" sz="100" kern="1200" spc="-5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513752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Two character codes originally intended to indicate the geographical location (country) of the web site.</a:t>
            </a:r>
          </a:p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In practice, it is fairly easy to obtain a domain name with a country code T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D that is not local to the registrant.</a:t>
            </a:r>
          </a:p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Examples:</a:t>
            </a:r>
          </a:p>
          <a:p>
            <a:pPr marL="255600" lvl="1" indent="-255600" eaLnBrk="1" hangingPunct="1">
              <a:spcBef>
                <a:spcPts val="1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.t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v, .w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s, .a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u, .j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p, .u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k</a:t>
            </a:r>
          </a:p>
          <a:p>
            <a:pPr marL="255600" lvl="1" indent="-255600" eaLnBrk="1" hangingPunct="1">
              <a:spcBef>
                <a:spcPts val="1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See </a:t>
            </a:r>
            <a:r>
              <a:rPr lang="en-US" altLang="en-US" sz="2400" dirty="0">
                <a:latin typeface="+mn-lt"/>
                <a:cs typeface="Times New Roman" panose="02020603050405020304" pitchFamily="18" charset="0"/>
                <a:hlinkClick r:id="rId2" tooltip="http://www.iana.org/cctld/cctld-whois.htm"/>
              </a:rPr>
              <a:t>http://www.iana.org/cctld/cctld-whois.htm</a:t>
            </a:r>
            <a:endParaRPr lang="en-US" altLang="en-US" sz="24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Aft>
                <a:spcPts val="0"/>
              </a:spcAft>
              <a:buFont typeface="Times New Roman"/>
              <a:buNone/>
              <a:defRPr/>
            </a:pPr>
            <a:r>
              <a:rPr lang="en-US" sz="3400" b="1" kern="1200" spc="-5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+mj-cs"/>
                <a:sym typeface="Times New Roman"/>
              </a:rPr>
              <a:t>Domain Name System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88174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kern="1200" dirty="0">
                <a:latin typeface="Arial (Body)"/>
              </a:rPr>
              <a:t>The Domain Name System (D</a:t>
            </a:r>
            <a:r>
              <a:rPr lang="en-US" altLang="en-US" sz="100" kern="1200" dirty="0">
                <a:latin typeface="Arial (Body)"/>
              </a:rPr>
              <a:t> </a:t>
            </a:r>
            <a:r>
              <a:rPr lang="en-US" altLang="en-US" sz="2400" kern="1200" dirty="0">
                <a:latin typeface="Arial (Body)"/>
              </a:rPr>
              <a:t>N</a:t>
            </a:r>
            <a:r>
              <a:rPr lang="en-US" altLang="en-US" sz="100" kern="1200" dirty="0">
                <a:latin typeface="Arial (Body)"/>
              </a:rPr>
              <a:t> </a:t>
            </a:r>
            <a:r>
              <a:rPr lang="en-US" altLang="en-US" sz="2400" kern="1200" dirty="0">
                <a:latin typeface="Arial (Body)"/>
              </a:rPr>
              <a:t>S) associates Domain Names with I</a:t>
            </a:r>
            <a:r>
              <a:rPr lang="en-US" altLang="en-US" sz="100" kern="1200" dirty="0">
                <a:latin typeface="Arial (Body)"/>
              </a:rPr>
              <a:t> </a:t>
            </a:r>
            <a:r>
              <a:rPr lang="en-US" altLang="en-US" sz="2400" kern="1200" dirty="0">
                <a:latin typeface="Arial (Body)"/>
              </a:rPr>
              <a:t>P addresses.</a:t>
            </a:r>
          </a:p>
        </p:txBody>
      </p:sp>
      <p:pic>
        <p:nvPicPr>
          <p:cNvPr id="5" name="Picture 4" descr="A diagram shows the steps involved in displaying a web page. The web browser requesting a web page sends a domain name to the domain name system, or D N S, which sends an I P address to the browser. The browser uses T C P slash I P to send an H T T P request to the web server, which uses T C P slash I P to send H T T P responses with files back to the web browser displays web pag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02" y="2769494"/>
            <a:ext cx="6129796" cy="32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45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Markup Languages </a:t>
            </a:r>
            <a:r>
              <a:rPr lang="en-US" sz="2000" b="0" kern="1200" spc="-50" dirty="0">
                <a:latin typeface="Times New Roman" panose="02020603050405020304" pitchFamily="18" charset="0"/>
                <a:ea typeface="+mj-ea"/>
                <a:cs typeface="+mj-cs"/>
              </a:rPr>
              <a:t>(1 of 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115660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G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L – Standard Generalized Markup Language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A standard for specifying a markup language or tag set</a:t>
            </a:r>
            <a:endParaRPr lang="en-US" altLang="en-US" sz="2400" kern="1200" dirty="0">
              <a:solidFill>
                <a:srgbClr val="000000"/>
              </a:solidFill>
              <a:latin typeface="Arial (Body)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2756892"/>
            <a:ext cx="8229600" cy="1437040"/>
          </a:xfrm>
        </p:spPr>
        <p:txBody>
          <a:bodyPr/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H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M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</a:rPr>
              <a:t>L – Hypertext Markup Language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</a:rPr>
              <a:t>The set of markup symbols or codes placed in a file intended for display on a web browser.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</a:rPr>
              <a:t>Markup Languages </a:t>
            </a:r>
            <a:r>
              <a:rPr lang="en-US" sz="2000" b="0" kern="1200" spc="-50" dirty="0">
                <a:latin typeface="Times New Roman" panose="02020603050405020304" pitchFamily="18" charset="0"/>
              </a:rPr>
              <a:t>(2 of 4)</a:t>
            </a:r>
            <a:endParaRPr lang="en-US" kern="1200" spc="-50" dirty="0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X</a:t>
            </a:r>
            <a:r>
              <a:rPr lang="en-US" altLang="en-US" sz="1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M</a:t>
            </a:r>
            <a:r>
              <a:rPr lang="en-US" altLang="en-US" sz="1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L – eXtensible Markup Language</a:t>
            </a:r>
            <a:endParaRPr lang="en-US" altLang="en-US" sz="2400" dirty="0">
              <a:latin typeface="+mn-lt"/>
              <a:cs typeface="Arial" panose="020B0604020202020204" pitchFamily="34" charset="0"/>
            </a:endParaRPr>
          </a:p>
          <a:p>
            <a:pPr marL="256032" indent="-256032"/>
            <a:r>
              <a:rPr lang="en-US" altLang="en-US" sz="2400" dirty="0">
                <a:latin typeface="+mn-lt"/>
                <a:cs typeface="Arial" panose="020B0604020202020204" pitchFamily="34" charset="0"/>
              </a:rPr>
              <a:t>A text-based language designed to describe, deliver, and exchange structured information.</a:t>
            </a:r>
          </a:p>
          <a:p>
            <a:pPr marL="256032" indent="-256032"/>
            <a:r>
              <a:rPr lang="en-US" altLang="en-US" sz="2400" dirty="0">
                <a:latin typeface="+mn-lt"/>
                <a:cs typeface="Arial" panose="020B0604020202020204" pitchFamily="34" charset="0"/>
              </a:rPr>
              <a:t>It is not intended to replace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</a:rPr>
              <a:t>M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</a:rPr>
              <a:t>L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 – it is intended to extend the power of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</a:rPr>
              <a:t>M</a:t>
            </a:r>
            <a:r>
              <a:rPr lang="en-US" altLang="en-US" sz="100" kern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+mn-lt"/>
              </a:rPr>
              <a:t>L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 by separating data from presentation.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Internet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923299"/>
          </a:xfrm>
        </p:spPr>
        <p:txBody>
          <a:bodyPr>
            <a:spAutoFit/>
          </a:bodyPr>
          <a:lstStyle/>
          <a:p>
            <a:pPr marL="0" indent="0" eaLnBrk="1" fontAlgn="auto" hangingPunct="1">
              <a:buNone/>
              <a:tabLst/>
              <a:defRPr/>
            </a:pPr>
            <a:r>
              <a:rPr lang="en-US" sz="2400" kern="1200" spc="-5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The interconnected network of computer networks that spans the globe.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</a:rPr>
              <a:t>Markup Languages </a:t>
            </a:r>
            <a:r>
              <a:rPr lang="en-US" sz="2000" b="0" kern="1200" spc="-50" dirty="0">
                <a:latin typeface="Times New Roman" panose="02020603050405020304" pitchFamily="18" charset="0"/>
              </a:rPr>
              <a:t>(3 of 4)</a:t>
            </a:r>
            <a:endParaRPr lang="en-US" kern="1200" spc="-50" dirty="0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416016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X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H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M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L – eXtensible Hypertext Markup Language</a:t>
            </a:r>
          </a:p>
          <a:p>
            <a:pPr marL="256032" indent="-256032"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Developed by the W3C as the reformulation of H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M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L 4.0 as an application of X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M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L.</a:t>
            </a:r>
          </a:p>
          <a:p>
            <a:pPr marL="256032" indent="-256032"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It combines the formatting strengths of H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M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L 4.0 and the data structure and extensibility strengths of X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M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L.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</a:rPr>
              <a:t>Markup Languages </a:t>
            </a:r>
            <a:r>
              <a:rPr lang="en-US" sz="2000" b="0" kern="1200" spc="-50" dirty="0">
                <a:latin typeface="Times New Roman" panose="02020603050405020304" pitchFamily="18" charset="0"/>
              </a:rPr>
              <a:t>(4 of 4)</a:t>
            </a:r>
            <a:endParaRPr lang="en-US" kern="1200" spc="-50" dirty="0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54981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H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L 5</a:t>
            </a:r>
          </a:p>
          <a:p>
            <a:pPr marL="256032" indent="-256032"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The next version of H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L4 and X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H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</a:t>
            </a:r>
            <a:r>
              <a:rPr lang="en-US" altLang="en-US" sz="1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L</a:t>
            </a:r>
          </a:p>
          <a:p>
            <a:pPr marL="256032" indent="-256032">
              <a:defRPr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  <a:hlinkClick r:id="rId2" tooltip="https://www.w3.org/TR/html5/"/>
              </a:rPr>
              <a:t>https://www.w3.org/TR/html5/</a:t>
            </a:r>
            <a:endParaRPr lang="en-US" altLang="en-US" sz="24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256032" indent="-256032">
              <a:defRPr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It’s already been updated!</a:t>
            </a:r>
          </a:p>
          <a:p>
            <a:pPr marL="256032" indent="-256032">
              <a:defRPr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</a:t>
            </a:r>
            <a:r>
              <a:rPr lang="en-US" altLang="en-US" sz="1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</a:t>
            </a:r>
            <a:r>
              <a:rPr lang="en-US" altLang="en-US" sz="1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</a:t>
            </a:r>
            <a:r>
              <a:rPr lang="en-US" altLang="en-US" sz="1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 5.1</a:t>
            </a:r>
          </a:p>
          <a:p>
            <a:pPr marL="740664" lvl="1">
              <a:spcAft>
                <a:spcPct val="0"/>
              </a:spcAft>
              <a:defRPr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  <a:hlinkClick r:id="rId3" tooltip="https://www.w3.org/TR/html51/"/>
              </a:rPr>
              <a:t>https://www.w3.org/TR/html51/</a:t>
            </a:r>
            <a:endParaRPr lang="en-US" altLang="en-US" sz="24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spcAft>
                <a:spcPct val="0"/>
              </a:spcAft>
              <a:defRPr/>
            </a:pPr>
            <a:r>
              <a:rPr lang="en-US" altLang="en-US" sz="2400" dirty="0">
                <a:latin typeface="+mn-lt"/>
              </a:rPr>
              <a:t>The W3C is working on H</a:t>
            </a:r>
            <a:r>
              <a:rPr lang="en-US" altLang="en-US" sz="1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</a:t>
            </a:r>
            <a:r>
              <a:rPr lang="en-US" altLang="en-US" sz="1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M</a:t>
            </a:r>
            <a:r>
              <a:rPr lang="en-US" altLang="en-US" sz="1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L 5.2!</a:t>
            </a:r>
          </a:p>
          <a:p>
            <a:pPr lvl="1">
              <a:spcAft>
                <a:spcPct val="0"/>
              </a:spcAft>
              <a:defRPr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  <a:hlinkClick r:id="rId4" tooltip="https://www.w3.org/TR/html52/"/>
              </a:rPr>
              <a:t>https://www.w3.org/TR/html52/</a:t>
            </a:r>
            <a:endParaRPr lang="en-US" altLang="en-US" sz="24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Checkpoint 1.2</a:t>
            </a:r>
          </a:p>
        </p:txBody>
      </p:sp>
      <p:sp>
        <p:nvSpPr>
          <p:cNvPr id="59395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154679"/>
          </a:xfrm>
        </p:spPr>
        <p:txBody>
          <a:bodyPr>
            <a:spAutoFit/>
          </a:bodyPr>
          <a:lstStyle/>
          <a:p>
            <a:pPr marL="431800" indent="-431800" eaLnBrk="1" hangingPunct="1">
              <a:buSzPts val="2400"/>
              <a:buFontTx/>
              <a:buAutoNum type="arabicPeriod"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  <a:sym typeface="Arial" panose="020B0604020202020204" pitchFamily="34" charset="0"/>
              </a:rPr>
              <a:t>Describe the components of the client/server model as applied to the Internet.</a:t>
            </a:r>
          </a:p>
          <a:p>
            <a:pPr marL="431800" indent="-431800" eaLnBrk="1" hangingPunct="1">
              <a:buSzPts val="2400"/>
              <a:buFontTx/>
              <a:buAutoNum type="arabicPeriod"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  <a:sym typeface="Arial" panose="020B0604020202020204" pitchFamily="34" charset="0"/>
              </a:rPr>
              <a:t>Identify two protocols used on the Internet to convey information that use the Internet but do not use the Web.</a:t>
            </a:r>
          </a:p>
          <a:p>
            <a:pPr marL="431800" indent="-431800" eaLnBrk="1" hangingPunct="1">
              <a:buSzPts val="2400"/>
              <a:buFontTx/>
              <a:buAutoNum type="arabicPeriod"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  <a:sym typeface="Arial" panose="020B0604020202020204" pitchFamily="34" charset="0"/>
              </a:rPr>
              <a:t>Explain the similarities and differences between a U</a:t>
            </a:r>
            <a:r>
              <a:rPr lang="en-US" altLang="en-US" sz="1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  <a:sym typeface="Arial" panose="020B0604020202020204" pitchFamily="34" charset="0"/>
              </a:rPr>
              <a:t>R</a:t>
            </a:r>
            <a:r>
              <a:rPr lang="en-US" altLang="en-US" sz="1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  <a:cs typeface="Arial" panose="020B0604020202020204" pitchFamily="34" charset="0"/>
                <a:sym typeface="Arial" panose="020B0604020202020204" pitchFamily="34" charset="0"/>
              </a:rPr>
              <a:t>L and a domain name.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Popular Uses of the Internet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847177"/>
          </a:xfrm>
        </p:spPr>
        <p:txBody>
          <a:bodyPr>
            <a:spAutoFit/>
          </a:bodyPr>
          <a:lstStyle/>
          <a:p>
            <a:pPr marL="0" indent="0" eaLnBrk="1" fontAlgn="auto" hangingPunct="1">
              <a:spcBef>
                <a:spcPts val="600"/>
              </a:spcBef>
              <a:buNone/>
              <a:tabLst/>
              <a:defRPr/>
            </a:pPr>
            <a:r>
              <a:rPr lang="pt-BR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E-</a:t>
            </a:r>
            <a:r>
              <a:rPr 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Commerce</a:t>
            </a:r>
          </a:p>
          <a:p>
            <a:pPr marL="0" indent="0" eaLnBrk="1" fontAlgn="auto" hangingPunct="1">
              <a:spcBef>
                <a:spcPts val="600"/>
              </a:spcBef>
              <a:buNone/>
              <a:tabLst/>
              <a:defRPr/>
            </a:pPr>
            <a:r>
              <a:rPr 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Mobile Access</a:t>
            </a:r>
          </a:p>
          <a:p>
            <a:pPr marL="0" indent="0" eaLnBrk="1" fontAlgn="auto" hangingPunct="1">
              <a:spcBef>
                <a:spcPts val="600"/>
              </a:spcBef>
              <a:buNone/>
              <a:tabLst/>
              <a:defRPr/>
            </a:pPr>
            <a:r>
              <a:rPr 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Blogs</a:t>
            </a:r>
          </a:p>
          <a:p>
            <a:pPr marL="0" indent="0" eaLnBrk="1" fontAlgn="auto" hangingPunct="1">
              <a:spcBef>
                <a:spcPts val="600"/>
              </a:spcBef>
              <a:buNone/>
              <a:tabLst/>
              <a:defRPr/>
            </a:pPr>
            <a:r>
              <a:rPr 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Wikis</a:t>
            </a:r>
          </a:p>
          <a:p>
            <a:pPr marL="0" indent="0" eaLnBrk="1" fontAlgn="auto" hangingPunct="1">
              <a:spcBef>
                <a:spcPts val="600"/>
              </a:spcBef>
              <a:buNone/>
              <a:tabLst/>
              <a:defRPr/>
            </a:pPr>
            <a:r>
              <a:rPr 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Social Networking</a:t>
            </a:r>
          </a:p>
          <a:p>
            <a:pPr marL="0" indent="0" eaLnBrk="1" fontAlgn="auto" hangingPunct="1">
              <a:spcBef>
                <a:spcPts val="600"/>
              </a:spcBef>
              <a:buNone/>
              <a:tabLst/>
              <a:defRPr/>
            </a:pPr>
            <a:r>
              <a:rPr 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</a:t>
            </a:r>
            <a:r>
              <a:rPr 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</a:t>
            </a:r>
          </a:p>
          <a:p>
            <a:pPr marL="0" indent="0" eaLnBrk="1" fontAlgn="auto" hangingPunct="1">
              <a:spcBef>
                <a:spcPts val="600"/>
              </a:spcBef>
              <a:buNone/>
              <a:tabLst/>
              <a:defRPr/>
            </a:pPr>
            <a:r>
              <a:rPr 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Podcasts</a:t>
            </a:r>
          </a:p>
          <a:p>
            <a:pPr marL="0" indent="0" eaLnBrk="1" fontAlgn="auto" hangingPunct="1">
              <a:spcBef>
                <a:spcPts val="600"/>
              </a:spcBef>
              <a:buNone/>
              <a:tabLst/>
              <a:defRPr/>
            </a:pPr>
            <a:r>
              <a:rPr 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Web 2.0</a:t>
            </a:r>
          </a:p>
          <a:p>
            <a:pPr marL="0" indent="0" eaLnBrk="1" fontAlgn="auto" hangingPunct="1">
              <a:spcBef>
                <a:spcPts val="600"/>
              </a:spcBef>
              <a:buNone/>
              <a:tabLst/>
              <a:defRPr/>
            </a:pPr>
            <a:r>
              <a:rPr lang="en-US" sz="22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Cloud Computing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923299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tabLst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Arial" panose="020B0604020202020204" pitchFamily="34" charset="0"/>
              </a:rPr>
              <a:t>This chapter provided a brief overview of Internet, Web, and introductory networking concepts.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Reasons for Internet Growth in the 1990s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763193" cy="4031843"/>
          </a:xfrm>
        </p:spPr>
        <p:txBody>
          <a:bodyPr wrap="square">
            <a:spAutoFit/>
          </a:bodyPr>
          <a:lstStyle/>
          <a:p>
            <a:pPr marL="255651" indent="-25565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Removal of the ban on commercial activity</a:t>
            </a:r>
          </a:p>
          <a:p>
            <a:pPr marL="255651" indent="-25565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Development of the World Wide Web by Tim Berners-Lee at C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0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E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0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R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0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N</a:t>
            </a:r>
          </a:p>
          <a:p>
            <a:pPr marL="255651" indent="-25565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Development of Mosaic, the first graphics-based web browser at N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0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0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S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en-US" altLang="en-US" sz="20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</a:t>
            </a:r>
          </a:p>
          <a:p>
            <a:pPr marL="255651" indent="-25565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Personal computers were increasingly available and affordable</a:t>
            </a:r>
          </a:p>
          <a:p>
            <a:pPr marL="255651" indent="-25565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Online service providers offered low-cost connections to the Internet</a:t>
            </a:r>
          </a:p>
        </p:txBody>
      </p:sp>
      <p:pic>
        <p:nvPicPr>
          <p:cNvPr id="19460" name="Picture 1" descr="In the diagram, a spiral leads through the following seven steps, commercial use of Internet allowed, W W W invented at C E R N, affordable personal computers, graphical operating systems, first graphical browser, easy online access, widespread use of the Web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963" y="1600200"/>
            <a:ext cx="3357666" cy="271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The World Wide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923299"/>
          </a:xfrm>
        </p:spPr>
        <p:txBody>
          <a:bodyPr wrap="square">
            <a:sp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The graphical user interface to information stored on computers running web servers connected to the Internet.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227"/>
            <a:ext cx="8229600" cy="1097279"/>
          </a:xfrm>
        </p:spPr>
        <p:txBody>
          <a:bodyPr/>
          <a:lstStyle/>
          <a:p>
            <a:r>
              <a:rPr lang="en-US" kern="1200" spc="-50" dirty="0">
                <a:latin typeface="Times New Roman" panose="02020603050405020304" pitchFamily="18" charset="0"/>
              </a:rPr>
              <a:t>Internet Standards &amp; Coordination </a:t>
            </a:r>
            <a:r>
              <a:rPr lang="en-US" sz="2000" b="0" kern="1200" spc="-50" dirty="0">
                <a:latin typeface="Times New Roman" panose="02020603050405020304" pitchFamily="18" charset="0"/>
              </a:rPr>
              <a:t>(1 of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cs typeface="Times New Roman" panose="02020603050405020304" pitchFamily="18" charset="0"/>
              </a:rPr>
              <a:t>I</a:t>
            </a:r>
            <a:r>
              <a:rPr lang="en-US" altLang="en-US" sz="100" b="1" kern="1200" dirty="0">
                <a:solidFill>
                  <a:srgbClr val="000000"/>
                </a:solidFill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cs typeface="Times New Roman" panose="02020603050405020304" pitchFamily="18" charset="0"/>
              </a:rPr>
              <a:t>E</a:t>
            </a:r>
            <a:r>
              <a:rPr lang="en-US" altLang="en-US" sz="100" b="1" kern="1200" dirty="0">
                <a:solidFill>
                  <a:srgbClr val="000000"/>
                </a:solidFill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cs typeface="Times New Roman" panose="02020603050405020304" pitchFamily="18" charset="0"/>
              </a:rPr>
              <a:t>T</a:t>
            </a:r>
            <a:r>
              <a:rPr lang="en-US" altLang="en-US" sz="100" b="1" kern="1200" dirty="0">
                <a:solidFill>
                  <a:srgbClr val="000000"/>
                </a:solidFill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b="1" kern="1200" dirty="0">
                <a:solidFill>
                  <a:srgbClr val="000000"/>
                </a:solidFill>
                <a:latin typeface="Arial (Body)"/>
                <a:cs typeface="Times New Roman" panose="02020603050405020304" pitchFamily="18" charset="0"/>
              </a:rPr>
              <a:t>F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cs typeface="Times New Roman" panose="02020603050405020304" pitchFamily="18" charset="0"/>
              </a:rPr>
              <a:t>– Internet Engineering Task Force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2151971"/>
            <a:ext cx="8229600" cy="985158"/>
          </a:xfrm>
        </p:spPr>
        <p:txBody>
          <a:bodyPr/>
          <a:lstStyle/>
          <a:p>
            <a:pPr marL="231775" indent="0">
              <a:buNone/>
            </a:pPr>
            <a:r>
              <a:rPr lang="en-US" sz="2400" kern="1200" dirty="0">
                <a:latin typeface="Arial (Body)"/>
              </a:rPr>
              <a:t>The principal body engaged in the development of new Internet protocol standard specifications.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4025" y="3033486"/>
            <a:ext cx="8232775" cy="557439"/>
          </a:xfrm>
        </p:spPr>
        <p:txBody>
          <a:bodyPr/>
          <a:lstStyle/>
          <a:p>
            <a:pPr marL="255600">
              <a:spcBef>
                <a:spcPts val="15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400" b="1" kern="1200" dirty="0">
                <a:latin typeface="Arial (Body)"/>
                <a:cs typeface="Times New Roman" panose="02020603050405020304" pitchFamily="18" charset="0"/>
              </a:rPr>
              <a:t>R</a:t>
            </a:r>
            <a:r>
              <a:rPr lang="en-US" altLang="en-US" sz="100" b="1" kern="1200" dirty="0"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b="1" kern="1200" dirty="0">
                <a:latin typeface="Arial (Body)"/>
                <a:cs typeface="Times New Roman" panose="02020603050405020304" pitchFamily="18" charset="0"/>
              </a:rPr>
              <a:t>F</a:t>
            </a:r>
            <a:r>
              <a:rPr lang="en-US" altLang="en-US" sz="100" b="1" kern="1200" dirty="0"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b="1" kern="1200" dirty="0">
                <a:latin typeface="Arial (Body)"/>
                <a:cs typeface="Times New Roman" panose="02020603050405020304" pitchFamily="18" charset="0"/>
              </a:rPr>
              <a:t>C </a:t>
            </a:r>
            <a:r>
              <a:rPr lang="en-US" altLang="en-US" sz="2400" kern="1200" dirty="0">
                <a:latin typeface="Arial (Body)"/>
                <a:cs typeface="Times New Roman" panose="02020603050405020304" pitchFamily="18" charset="0"/>
              </a:rPr>
              <a:t>– Requests for Comments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457200" y="3504748"/>
            <a:ext cx="8229600" cy="1244364"/>
          </a:xfrm>
        </p:spPr>
        <p:txBody>
          <a:bodyPr/>
          <a:lstStyle/>
          <a:p>
            <a:pPr marL="217488" indent="0">
              <a:buNone/>
            </a:pPr>
            <a:r>
              <a:rPr lang="en-US" sz="2400" kern="1200" dirty="0">
                <a:latin typeface="Arial (Body)"/>
              </a:rPr>
              <a:t>A formal document from the </a:t>
            </a:r>
            <a:r>
              <a:rPr lang="en-US" altLang="en-US" sz="2400" kern="1200" dirty="0">
                <a:latin typeface="Arial (Body)"/>
                <a:cs typeface="Times New Roman" panose="02020603050405020304" pitchFamily="18" charset="0"/>
              </a:rPr>
              <a:t>I</a:t>
            </a:r>
            <a:r>
              <a:rPr lang="en-US" altLang="en-US" sz="100" kern="1200" dirty="0"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latin typeface="Arial (Body)"/>
                <a:cs typeface="Times New Roman" panose="02020603050405020304" pitchFamily="18" charset="0"/>
              </a:rPr>
              <a:t>E</a:t>
            </a:r>
            <a:r>
              <a:rPr lang="en-US" altLang="en-US" sz="100" kern="1200" dirty="0"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latin typeface="Arial (Body)"/>
                <a:cs typeface="Times New Roman" panose="02020603050405020304" pitchFamily="18" charset="0"/>
              </a:rPr>
              <a:t>T</a:t>
            </a:r>
            <a:r>
              <a:rPr lang="en-US" altLang="en-US" sz="100" kern="1200" dirty="0"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latin typeface="Arial (Body)"/>
                <a:cs typeface="Times New Roman" panose="02020603050405020304" pitchFamily="18" charset="0"/>
              </a:rPr>
              <a:t>F </a:t>
            </a:r>
            <a:r>
              <a:rPr lang="en-US" sz="2400" kern="1200" dirty="0">
                <a:latin typeface="Arial (Body)"/>
              </a:rPr>
              <a:t>that is drafted by a committee and subsequently reviewed by interested parties</a:t>
            </a:r>
            <a:endParaRPr lang="en-US" sz="2400" kern="1200" dirty="0">
              <a:latin typeface="Arial (Body)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749112"/>
            <a:ext cx="8229600" cy="471703"/>
          </a:xfrm>
        </p:spPr>
        <p:txBody>
          <a:bodyPr/>
          <a:lstStyle/>
          <a:p>
            <a:pPr marL="255600" indent="-255600">
              <a:spcBef>
                <a:spcPts val="15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400" b="1" kern="1200" dirty="0">
                <a:latin typeface="Arial (Body)"/>
                <a:cs typeface="Times New Roman" panose="02020603050405020304" pitchFamily="18" charset="0"/>
              </a:rPr>
              <a:t>I</a:t>
            </a:r>
            <a:r>
              <a:rPr lang="en-US" altLang="en-US" sz="100" b="1" kern="1200" dirty="0"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b="1" kern="1200" dirty="0">
                <a:latin typeface="Arial (Body)"/>
                <a:cs typeface="Times New Roman" panose="02020603050405020304" pitchFamily="18" charset="0"/>
              </a:rPr>
              <a:t>A</a:t>
            </a:r>
            <a:r>
              <a:rPr lang="en-US" altLang="en-US" sz="100" b="1" kern="1200" dirty="0"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b="1" kern="1200" dirty="0">
                <a:latin typeface="Arial (Body)"/>
                <a:cs typeface="Times New Roman" panose="02020603050405020304" pitchFamily="18" charset="0"/>
              </a:rPr>
              <a:t>B – Internet Architecture Board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457200" y="5235328"/>
            <a:ext cx="8229600" cy="943429"/>
          </a:xfrm>
        </p:spPr>
        <p:txBody>
          <a:bodyPr/>
          <a:lstStyle/>
          <a:p>
            <a:pPr marL="174625" indent="0">
              <a:buNone/>
            </a:pPr>
            <a:r>
              <a:rPr lang="en-US" altLang="en-US" sz="2400" kern="1200" dirty="0">
                <a:latin typeface="Arial (Body)"/>
              </a:rPr>
              <a:t>Provides guidance and broad direction to the </a:t>
            </a:r>
            <a:r>
              <a:rPr lang="en-US" altLang="en-US" sz="2400" kern="1200" dirty="0">
                <a:latin typeface="Arial (Body)"/>
                <a:cs typeface="Times New Roman" panose="02020603050405020304" pitchFamily="18" charset="0"/>
              </a:rPr>
              <a:t>I</a:t>
            </a:r>
            <a:r>
              <a:rPr lang="en-US" altLang="en-US" sz="100" kern="1200" dirty="0"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latin typeface="Arial (Body)"/>
                <a:cs typeface="Times New Roman" panose="02020603050405020304" pitchFamily="18" charset="0"/>
              </a:rPr>
              <a:t>E</a:t>
            </a:r>
            <a:r>
              <a:rPr lang="en-US" altLang="en-US" sz="100" kern="1200" dirty="0"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latin typeface="Arial (Body)"/>
                <a:cs typeface="Times New Roman" panose="02020603050405020304" pitchFamily="18" charset="0"/>
              </a:rPr>
              <a:t>T</a:t>
            </a:r>
            <a:r>
              <a:rPr lang="en-US" altLang="en-US" sz="100" kern="1200" dirty="0"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latin typeface="Arial (Body)"/>
                <a:cs typeface="Times New Roman" panose="02020603050405020304" pitchFamily="18" charset="0"/>
              </a:rPr>
              <a:t>F</a:t>
            </a:r>
            <a:r>
              <a:rPr lang="en-US" altLang="en-US" sz="2400" kern="1200" dirty="0">
                <a:latin typeface="Arial (Body)"/>
              </a:rPr>
              <a:t>. Responsible for publications for </a:t>
            </a:r>
            <a:r>
              <a:rPr lang="en-US" altLang="en-US" sz="2400" kern="1200" dirty="0">
                <a:latin typeface="Arial (Body)"/>
                <a:cs typeface="Times New Roman" panose="02020603050405020304" pitchFamily="18" charset="0"/>
              </a:rPr>
              <a:t>R</a:t>
            </a:r>
            <a:r>
              <a:rPr lang="en-US" altLang="en-US" sz="100" kern="1200" dirty="0"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latin typeface="Arial (Body)"/>
                <a:cs typeface="Times New Roman" panose="02020603050405020304" pitchFamily="18" charset="0"/>
              </a:rPr>
              <a:t>F</a:t>
            </a:r>
            <a:r>
              <a:rPr lang="en-US" altLang="en-US" sz="100" kern="1200" dirty="0">
                <a:latin typeface="Arial (Body)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latin typeface="Arial (Body)"/>
                <a:cs typeface="Times New Roman" panose="02020603050405020304" pitchFamily="18" charset="0"/>
              </a:rPr>
              <a:t>Cs</a:t>
            </a:r>
            <a:r>
              <a:rPr lang="en-US" altLang="en-US" sz="2400" kern="1200" dirty="0">
                <a:latin typeface="Arial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60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Internet Standards &amp; Coordination </a:t>
            </a:r>
            <a:r>
              <a:rPr lang="en-US" sz="2000" b="0" kern="1200" spc="-50" dirty="0">
                <a:latin typeface="Times New Roman" panose="02020603050405020304" pitchFamily="18" charset="0"/>
                <a:ea typeface="+mj-ea"/>
                <a:cs typeface="+mj-cs"/>
              </a:rPr>
              <a:t>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600955"/>
          </a:xfrm>
        </p:spPr>
        <p:txBody>
          <a:bodyPr wrap="square">
            <a:spAutoFit/>
          </a:bodyPr>
          <a:lstStyle/>
          <a:p>
            <a:pPr marL="255651" indent="-255651" eaLnBrk="1" hangingPunct="1">
              <a:buFont typeface="Arial" panose="020B0604020202020204" pitchFamily="34" charset="0"/>
              <a:buChar char="•"/>
              <a:defRPr/>
            </a:pPr>
            <a:r>
              <a:rPr lang="pt-BR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I</a:t>
            </a:r>
            <a:r>
              <a:rPr lang="pt-BR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pt-BR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C</a:t>
            </a:r>
            <a:r>
              <a:rPr lang="pt-BR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pt-BR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A</a:t>
            </a:r>
            <a:r>
              <a:rPr lang="pt-BR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pt-BR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N</a:t>
            </a:r>
            <a:r>
              <a:rPr lang="pt-BR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 </a:t>
            </a:r>
            <a:r>
              <a:rPr lang="pt-BR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N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+mn-cs"/>
              </a:rPr>
              <a:t>-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The Internet Corporation for Assigned Numbers &amp; Names</a:t>
            </a:r>
          </a:p>
          <a:p>
            <a:pPr marL="741553" lvl="1" indent="-284353" eaLnBrk="1" hangingPunct="1">
              <a:buFont typeface="Arial" panose="020B0604020202020204" pitchFamily="34" charset="0"/>
              <a:buChar char="–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Non-profit organization</a:t>
            </a:r>
          </a:p>
          <a:p>
            <a:pPr marL="741553" lvl="1" indent="-284353" eaLnBrk="1" hangingPunct="1">
              <a:buFont typeface="Arial" panose="020B0604020202020204" pitchFamily="34" charset="0"/>
              <a:buChar char="–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Main function is to coordinate the assignment of:</a:t>
            </a:r>
          </a:p>
          <a:p>
            <a:pPr lvl="2" eaLnBrk="1" hangingPunct="1">
              <a:buFont typeface="Times New Roman" panose="02020603050405020304" pitchFamily="18" charset="0"/>
              <a:buChar char="▪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Internet domain names</a:t>
            </a:r>
          </a:p>
          <a:p>
            <a:pPr lvl="2" eaLnBrk="1" hangingPunct="1">
              <a:buFont typeface="Times New Roman" panose="02020603050405020304" pitchFamily="18" charset="0"/>
              <a:buChar char="▪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en-US" sz="1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P address numbers</a:t>
            </a:r>
          </a:p>
          <a:p>
            <a:pPr lvl="2" eaLnBrk="1" hangingPunct="1">
              <a:buFont typeface="Times New Roman" panose="02020603050405020304" pitchFamily="18" charset="0"/>
              <a:buChar char="▪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Protocol parameters</a:t>
            </a:r>
          </a:p>
          <a:p>
            <a:pPr lvl="2" eaLnBrk="1" hangingPunct="1">
              <a:buFont typeface="Times New Roman" panose="02020603050405020304" pitchFamily="18" charset="0"/>
              <a:buChar char="▪"/>
              <a:defRPr/>
            </a:pPr>
            <a:r>
              <a:rPr lang="en-US" altLang="en-US" sz="2400" kern="1200" dirty="0">
                <a:solidFill>
                  <a:srgbClr val="000000"/>
                </a:solidFill>
                <a:latin typeface="Arial (Body)"/>
                <a:ea typeface="+mn-ea"/>
                <a:cs typeface="Times New Roman" panose="02020603050405020304" pitchFamily="18" charset="0"/>
              </a:rPr>
              <a:t>Protocol port numbers.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794"/>
            <a:ext cx="8229600" cy="707856"/>
          </a:xfrm>
        </p:spPr>
        <p:txBody>
          <a:bodyPr>
            <a:sp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kern="1200" spc="-50" dirty="0">
                <a:latin typeface="Times New Roman" panose="02020603050405020304" pitchFamily="18" charset="0"/>
                <a:ea typeface="+mj-ea"/>
                <a:cs typeface="+mj-cs"/>
              </a:rPr>
              <a:t>Growth of the Internet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4979552"/>
            <a:ext cx="8229600" cy="492412"/>
          </a:xfrm>
        </p:spPr>
        <p:txBody>
          <a:bodyPr>
            <a:spAutoFit/>
          </a:bodyPr>
          <a:lstStyle/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en-US" sz="20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Source: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hlinkClick r:id="rId2" tooltip="http://www.internetworldstats.com/emarketing.htm"/>
              </a:rPr>
              <a:t>http://www.internetworldstats.com/emarketing.htm</a:t>
            </a:r>
            <a:endParaRPr lang="en-US" altLang="en-US" sz="20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95635"/>
              </p:ext>
            </p:extLst>
          </p:nvPr>
        </p:nvGraphicFramePr>
        <p:xfrm>
          <a:off x="1231231" y="1930400"/>
          <a:ext cx="6681537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368">
                  <a:extLst>
                    <a:ext uri="{9D8B030D-6E8A-4147-A177-3AD203B41FA5}">
                      <a16:colId xmlns:a16="http://schemas.microsoft.com/office/drawing/2014/main" val="2790120727"/>
                    </a:ext>
                  </a:extLst>
                </a:gridCol>
                <a:gridCol w="4636169">
                  <a:extLst>
                    <a:ext uri="{9D8B030D-6E8A-4147-A177-3AD203B41FA5}">
                      <a16:colId xmlns:a16="http://schemas.microsoft.com/office/drawing/2014/main" val="1609247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Year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Percentage of Global Population Using the Internet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190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1995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0.4%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80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5.8%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145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2005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4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2010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28.10%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076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2015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42.4%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65380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8933</TotalTime>
  <Words>2079</Words>
  <Application>Microsoft Office PowerPoint</Application>
  <PresentationFormat>On-screen Show (4:3)</PresentationFormat>
  <Paragraphs>233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(Body)</vt:lpstr>
      <vt:lpstr>Calibri</vt:lpstr>
      <vt:lpstr>Noto Sans Symbols</vt:lpstr>
      <vt:lpstr>Times New Roman</vt:lpstr>
      <vt:lpstr>Verdana</vt:lpstr>
      <vt:lpstr>Wingdings</vt:lpstr>
      <vt:lpstr>2_508 Lecture</vt:lpstr>
      <vt:lpstr>1_508 Lecture</vt:lpstr>
      <vt:lpstr>Web Development &amp; Design Foundations with H T M L 5</vt:lpstr>
      <vt:lpstr>Learning Objectives (1 of 2)</vt:lpstr>
      <vt:lpstr>Learning Objectives (2 of 2)</vt:lpstr>
      <vt:lpstr>Internet</vt:lpstr>
      <vt:lpstr>Reasons for Internet Growth in the 1990s</vt:lpstr>
      <vt:lpstr>The World Wide Web</vt:lpstr>
      <vt:lpstr>Internet Standards &amp; Coordination (1 of 2)</vt:lpstr>
      <vt:lpstr>Internet Standards &amp; Coordination (2 of 2)</vt:lpstr>
      <vt:lpstr>Growth of the Internet</vt:lpstr>
      <vt:lpstr>Intranet &amp; Extranets</vt:lpstr>
      <vt:lpstr>Web Standards and the W3C Consortium</vt:lpstr>
      <vt:lpstr>Web Accessibility</vt:lpstr>
      <vt:lpstr>Web Accessibility &amp; the Law</vt:lpstr>
      <vt:lpstr>Universal Design for the Web</vt:lpstr>
      <vt:lpstr>Reliability &amp; Information on the Web</vt:lpstr>
      <vt:lpstr>Checkpoint 1.1</vt:lpstr>
      <vt:lpstr>Network Overview</vt:lpstr>
      <vt:lpstr>Networks</vt:lpstr>
      <vt:lpstr>Internet Infrastructure</vt:lpstr>
      <vt:lpstr>The Client/Server Model</vt:lpstr>
      <vt:lpstr>The Internet Client/Server Model</vt:lpstr>
      <vt:lpstr>Web Client</vt:lpstr>
      <vt:lpstr>Web Server</vt:lpstr>
      <vt:lpstr>M I M E Type</vt:lpstr>
      <vt:lpstr>Internet Protocols</vt:lpstr>
      <vt:lpstr>F T P File Transfer Protocol</vt:lpstr>
      <vt:lpstr>E-Mail Protocols</vt:lpstr>
      <vt:lpstr>H T T P - Hypertext Transfer Protocol</vt:lpstr>
      <vt:lpstr>T C P / I P Transmission Control Protocol/ Internet Protocol</vt:lpstr>
      <vt:lpstr>T C P Transmission Control Protocol</vt:lpstr>
      <vt:lpstr>I P Internet Protocol</vt:lpstr>
      <vt:lpstr>I P Address</vt:lpstr>
      <vt:lpstr>Domain Name</vt:lpstr>
      <vt:lpstr>Uniform Resource Identifier</vt:lpstr>
      <vt:lpstr>T L D Top-Level Domain Name</vt:lpstr>
      <vt:lpstr>County Code T L Ds</vt:lpstr>
      <vt:lpstr>Domain Name System</vt:lpstr>
      <vt:lpstr>Markup Languages (1 of 4)</vt:lpstr>
      <vt:lpstr>Markup Languages (2 of 4)</vt:lpstr>
      <vt:lpstr>Markup Languages (3 of 4)</vt:lpstr>
      <vt:lpstr>Markup Languages (4 of 4)</vt:lpstr>
      <vt:lpstr>Checkpoint 1.2</vt:lpstr>
      <vt:lpstr>Popular Uses of the Internet</vt:lpstr>
      <vt:lpstr>Summary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and Design Foundations with H T M L5, Ninth Edition</dc:title>
  <dc:subject>Computer Science</dc:subject>
  <dc:creator>Felke-Morris</dc:creator>
  <cp:keywords>Web Development and Design Foundations</cp:keywords>
  <cp:lastModifiedBy>sl</cp:lastModifiedBy>
  <cp:revision>1001</cp:revision>
  <dcterms:modified xsi:type="dcterms:W3CDTF">2018-06-12T18:08:21Z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682739</vt:lpwstr>
  </property>
  <property fmtid="{D5CDD505-2E9C-101B-9397-08002B2CF9AE}" pid="3" name="Offisync_ServerID">
    <vt:lpwstr>7e960520-0e88-4f05-9fa0-24079b61e486</vt:lpwstr>
  </property>
  <property fmtid="{D5CDD505-2E9C-101B-9397-08002B2CF9AE}" pid="4" name="Offisync_UpdateToken">
    <vt:lpwstr>2</vt:lpwstr>
  </property>
  <property fmtid="{D5CDD505-2E9C-101B-9397-08002B2CF9AE}" pid="5" name="Jive_VersionGuid">
    <vt:lpwstr>2e874262-9747-49d3-bf1e-677aeb587663</vt:lpwstr>
  </property>
  <property fmtid="{D5CDD505-2E9C-101B-9397-08002B2CF9AE}" pid="6" name="Offisync_ProviderInitializationData">
    <vt:lpwstr>https://neo.pearson.com</vt:lpwstr>
  </property>
  <property fmtid="{D5CDD505-2E9C-101B-9397-08002B2CF9AE}" pid="7" name="Jive_LatestUserAccountName">
    <vt:lpwstr>joel</vt:lpwstr>
  </property>
</Properties>
</file>