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9"/>
  </p:notesMasterIdLst>
  <p:handoutMasterIdLst>
    <p:handoutMasterId r:id="rId50"/>
  </p:handoutMasterIdLst>
  <p:sldIdLst>
    <p:sldId id="358" r:id="rId3"/>
    <p:sldId id="307" r:id="rId4"/>
    <p:sldId id="356" r:id="rId5"/>
    <p:sldId id="308" r:id="rId6"/>
    <p:sldId id="309" r:id="rId7"/>
    <p:sldId id="310" r:id="rId8"/>
    <p:sldId id="311" r:id="rId9"/>
    <p:sldId id="351" r:id="rId10"/>
    <p:sldId id="312" r:id="rId11"/>
    <p:sldId id="313" r:id="rId12"/>
    <p:sldId id="314" r:id="rId13"/>
    <p:sldId id="352" r:id="rId14"/>
    <p:sldId id="353" r:id="rId15"/>
    <p:sldId id="354" r:id="rId16"/>
    <p:sldId id="355"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50" r:id="rId33"/>
    <p:sldId id="330" r:id="rId34"/>
    <p:sldId id="331" r:id="rId35"/>
    <p:sldId id="332" r:id="rId36"/>
    <p:sldId id="333" r:id="rId37"/>
    <p:sldId id="334" r:id="rId38"/>
    <p:sldId id="335" r:id="rId39"/>
    <p:sldId id="336" r:id="rId40"/>
    <p:sldId id="337" r:id="rId41"/>
    <p:sldId id="338" r:id="rId42"/>
    <p:sldId id="339" r:id="rId43"/>
    <p:sldId id="340" r:id="rId44"/>
    <p:sldId id="341" r:id="rId45"/>
    <p:sldId id="342" r:id="rId46"/>
    <p:sldId id="343" r:id="rId47"/>
    <p:sldId id="344" r:id="rId48"/>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4088" userDrawn="1">
          <p15:clr>
            <a:srgbClr val="A4A3A4"/>
          </p15:clr>
        </p15:guide>
        <p15:guide id="2" pos="17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DDF3"/>
    <a:srgbClr val="C9F3FF"/>
    <a:srgbClr val="DDF8FF"/>
    <a:srgbClr val="B9F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8" autoAdjust="0"/>
    <p:restoredTop sz="94337" autoAdjust="0"/>
  </p:normalViewPr>
  <p:slideViewPr>
    <p:cSldViewPr snapToGrid="0" snapToObjects="1">
      <p:cViewPr varScale="1">
        <p:scale>
          <a:sx n="108" d="100"/>
          <a:sy n="108" d="100"/>
        </p:scale>
        <p:origin x="1506" y="102"/>
      </p:cViewPr>
      <p:guideLst>
        <p:guide orient="horz" pos="4088"/>
        <p:guide pos="1791"/>
      </p:guideLst>
    </p:cSldViewPr>
  </p:slideViewPr>
  <p:outlineViewPr>
    <p:cViewPr>
      <p:scale>
        <a:sx n="33" d="100"/>
        <a:sy n="33" d="100"/>
      </p:scale>
      <p:origin x="0" y="-28950"/>
    </p:cViewPr>
  </p:outlineViewPr>
  <p:notesTextViewPr>
    <p:cViewPr>
      <p:scale>
        <a:sx n="150" d="100"/>
        <a:sy n="1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dirty="0"/>
          </a:p>
        </p:txBody>
      </p:sp>
      <p:sp>
        <p:nvSpPr>
          <p:cNvPr id="16387"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1921D192-7A06-4EC6-96A1-424DB45B066A}" type="datetimeFigureOut">
              <a:rPr lang="en-US" altLang="en-US"/>
              <a:pPr/>
              <a:t>6/12/2018</a:t>
            </a:fld>
            <a:endParaRPr lang="en-US" altLang="en-US" dirty="0"/>
          </a:p>
        </p:txBody>
      </p:sp>
      <p:sp>
        <p:nvSpPr>
          <p:cNvPr id="16388"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dirty="0"/>
          </a:p>
        </p:txBody>
      </p:sp>
      <p:sp>
        <p:nvSpPr>
          <p:cNvPr id="16389"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9A73F943-DD6C-4D71-90B4-EF9AAE51DA9D}"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endParaRPr lang="en-US" altLang="en-US" dirty="0"/>
          </a:p>
        </p:txBody>
      </p:sp>
      <p:sp>
        <p:nvSpPr>
          <p:cNvPr id="15363"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endParaRPr lang="en-US" altLang="en-US" dirty="0"/>
          </a:p>
        </p:txBody>
      </p:sp>
      <p:sp>
        <p:nvSpPr>
          <p:cNvPr id="15364"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5366"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endParaRPr lang="en-US" altLang="en-US" dirty="0"/>
          </a:p>
        </p:txBody>
      </p:sp>
      <p:sp>
        <p:nvSpPr>
          <p:cNvPr id="15367"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fld id="{7210394F-8981-4E73-BA88-265EF4148C6C}" type="slidenum">
              <a:rPr lang="en-US" altLang="en-US"/>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67509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endParaRPr lang="en-US" altLang="en-US" sz="1800" dirty="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endParaRPr lang="en-US" altLang="en-US" dirty="0"/>
          </a:p>
        </p:txBody>
      </p:sp>
      <p:sp>
        <p:nvSpPr>
          <p:cNvPr id="6" name="Shape 22"/>
          <p:cNvSpPr txBox="1">
            <a:spLocks noGrp="1"/>
          </p:cNvSpPr>
          <p:nvPr>
            <p:ph type="dt" idx="11"/>
          </p:nvPr>
        </p:nvSpPr>
        <p:spPr/>
        <p:txBody>
          <a:bodyPr/>
          <a:lstStyle>
            <a:lvl1pPr>
              <a:defRPr/>
            </a:lvl1pPr>
          </a:lstStyle>
          <a:p>
            <a:endParaRPr lang="en-US" altLang="en-US" dirty="0"/>
          </a:p>
        </p:txBody>
      </p:sp>
      <p:sp>
        <p:nvSpPr>
          <p:cNvPr id="7" name="Shape 23"/>
          <p:cNvSpPr txBox="1">
            <a:spLocks noGrp="1"/>
          </p:cNvSpPr>
          <p:nvPr>
            <p:ph type="sldNum" idx="12"/>
          </p:nvPr>
        </p:nvSpPr>
        <p:spPr/>
        <p:txBody>
          <a:bodyPr/>
          <a:lstStyle>
            <a:lvl1pPr>
              <a:defRPr/>
            </a:lvl1pPr>
          </a:lstStyle>
          <a:p>
            <a:fld id="{8CB2533E-00A2-447A-B87F-C137213EBDBC}" type="slidenum">
              <a:rPr lang="en-US" altLang="en-US"/>
              <a:pPr/>
              <a:t>‹#›</a:t>
            </a:fld>
            <a:endParaRPr lang="en-US" altLang="en-US" dirty="0"/>
          </a:p>
        </p:txBody>
      </p:sp>
    </p:spTree>
    <p:extLst>
      <p:ext uri="{BB962C8B-B14F-4D97-AF65-F5344CB8AC3E}">
        <p14:creationId xmlns:p14="http://schemas.microsoft.com/office/powerpoint/2010/main" val="410225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90B2F159-24CD-4630-ACB7-1C8CEA467EFC}" type="slidenum">
              <a:rPr lang="en-US" altLang="en-US"/>
              <a:pPr/>
              <a:t>‹#›</a:t>
            </a:fld>
            <a:endParaRPr lang="en-US" altLang="en-US" dirty="0"/>
          </a:p>
        </p:txBody>
      </p:sp>
    </p:spTree>
    <p:extLst>
      <p:ext uri="{BB962C8B-B14F-4D97-AF65-F5344CB8AC3E}">
        <p14:creationId xmlns:p14="http://schemas.microsoft.com/office/powerpoint/2010/main" val="3580017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endParaRPr lang="en-US" altLang="en-US" dirty="0"/>
          </a:p>
        </p:txBody>
      </p:sp>
      <p:sp>
        <p:nvSpPr>
          <p:cNvPr id="3" name="Shape 81"/>
          <p:cNvSpPr txBox="1">
            <a:spLocks noGrp="1"/>
          </p:cNvSpPr>
          <p:nvPr>
            <p:ph type="dt" idx="11"/>
          </p:nvPr>
        </p:nvSpPr>
        <p:spPr/>
        <p:txBody>
          <a:bodyPr/>
          <a:lstStyle>
            <a:lvl1pPr>
              <a:defRPr>
                <a:solidFill>
                  <a:srgbClr val="000000"/>
                </a:solidFill>
              </a:defRPr>
            </a:lvl1pPr>
          </a:lstStyle>
          <a:p>
            <a:endParaRPr lang="en-US" altLang="en-US" dirty="0"/>
          </a:p>
        </p:txBody>
      </p:sp>
      <p:sp>
        <p:nvSpPr>
          <p:cNvPr id="4" name="Shape 82"/>
          <p:cNvSpPr txBox="1">
            <a:spLocks noGrp="1"/>
          </p:cNvSpPr>
          <p:nvPr>
            <p:ph type="sldNum" idx="12"/>
          </p:nvPr>
        </p:nvSpPr>
        <p:spPr/>
        <p:txBody>
          <a:bodyPr/>
          <a:lstStyle>
            <a:lvl1pPr>
              <a:defRPr>
                <a:solidFill>
                  <a:srgbClr val="000000"/>
                </a:solidFill>
              </a:defRPr>
            </a:lvl1pPr>
          </a:lstStyle>
          <a:p>
            <a:fld id="{F251F268-1265-4B55-9142-4CDDFC9421DD}" type="slidenum">
              <a:rPr lang="en-US" altLang="en-US"/>
              <a:pPr/>
              <a:t>‹#›</a:t>
            </a:fld>
            <a:endParaRPr lang="en-US" altLang="en-US" dirty="0"/>
          </a:p>
        </p:txBody>
      </p:sp>
    </p:spTree>
    <p:extLst>
      <p:ext uri="{BB962C8B-B14F-4D97-AF65-F5344CB8AC3E}">
        <p14:creationId xmlns:p14="http://schemas.microsoft.com/office/powerpoint/2010/main" val="1165524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p:txBody>
          <a:bodyPr/>
          <a:lstStyle>
            <a:lvl1pPr>
              <a:defRPr/>
            </a:lvl1pPr>
          </a:lstStyle>
          <a:p>
            <a:endParaRPr lang="en-US" altLang="en-US" dirty="0"/>
          </a:p>
        </p:txBody>
      </p:sp>
      <p:sp>
        <p:nvSpPr>
          <p:cNvPr id="5" name="Date Placeholder 3"/>
          <p:cNvSpPr>
            <a:spLocks noGrp="1"/>
          </p:cNvSpPr>
          <p:nvPr>
            <p:ph type="dt" sz="half" idx="11"/>
          </p:nvPr>
        </p:nvSpPr>
        <p:spPr/>
        <p:txBody>
          <a:bodyPr/>
          <a:lstStyle>
            <a:lvl1pPr>
              <a:defRPr/>
            </a:lvl1pPr>
          </a:lstStyle>
          <a:p>
            <a:fld id="{D10D1EF8-E90E-48EB-ADB3-A352CB70A8F8}" type="datetimeFigureOut">
              <a:rPr lang="en-US" altLang="en-US"/>
              <a:pPr/>
              <a:t>6/12/2018</a:t>
            </a:fld>
            <a:endParaRPr lang="en-US" altLang="en-US" dirty="0"/>
          </a:p>
        </p:txBody>
      </p:sp>
      <p:sp>
        <p:nvSpPr>
          <p:cNvPr id="6" name="Slide Number Placeholder 5"/>
          <p:cNvSpPr>
            <a:spLocks noGrp="1"/>
          </p:cNvSpPr>
          <p:nvPr>
            <p:ph type="sldNum" sz="quarter" idx="12"/>
          </p:nvPr>
        </p:nvSpPr>
        <p:spPr/>
        <p:txBody>
          <a:bodyPr/>
          <a:lstStyle>
            <a:lvl1pPr algn="l">
              <a:buSzTx/>
              <a:defRPr sz="1400">
                <a:solidFill>
                  <a:srgbClr val="000000"/>
                </a:solidFill>
              </a:defRPr>
            </a:lvl1pPr>
          </a:lstStyle>
          <a:p>
            <a:fld id="{DED4EDEA-572E-4EBF-8F47-BFD651A2374B}" type="slidenum">
              <a:rPr lang="en-US" altLang="en-US"/>
              <a:pPr/>
              <a:t>‹#›</a:t>
            </a:fld>
            <a:endParaRPr lang="en-US" altLang="en-US" dirty="0"/>
          </a:p>
        </p:txBody>
      </p:sp>
    </p:spTree>
    <p:extLst>
      <p:ext uri="{BB962C8B-B14F-4D97-AF65-F5344CB8AC3E}">
        <p14:creationId xmlns:p14="http://schemas.microsoft.com/office/powerpoint/2010/main" val="122960630"/>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5"/>
          </p:nvPr>
        </p:nvSpPr>
        <p:spPr/>
        <p:txBody>
          <a:bodyPr/>
          <a:lstStyle>
            <a:lvl1pPr>
              <a:defRPr/>
            </a:lvl1pPr>
          </a:lstStyle>
          <a:p>
            <a:endParaRPr lang="en-US" altLang="en-US" dirty="0"/>
          </a:p>
        </p:txBody>
      </p:sp>
      <p:sp>
        <p:nvSpPr>
          <p:cNvPr id="7" name="Date Placeholder 3"/>
          <p:cNvSpPr>
            <a:spLocks noGrp="1"/>
          </p:cNvSpPr>
          <p:nvPr>
            <p:ph type="dt" sz="half" idx="16"/>
          </p:nvPr>
        </p:nvSpPr>
        <p:spPr/>
        <p:txBody>
          <a:bodyPr/>
          <a:lstStyle>
            <a:lvl1pPr>
              <a:defRPr/>
            </a:lvl1pPr>
          </a:lstStyle>
          <a:p>
            <a:fld id="{4C4D2067-0A04-4C12-8E72-0D395F7A87D3}" type="datetimeFigureOut">
              <a:rPr lang="en-US" altLang="en-US"/>
              <a:pPr/>
              <a:t>6/12/2018</a:t>
            </a:fld>
            <a:endParaRPr lang="en-US" altLang="en-US" dirty="0"/>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fld id="{1AE97621-3D66-4628-9897-D6CE21D66AFA}" type="slidenum">
              <a:rPr lang="en-US" altLang="en-US"/>
              <a:pPr/>
              <a:t>‹#›</a:t>
            </a:fld>
            <a:endParaRPr lang="en-US" altLang="en-US" dirty="0"/>
          </a:p>
        </p:txBody>
      </p:sp>
    </p:spTree>
    <p:extLst>
      <p:ext uri="{BB962C8B-B14F-4D97-AF65-F5344CB8AC3E}">
        <p14:creationId xmlns:p14="http://schemas.microsoft.com/office/powerpoint/2010/main" val="674356494"/>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9"/>
          </p:nvPr>
        </p:nvSpPr>
        <p:spPr/>
        <p:txBody>
          <a:bodyPr/>
          <a:lstStyle>
            <a:lvl1pPr>
              <a:defRPr/>
            </a:lvl1pPr>
          </a:lstStyle>
          <a:p>
            <a:endParaRPr lang="en-US" altLang="en-US" dirty="0"/>
          </a:p>
        </p:txBody>
      </p:sp>
      <p:sp>
        <p:nvSpPr>
          <p:cNvPr id="11" name="Date Placeholder 3"/>
          <p:cNvSpPr>
            <a:spLocks noGrp="1"/>
          </p:cNvSpPr>
          <p:nvPr>
            <p:ph type="dt" sz="half" idx="20"/>
          </p:nvPr>
        </p:nvSpPr>
        <p:spPr/>
        <p:txBody>
          <a:bodyPr/>
          <a:lstStyle>
            <a:lvl1pPr>
              <a:defRPr/>
            </a:lvl1pPr>
          </a:lstStyle>
          <a:p>
            <a:fld id="{DD8191FA-1DC6-44F9-AE66-26D01150A811}" type="datetimeFigureOut">
              <a:rPr lang="en-US" altLang="en-US"/>
              <a:pPr/>
              <a:t>6/12/2018</a:t>
            </a:fld>
            <a:endParaRPr lang="en-US" altLang="en-US" dirty="0"/>
          </a:p>
        </p:txBody>
      </p:sp>
      <p:sp>
        <p:nvSpPr>
          <p:cNvPr id="15" name="Slide Number Placeholder 5"/>
          <p:cNvSpPr>
            <a:spLocks noGrp="1"/>
          </p:cNvSpPr>
          <p:nvPr>
            <p:ph type="sldNum" sz="quarter" idx="21"/>
          </p:nvPr>
        </p:nvSpPr>
        <p:spPr/>
        <p:txBody>
          <a:bodyPr/>
          <a:lstStyle>
            <a:lvl1pPr algn="l">
              <a:buSzTx/>
              <a:defRPr sz="1400">
                <a:solidFill>
                  <a:srgbClr val="000000"/>
                </a:solidFill>
              </a:defRPr>
            </a:lvl1pPr>
          </a:lstStyle>
          <a:p>
            <a:fld id="{BC2DF1A6-624B-450A-8AC9-9FF74B0B5B24}" type="slidenum">
              <a:rPr lang="en-US" altLang="en-US"/>
              <a:pPr/>
              <a:t>‹#›</a:t>
            </a:fld>
            <a:endParaRPr lang="en-US" altLang="en-US" dirty="0"/>
          </a:p>
        </p:txBody>
      </p:sp>
    </p:spTree>
    <p:extLst>
      <p:ext uri="{BB962C8B-B14F-4D97-AF65-F5344CB8AC3E}">
        <p14:creationId xmlns:p14="http://schemas.microsoft.com/office/powerpoint/2010/main" val="3426083910"/>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dirty="0"/>
          </a:p>
        </p:txBody>
      </p:sp>
      <p:sp>
        <p:nvSpPr>
          <p:cNvPr id="8" name="Shape 43"/>
          <p:cNvSpPr txBox="1">
            <a:spLocks noGrp="1"/>
          </p:cNvSpPr>
          <p:nvPr>
            <p:ph type="dt" idx="15"/>
          </p:nvPr>
        </p:nvSpPr>
        <p:spPr/>
        <p:txBody>
          <a:bodyPr/>
          <a:lstStyle>
            <a:lvl1pPr>
              <a:defRPr/>
            </a:lvl1pPr>
          </a:lstStyle>
          <a:p>
            <a:endParaRPr lang="en-US" altLang="en-US" dirty="0"/>
          </a:p>
        </p:txBody>
      </p:sp>
      <p:sp>
        <p:nvSpPr>
          <p:cNvPr id="10" name="Shape 44"/>
          <p:cNvSpPr txBox="1">
            <a:spLocks noGrp="1"/>
          </p:cNvSpPr>
          <p:nvPr>
            <p:ph type="sldNum" idx="16"/>
          </p:nvPr>
        </p:nvSpPr>
        <p:spPr/>
        <p:txBody>
          <a:bodyPr/>
          <a:lstStyle>
            <a:lvl1pPr>
              <a:defRPr/>
            </a:lvl1pPr>
          </a:lstStyle>
          <a:p>
            <a:fld id="{F3C6BAD2-1663-4230-A76F-48BF01225FDE}" type="slidenum">
              <a:rPr lang="en-US" altLang="en-US"/>
              <a:pPr/>
              <a:t>‹#›</a:t>
            </a:fld>
            <a:endParaRPr lang="en-US" altLang="en-US" dirty="0"/>
          </a:p>
        </p:txBody>
      </p:sp>
    </p:spTree>
    <p:extLst>
      <p:ext uri="{BB962C8B-B14F-4D97-AF65-F5344CB8AC3E}">
        <p14:creationId xmlns:p14="http://schemas.microsoft.com/office/powerpoint/2010/main" val="2910461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dirty="0"/>
          </a:p>
        </p:txBody>
      </p:sp>
      <p:sp>
        <p:nvSpPr>
          <p:cNvPr id="3" name="Date Placeholder 2"/>
          <p:cNvSpPr>
            <a:spLocks noGrp="1"/>
          </p:cNvSpPr>
          <p:nvPr>
            <p:ph type="dt" idx="11"/>
          </p:nvPr>
        </p:nvSpPr>
        <p:spPr/>
        <p:txBody>
          <a:bodyPr/>
          <a:lstStyle>
            <a:lvl1pPr>
              <a:defRPr/>
            </a:lvl1pPr>
          </a:lstStyle>
          <a:p>
            <a:endParaRPr lang="en-US" altLang="en-US" dirty="0"/>
          </a:p>
        </p:txBody>
      </p:sp>
      <p:sp>
        <p:nvSpPr>
          <p:cNvPr id="4" name="Slide Number Placeholder 3"/>
          <p:cNvSpPr>
            <a:spLocks noGrp="1"/>
          </p:cNvSpPr>
          <p:nvPr>
            <p:ph type="sldNum" idx="12"/>
          </p:nvPr>
        </p:nvSpPr>
        <p:spPr/>
        <p:txBody>
          <a:bodyPr/>
          <a:lstStyle>
            <a:lvl1pPr>
              <a:defRPr/>
            </a:lvl1pPr>
          </a:lstStyle>
          <a:p>
            <a:fld id="{0FF9B3DC-C9F2-43B0-9524-539445E00C66}" type="slidenum">
              <a:rPr lang="en-US" altLang="en-US"/>
              <a:pPr/>
              <a:t>‹#›</a:t>
            </a:fld>
            <a:endParaRPr lang="en-US" altLang="en-US" dirty="0"/>
          </a:p>
        </p:txBody>
      </p:sp>
    </p:spTree>
    <p:extLst>
      <p:ext uri="{BB962C8B-B14F-4D97-AF65-F5344CB8AC3E}">
        <p14:creationId xmlns:p14="http://schemas.microsoft.com/office/powerpoint/2010/main" val="378544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endParaRPr lang="en-US" altLang="en-US" dirty="0"/>
          </a:p>
        </p:txBody>
      </p:sp>
      <p:sp>
        <p:nvSpPr>
          <p:cNvPr id="5" name="Shape 57"/>
          <p:cNvSpPr txBox="1">
            <a:spLocks noGrp="1"/>
          </p:cNvSpPr>
          <p:nvPr>
            <p:ph type="dt" idx="11"/>
          </p:nvPr>
        </p:nvSpPr>
        <p:spPr/>
        <p:txBody>
          <a:bodyPr/>
          <a:lstStyle>
            <a:lvl1pPr>
              <a:defRPr>
                <a:solidFill>
                  <a:srgbClr val="000000"/>
                </a:solidFill>
              </a:defRPr>
            </a:lvl1pPr>
          </a:lstStyle>
          <a:p>
            <a:endParaRPr lang="en-US" altLang="en-US" dirty="0"/>
          </a:p>
        </p:txBody>
      </p:sp>
      <p:sp>
        <p:nvSpPr>
          <p:cNvPr id="6" name="Shape 58"/>
          <p:cNvSpPr txBox="1">
            <a:spLocks noGrp="1"/>
          </p:cNvSpPr>
          <p:nvPr>
            <p:ph type="sldNum" idx="12"/>
          </p:nvPr>
        </p:nvSpPr>
        <p:spPr/>
        <p:txBody>
          <a:bodyPr/>
          <a:lstStyle>
            <a:lvl1pPr>
              <a:defRPr>
                <a:solidFill>
                  <a:srgbClr val="000000"/>
                </a:solidFill>
              </a:defRPr>
            </a:lvl1pPr>
          </a:lstStyle>
          <a:p>
            <a:fld id="{F9270284-DE4B-40F5-9D1C-51256675A46D}" type="slidenum">
              <a:rPr lang="en-US" altLang="en-US"/>
              <a:pPr/>
              <a:t>‹#›</a:t>
            </a:fld>
            <a:endParaRPr lang="en-US" altLang="en-US" dirty="0"/>
          </a:p>
        </p:txBody>
      </p:sp>
    </p:spTree>
    <p:extLst>
      <p:ext uri="{BB962C8B-B14F-4D97-AF65-F5344CB8AC3E}">
        <p14:creationId xmlns:p14="http://schemas.microsoft.com/office/powerpoint/2010/main" val="781629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2179469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27241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432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endParaRPr lang="en-US" altLang="en-US" dirty="0"/>
          </a:p>
        </p:txBody>
      </p:sp>
      <p:sp>
        <p:nvSpPr>
          <p:cNvPr id="7" name="Shape 43"/>
          <p:cNvSpPr txBox="1">
            <a:spLocks noGrp="1"/>
          </p:cNvSpPr>
          <p:nvPr>
            <p:ph type="dt" idx="11"/>
          </p:nvPr>
        </p:nvSpPr>
        <p:spPr/>
        <p:txBody>
          <a:bodyPr/>
          <a:lstStyle>
            <a:lvl1pPr>
              <a:defRPr/>
            </a:lvl1pPr>
          </a:lstStyle>
          <a:p>
            <a:endParaRPr lang="en-US" altLang="en-US" dirty="0"/>
          </a:p>
        </p:txBody>
      </p:sp>
      <p:sp>
        <p:nvSpPr>
          <p:cNvPr id="8" name="Shape 44"/>
          <p:cNvSpPr txBox="1">
            <a:spLocks noGrp="1"/>
          </p:cNvSpPr>
          <p:nvPr>
            <p:ph type="sldNum" idx="12"/>
          </p:nvPr>
        </p:nvSpPr>
        <p:spPr/>
        <p:txBody>
          <a:bodyPr/>
          <a:lstStyle>
            <a:lvl1pPr>
              <a:defRPr/>
            </a:lvl1pPr>
          </a:lstStyle>
          <a:p>
            <a:fld id="{A602EAB7-4779-4D51-8CBF-E7940E3B62F9}" type="slidenum">
              <a:rPr lang="en-US" altLang="en-US"/>
              <a:pPr/>
              <a:t>‹#›</a:t>
            </a:fld>
            <a:endParaRPr lang="en-US" altLang="en-US" dirty="0"/>
          </a:p>
        </p:txBody>
      </p:sp>
    </p:spTree>
    <p:extLst>
      <p:ext uri="{BB962C8B-B14F-4D97-AF65-F5344CB8AC3E}">
        <p14:creationId xmlns:p14="http://schemas.microsoft.com/office/powerpoint/2010/main" val="350140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9FF7B4FD-8CDE-4116-915C-6638BDCB1BE0}" type="slidenum">
              <a:rPr lang="en-US" altLang="en-US"/>
              <a:pPr/>
              <a:t>‹#›</a:t>
            </a:fld>
            <a:endParaRPr lang="en-US" altLang="en-US" dirty="0"/>
          </a:p>
        </p:txBody>
      </p:sp>
    </p:spTree>
    <p:extLst>
      <p:ext uri="{BB962C8B-B14F-4D97-AF65-F5344CB8AC3E}">
        <p14:creationId xmlns:p14="http://schemas.microsoft.com/office/powerpoint/2010/main" val="2578867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endParaRPr lang="en-US" altLang="en-US" dirty="0"/>
          </a:p>
        </p:txBody>
      </p:sp>
      <p:sp>
        <p:nvSpPr>
          <p:cNvPr id="5" name="Shape 13"/>
          <p:cNvSpPr txBox="1">
            <a:spLocks noGrp="1"/>
          </p:cNvSpPr>
          <p:nvPr>
            <p:ph type="dt" idx="13"/>
          </p:nvPr>
        </p:nvSpPr>
        <p:spPr>
          <a:ln/>
        </p:spPr>
        <p:txBody>
          <a:bodyPr/>
          <a:lstStyle>
            <a:lvl1pPr>
              <a:defRPr/>
            </a:lvl1pPr>
          </a:lstStyle>
          <a:p>
            <a:endParaRPr lang="en-US" altLang="en-US" dirty="0"/>
          </a:p>
        </p:txBody>
      </p:sp>
      <p:sp>
        <p:nvSpPr>
          <p:cNvPr id="6" name="Shape 14"/>
          <p:cNvSpPr txBox="1">
            <a:spLocks noGrp="1"/>
          </p:cNvSpPr>
          <p:nvPr>
            <p:ph type="sldNum" idx="14"/>
          </p:nvPr>
        </p:nvSpPr>
        <p:spPr>
          <a:ln/>
        </p:spPr>
        <p:txBody>
          <a:bodyPr/>
          <a:lstStyle>
            <a:lvl1pPr>
              <a:defRPr/>
            </a:lvl1pPr>
          </a:lstStyle>
          <a:p>
            <a:fld id="{F6EF4375-EC61-4304-801D-3EEBD964844B}" type="slidenum">
              <a:rPr lang="en-US" altLang="en-US"/>
              <a:pPr/>
              <a:t>‹#›</a:t>
            </a:fld>
            <a:endParaRPr lang="en-US" altLang="en-US" dirty="0"/>
          </a:p>
        </p:txBody>
      </p:sp>
    </p:spTree>
    <p:extLst>
      <p:ext uri="{BB962C8B-B14F-4D97-AF65-F5344CB8AC3E}">
        <p14:creationId xmlns:p14="http://schemas.microsoft.com/office/powerpoint/2010/main" val="285949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endParaRPr lang="en-US" altLang="en-US" dirty="0"/>
          </a:p>
        </p:txBody>
      </p:sp>
      <p:sp>
        <p:nvSpPr>
          <p:cNvPr id="4" name="Shape 13"/>
          <p:cNvSpPr txBox="1">
            <a:spLocks noGrp="1"/>
          </p:cNvSpPr>
          <p:nvPr>
            <p:ph type="dt" idx="13"/>
          </p:nvPr>
        </p:nvSpPr>
        <p:spPr>
          <a:ln/>
        </p:spPr>
        <p:txBody>
          <a:bodyPr/>
          <a:lstStyle>
            <a:lvl1pPr>
              <a:defRPr/>
            </a:lvl1pPr>
          </a:lstStyle>
          <a:p>
            <a:endParaRPr lang="en-US" altLang="en-US" dirty="0"/>
          </a:p>
        </p:txBody>
      </p:sp>
      <p:sp>
        <p:nvSpPr>
          <p:cNvPr id="5" name="Shape 14"/>
          <p:cNvSpPr txBox="1">
            <a:spLocks noGrp="1"/>
          </p:cNvSpPr>
          <p:nvPr>
            <p:ph type="sldNum" idx="14"/>
          </p:nvPr>
        </p:nvSpPr>
        <p:spPr>
          <a:ln/>
        </p:spPr>
        <p:txBody>
          <a:bodyPr/>
          <a:lstStyle>
            <a:lvl1pPr>
              <a:defRPr/>
            </a:lvl1pPr>
          </a:lstStyle>
          <a:p>
            <a:fld id="{BB62A84F-556A-4269-B42E-550C8356CF7A}" type="slidenum">
              <a:rPr lang="en-US" altLang="en-US"/>
              <a:pPr/>
              <a:t>‹#›</a:t>
            </a:fld>
            <a:endParaRPr lang="en-US" altLang="en-US" dirty="0"/>
          </a:p>
        </p:txBody>
      </p:sp>
    </p:spTree>
    <p:extLst>
      <p:ext uri="{BB962C8B-B14F-4D97-AF65-F5344CB8AC3E}">
        <p14:creationId xmlns:p14="http://schemas.microsoft.com/office/powerpoint/2010/main" val="345301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F196A0CC-9795-4F7E-887D-32ED1AA86AEC}" type="slidenum">
              <a:rPr lang="en-US" altLang="en-US"/>
              <a:pPr/>
              <a:t>‹#›</a:t>
            </a:fld>
            <a:endParaRPr lang="en-US" altLang="en-US" dirty="0"/>
          </a:p>
        </p:txBody>
      </p:sp>
      <p:pic>
        <p:nvPicPr>
          <p:cNvPr id="1031" name="Shape 15" descr="Pearson Logo"/>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5"/>
          <p:cNvSpPr txBox="1">
            <a:spLocks/>
          </p:cNvSpPr>
          <p:nvPr userDrawn="1"/>
        </p:nvSpPr>
        <p:spPr>
          <a:xfrm>
            <a:off x="2713038" y="6461125"/>
            <a:ext cx="6046787" cy="228600"/>
          </a:xfrm>
          <a:prstGeom prst="rect">
            <a:avLst/>
          </a:prstGeom>
        </p:spPr>
        <p:txBody>
          <a:bodyPr anchor="ctr"/>
          <a:lst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eaLnBrk="1" hangingPunct="1"/>
            <a:r>
              <a:rPr lang="en-US" altLang="en-US" sz="1200" kern="0" dirty="0">
                <a:solidFill>
                  <a:schemeClr val="tx1"/>
                </a:solidFill>
                <a:latin typeface="Verdana" panose="020B0604030504040204" pitchFamily="34" charset="0"/>
                <a:cs typeface="Arial" panose="020B0604020202020204" pitchFamily="34" charset="0"/>
              </a:rPr>
              <a:t>Copyright © 2019, 2017, 2015 Pearson Education, Inc. All Rights Reserved</a:t>
            </a:r>
          </a:p>
        </p:txBody>
      </p:sp>
    </p:spTree>
  </p:cSld>
  <p:clrMap bg1="lt1" tx1="dk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06" r:id="rId7"/>
    <p:sldLayoutId id="2147483707" r:id="rId8"/>
    <p:sldLayoutId id="2147483708" r:id="rId9"/>
    <p:sldLayoutId id="2147483709" r:id="rId10"/>
    <p:sldLayoutId id="2147483716" r:id="rId11"/>
    <p:sldLayoutId id="2147483717" r:id="rId12"/>
    <p:sldLayoutId id="2147483718" r:id="rId13"/>
    <p:sldLayoutId id="2147483719" r:id="rId14"/>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2F5C3EC4-2377-4C9F-A603-5CB9EEC41746}" type="slidenum">
              <a:rPr lang="en-US" altLang="en-US"/>
              <a:pPr/>
              <a:t>‹#›</a:t>
            </a:fld>
            <a:endParaRPr lang="en-US" altLang="en-US" dirty="0"/>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20" r:id="rId1"/>
    <p:sldLayoutId id="2147483721"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webdevfoundations.net/color"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www.colr.org/" TargetMode="External"/><Relationship Id="rId7" Type="http://schemas.openxmlformats.org/officeDocument/2006/relationships/image" Target="../media/image9.png"/><Relationship Id="rId2" Type="http://schemas.openxmlformats.org/officeDocument/2006/relationships/hyperlink" Target="http://meyerweb.com/eric/tools/color-blend" TargetMode="External"/><Relationship Id="rId1" Type="http://schemas.openxmlformats.org/officeDocument/2006/relationships/slideLayout" Target="../slideLayouts/slideLayout3.xml"/><Relationship Id="rId6" Type="http://schemas.openxmlformats.org/officeDocument/2006/relationships/hyperlink" Target="http://paletton.com/" TargetMode="External"/><Relationship Id="rId5" Type="http://schemas.openxmlformats.org/officeDocument/2006/relationships/hyperlink" Target="https://color.adobe.com/create/color-wheel" TargetMode="External"/><Relationship Id="rId4" Type="http://schemas.openxmlformats.org/officeDocument/2006/relationships/hyperlink" Target="http://colorsontheweb.com/colorwizard.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nook.ca/technical/colour_contrast/colour.html" TargetMode="External"/><Relationship Id="rId2" Type="http://schemas.openxmlformats.org/officeDocument/2006/relationships/hyperlink" Target="http://webaim.org/resources/contrastchecker" TargetMode="External"/><Relationship Id="rId1" Type="http://schemas.openxmlformats.org/officeDocument/2006/relationships/slideLayout" Target="../slideLayouts/slideLayout3.xml"/><Relationship Id="rId4" Type="http://schemas.openxmlformats.org/officeDocument/2006/relationships/hyperlink" Target="http://juicystudio.com/services/luminositycontrastratio.php"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www.csszengarden.com/"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jigsaw.w3.org/css-validator/"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ctr"/>
          <a:lstStyle/>
          <a:p>
            <a:pPr>
              <a:defRPr/>
            </a:pPr>
            <a:r>
              <a:rPr lang="en-US" dirty="0"/>
              <a:t>Web Development &amp; Design Foundations with H</a:t>
            </a:r>
            <a:r>
              <a:rPr lang="en-US" sz="100" dirty="0"/>
              <a:t> </a:t>
            </a:r>
            <a:r>
              <a:rPr lang="en-US" dirty="0"/>
              <a:t>T</a:t>
            </a:r>
            <a:r>
              <a:rPr lang="en-US" sz="100" dirty="0"/>
              <a:t> </a:t>
            </a:r>
            <a:r>
              <a:rPr lang="en-US" dirty="0"/>
              <a:t>M</a:t>
            </a:r>
            <a:r>
              <a:rPr lang="en-US" sz="100" dirty="0"/>
              <a:t> </a:t>
            </a:r>
            <a:r>
              <a:rPr lang="en-US" dirty="0"/>
              <a:t>L</a:t>
            </a:r>
            <a:r>
              <a:rPr lang="en-US" sz="100" dirty="0"/>
              <a:t> </a:t>
            </a:r>
            <a:r>
              <a:rPr lang="en-US" dirty="0"/>
              <a:t>5</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Ninth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3</a:t>
            </a:r>
          </a:p>
        </p:txBody>
      </p:sp>
      <p:sp>
        <p:nvSpPr>
          <p:cNvPr id="5" name="Text Placeholder 4"/>
          <p:cNvSpPr>
            <a:spLocks noGrp="1"/>
          </p:cNvSpPr>
          <p:nvPr>
            <p:ph type="body" idx="3"/>
          </p:nvPr>
        </p:nvSpPr>
        <p:spPr>
          <a:xfrm>
            <a:off x="4773168" y="3114461"/>
            <a:ext cx="3913631" cy="734868"/>
          </a:xfrm>
        </p:spPr>
        <p:txBody>
          <a:bodyPr/>
          <a:lstStyle/>
          <a:p>
            <a:pPr algn="ctr" eaLnBrk="1" fontAlgn="auto" hangingPunct="1">
              <a:spcAft>
                <a:spcPts val="0"/>
              </a:spcAft>
              <a:buSzPct val="100000"/>
              <a:defRPr/>
            </a:pPr>
            <a:r>
              <a:rPr lang="en-US" dirty="0">
                <a:latin typeface="+mn-lt"/>
                <a:cs typeface="Arial" panose="020B0604020202020204" pitchFamily="34" charset="0"/>
              </a:rPr>
              <a:t>Configuring Color and Text with C</a:t>
            </a:r>
            <a:r>
              <a:rPr lang="en-US" sz="100" dirty="0">
                <a:latin typeface="+mn-lt"/>
                <a:cs typeface="Arial" panose="020B0604020202020204" pitchFamily="34" charset="0"/>
              </a:rPr>
              <a:t> </a:t>
            </a:r>
            <a:r>
              <a:rPr lang="en-US" dirty="0">
                <a:latin typeface="+mn-lt"/>
                <a:cs typeface="Arial" panose="020B0604020202020204" pitchFamily="34" charset="0"/>
              </a:rPr>
              <a:t>S</a:t>
            </a:r>
            <a:r>
              <a:rPr lang="en-US" sz="100" dirty="0">
                <a:latin typeface="+mn-lt"/>
                <a:cs typeface="Arial" panose="020B0604020202020204" pitchFamily="34" charset="0"/>
              </a:rPr>
              <a:t> </a:t>
            </a:r>
            <a:r>
              <a:rPr lang="en-US" dirty="0">
                <a:latin typeface="+mn-lt"/>
                <a:cs typeface="Arial" panose="020B0604020202020204" pitchFamily="34" charset="0"/>
              </a:rPr>
              <a:t>S</a:t>
            </a:r>
          </a:p>
        </p:txBody>
      </p:sp>
      <p:pic>
        <p:nvPicPr>
          <p:cNvPr id="7" name="Picture 6" descr="Front Cover: Web Development &amp; Design Foundations With H T M L 5 Ninth Edition by Felke-Morr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56" y="1881497"/>
            <a:ext cx="3423935" cy="4382639"/>
          </a:xfrm>
          <a:prstGeom prst="rect">
            <a:avLst/>
          </a:prstGeom>
          <a:ln w="9525">
            <a:solidFill>
              <a:schemeClr val="tx1"/>
            </a:solidFill>
          </a:ln>
        </p:spPr>
      </p:pic>
      <p:sp>
        <p:nvSpPr>
          <p:cNvPr id="6" name="Text Placeholder 5"/>
          <p:cNvSpPr>
            <a:spLocks noGrp="1"/>
          </p:cNvSpPr>
          <p:nvPr>
            <p:ph type="body" idx="13"/>
          </p:nvPr>
        </p:nvSpPr>
        <p:spPr>
          <a:xfrm>
            <a:off x="2611565" y="6419554"/>
            <a:ext cx="6141058" cy="319359"/>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p>
        </p:txBody>
      </p:sp>
      <p:sp>
        <p:nvSpPr>
          <p:cNvPr id="8" name="TextBox 7"/>
          <p:cNvSpPr txBox="1"/>
          <p:nvPr/>
        </p:nvSpPr>
        <p:spPr>
          <a:xfrm>
            <a:off x="5377070" y="4611757"/>
            <a:ext cx="2922104"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3472205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C</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S</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S Syntax Sample</a:t>
            </a:r>
          </a:p>
        </p:txBody>
      </p:sp>
      <p:sp>
        <p:nvSpPr>
          <p:cNvPr id="4" name="Text Placeholder 3"/>
          <p:cNvSpPr>
            <a:spLocks noGrp="1"/>
          </p:cNvSpPr>
          <p:nvPr>
            <p:ph type="body" idx="1"/>
          </p:nvPr>
        </p:nvSpPr>
        <p:spPr>
          <a:xfrm>
            <a:off x="457200" y="1600201"/>
            <a:ext cx="8229600" cy="868680"/>
          </a:xfrm>
        </p:spPr>
        <p:txBody>
          <a:bodyPr/>
          <a:lstStyle/>
          <a:p>
            <a:pPr marL="0" indent="0">
              <a:buNone/>
            </a:pPr>
            <a:r>
              <a:rPr lang="en-US" sz="2400" dirty="0">
                <a:solidFill>
                  <a:schemeClr val="tx1"/>
                </a:solidFill>
                <a:latin typeface="+mn-lt"/>
                <a:cs typeface="Times New Roman" pitchFamily="18" charset="0"/>
              </a:rPr>
              <a:t>Configure a web page to display blue text and yellow background.</a:t>
            </a:r>
            <a:endParaRPr lang="en-US" sz="2400" dirty="0">
              <a:latin typeface="+mn-lt"/>
            </a:endParaRPr>
          </a:p>
        </p:txBody>
      </p:sp>
      <p:pic>
        <p:nvPicPr>
          <p:cNvPr id="6" name="Picture 5" descr="Computer code has 2 lines. The lines read as follows. Line 1. body left brace color colon blue semicolon. Line 2, intended once. background hyphen color colon yellow semicolon right brace. "/>
          <p:cNvPicPr>
            <a:picLocks noChangeAspect="1"/>
          </p:cNvPicPr>
          <p:nvPr/>
        </p:nvPicPr>
        <p:blipFill rotWithShape="1">
          <a:blip r:embed="rId2"/>
          <a:srcRect l="3212" t="13553" r="2556" b="17176"/>
          <a:stretch/>
        </p:blipFill>
        <p:spPr>
          <a:xfrm>
            <a:off x="533400" y="2651760"/>
            <a:ext cx="4389120" cy="701040"/>
          </a:xfrm>
          <a:prstGeom prst="rect">
            <a:avLst/>
          </a:prstGeom>
        </p:spPr>
      </p:pic>
      <p:sp>
        <p:nvSpPr>
          <p:cNvPr id="5" name="Text Placeholder 4"/>
          <p:cNvSpPr>
            <a:spLocks noGrp="1"/>
          </p:cNvSpPr>
          <p:nvPr>
            <p:ph type="body" idx="2"/>
          </p:nvPr>
        </p:nvSpPr>
        <p:spPr>
          <a:xfrm>
            <a:off x="457200" y="3757245"/>
            <a:ext cx="8229600" cy="883920"/>
          </a:xfrm>
        </p:spPr>
        <p:txBody>
          <a:bodyPr/>
          <a:lstStyle/>
          <a:p>
            <a:pPr marL="0" indent="0" eaLnBrk="1" fontAlgn="auto" hangingPunct="1">
              <a:spcAft>
                <a:spcPts val="0"/>
              </a:spcAft>
              <a:buFontTx/>
              <a:buNone/>
              <a:defRPr/>
            </a:pPr>
            <a:r>
              <a:rPr lang="en-US" sz="2400" dirty="0">
                <a:solidFill>
                  <a:schemeClr val="tx1"/>
                </a:solidFill>
                <a:latin typeface="+mn-lt"/>
                <a:cs typeface="Times New Roman" pitchFamily="18" charset="0"/>
              </a:rPr>
              <a:t>This could also be written using hexadecimal color values as shown below.</a:t>
            </a:r>
            <a:endParaRPr lang="en-US" sz="2400" dirty="0">
              <a:latin typeface="+mn-lt"/>
            </a:endParaRPr>
          </a:p>
        </p:txBody>
      </p:sp>
      <p:pic>
        <p:nvPicPr>
          <p:cNvPr id="7" name="Picture 6" descr="Computer code has 2 lines. The lines read as follows. Line 1. body left brace color colon hash 0 0 0 0 f f semicolon. Line 2, intended once. background hyphen color colon hash f f f f 0 0 semicolon right brace. "/>
          <p:cNvPicPr>
            <a:picLocks noChangeAspect="1"/>
          </p:cNvPicPr>
          <p:nvPr/>
        </p:nvPicPr>
        <p:blipFill rotWithShape="1">
          <a:blip r:embed="rId3"/>
          <a:srcRect l="2440" t="13553" r="2447" b="12657"/>
          <a:stretch/>
        </p:blipFill>
        <p:spPr>
          <a:xfrm>
            <a:off x="455525" y="4813492"/>
            <a:ext cx="4754880" cy="7467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Common Formatting C</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S</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S Properties</a:t>
            </a:r>
          </a:p>
        </p:txBody>
      </p:sp>
      <p:sp>
        <p:nvSpPr>
          <p:cNvPr id="3" name="Text Placeholder 2"/>
          <p:cNvSpPr>
            <a:spLocks noGrp="1"/>
          </p:cNvSpPr>
          <p:nvPr>
            <p:ph type="body" idx="1"/>
          </p:nvPr>
        </p:nvSpPr>
        <p:spPr>
          <a:xfrm>
            <a:off x="457200" y="1600200"/>
            <a:ext cx="8229600" cy="4632007"/>
          </a:xfrm>
        </p:spPr>
        <p:txBody>
          <a:bodyPr wrap="square">
            <a:spAutoFit/>
          </a:bodyPr>
          <a:lstStyle/>
          <a:p>
            <a:pPr marL="255651" indent="-255651" eaLnBrk="1" hangingPunct="1">
              <a:tabLst/>
              <a:defRPr/>
            </a:pPr>
            <a:r>
              <a:rPr lang="en-US" altLang="en-US" sz="1800" kern="1200" dirty="0">
                <a:solidFill>
                  <a:schemeClr val="tx1"/>
                </a:solidFill>
                <a:latin typeface="Arial (Body)"/>
                <a:ea typeface="+mn-ea"/>
                <a:cs typeface="+mn-cs"/>
              </a:rPr>
              <a:t>See Table 3.1 (see slide 12,13,14 and 15)Common C</a:t>
            </a:r>
            <a:r>
              <a:rPr lang="en-US" altLang="en-US" sz="100" kern="1200" dirty="0">
                <a:solidFill>
                  <a:schemeClr val="tx1"/>
                </a:solidFill>
                <a:latin typeface="Arial (Body)"/>
                <a:ea typeface="+mn-ea"/>
                <a:cs typeface="+mn-cs"/>
              </a:rPr>
              <a:t> </a:t>
            </a:r>
            <a:r>
              <a:rPr lang="en-US" altLang="en-US" sz="1800" kern="1200" dirty="0">
                <a:solidFill>
                  <a:schemeClr val="tx1"/>
                </a:solidFill>
                <a:latin typeface="Arial (Body)"/>
                <a:ea typeface="+mn-ea"/>
                <a:cs typeface="+mn-cs"/>
              </a:rPr>
              <a:t>S</a:t>
            </a:r>
            <a:r>
              <a:rPr lang="en-US" altLang="en-US" sz="100" kern="1200" dirty="0">
                <a:solidFill>
                  <a:schemeClr val="tx1"/>
                </a:solidFill>
                <a:latin typeface="Arial (Body)"/>
                <a:ea typeface="+mn-ea"/>
                <a:cs typeface="+mn-cs"/>
              </a:rPr>
              <a:t> </a:t>
            </a:r>
            <a:r>
              <a:rPr lang="en-US" altLang="en-US" sz="1800" kern="1200" dirty="0">
                <a:solidFill>
                  <a:schemeClr val="tx1"/>
                </a:solidFill>
                <a:latin typeface="Arial (Body)"/>
                <a:ea typeface="+mn-ea"/>
                <a:cs typeface="+mn-cs"/>
              </a:rPr>
              <a:t>S Properties, including:</a:t>
            </a: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background-color</a:t>
            </a: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color</a:t>
            </a: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font-family</a:t>
            </a: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font-size</a:t>
            </a: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font-style</a:t>
            </a: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font-weight</a:t>
            </a: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line-height</a:t>
            </a: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margin</a:t>
            </a: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text-align</a:t>
            </a: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text-decoration</a:t>
            </a: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width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3.1 C</a:t>
            </a:r>
            <a:r>
              <a:rPr lang="en-US" sz="100" dirty="0"/>
              <a:t> </a:t>
            </a:r>
            <a:r>
              <a:rPr lang="en-US" dirty="0"/>
              <a:t>S</a:t>
            </a:r>
            <a:r>
              <a:rPr lang="en-US" sz="100" dirty="0"/>
              <a:t> </a:t>
            </a:r>
            <a:r>
              <a:rPr lang="en-US" dirty="0"/>
              <a:t>S Properties </a:t>
            </a:r>
            <a:r>
              <a:rPr lang="en-US" sz="2000" b="0" dirty="0"/>
              <a:t>(1 of 4)</a:t>
            </a:r>
          </a:p>
        </p:txBody>
      </p:sp>
      <p:graphicFrame>
        <p:nvGraphicFramePr>
          <p:cNvPr id="4" name="Table 3"/>
          <p:cNvGraphicFramePr>
            <a:graphicFrameLocks noGrp="1"/>
          </p:cNvGraphicFramePr>
          <p:nvPr>
            <p:extLst>
              <p:ext uri="{D42A27DB-BD31-4B8C-83A1-F6EECF244321}">
                <p14:modId xmlns:p14="http://schemas.microsoft.com/office/powerpoint/2010/main" val="665695065"/>
              </p:ext>
            </p:extLst>
          </p:nvPr>
        </p:nvGraphicFramePr>
        <p:xfrm>
          <a:off x="457200" y="1762760"/>
          <a:ext cx="8269923" cy="4277360"/>
        </p:xfrm>
        <a:graphic>
          <a:graphicData uri="http://schemas.openxmlformats.org/drawingml/2006/table">
            <a:tbl>
              <a:tblPr firstRow="1" bandRow="1">
                <a:tableStyleId>{40F9630F-82C1-40B7-BC3A-925EFCFF5E92}</a:tableStyleId>
              </a:tblPr>
              <a:tblGrid>
                <a:gridCol w="1554480">
                  <a:extLst>
                    <a:ext uri="{9D8B030D-6E8A-4147-A177-3AD203B41FA5}">
                      <a16:colId xmlns:a16="http://schemas.microsoft.com/office/drawing/2014/main" val="1206274971"/>
                    </a:ext>
                  </a:extLst>
                </a:gridCol>
                <a:gridCol w="2560320">
                  <a:extLst>
                    <a:ext uri="{9D8B030D-6E8A-4147-A177-3AD203B41FA5}">
                      <a16:colId xmlns:a16="http://schemas.microsoft.com/office/drawing/2014/main" val="87891341"/>
                    </a:ext>
                  </a:extLst>
                </a:gridCol>
                <a:gridCol w="4155123">
                  <a:extLst>
                    <a:ext uri="{9D8B030D-6E8A-4147-A177-3AD203B41FA5}">
                      <a16:colId xmlns:a16="http://schemas.microsoft.com/office/drawing/2014/main" val="61190726"/>
                    </a:ext>
                  </a:extLst>
                </a:gridCol>
              </a:tblGrid>
              <a:tr h="370840">
                <a:tc>
                  <a:txBody>
                    <a:bodyPr/>
                    <a:lstStyle/>
                    <a:p>
                      <a:r>
                        <a:rPr lang="en-US" sz="1600" dirty="0">
                          <a:solidFill>
                            <a:schemeClr val="tx1"/>
                          </a:solidFill>
                          <a:latin typeface="Arial (Body)"/>
                        </a:rPr>
                        <a:t>Property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Body)"/>
                        </a:rPr>
                        <a:t>Description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Body)"/>
                        </a:rPr>
                        <a:t>Values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2922544"/>
                  </a:ext>
                </a:extLst>
              </a:tr>
              <a:tr h="370840">
                <a:tc>
                  <a:txBody>
                    <a:bodyPr/>
                    <a:lstStyle/>
                    <a:p>
                      <a:r>
                        <a:rPr lang="en-US" sz="1600" dirty="0">
                          <a:solidFill>
                            <a:schemeClr val="tx1"/>
                          </a:solidFill>
                          <a:latin typeface="Courier New" panose="02070309020205020404" pitchFamily="49" charset="0"/>
                          <a:cs typeface="Courier New" panose="02070309020205020404" pitchFamily="49" charset="0"/>
                        </a:rPr>
                        <a:t>background-color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mn-lt"/>
                        </a:rPr>
                        <a:t> Background color of an element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mn-lt"/>
                        </a:rPr>
                        <a:t>Any valid color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84305760"/>
                  </a:ext>
                </a:extLst>
              </a:tr>
              <a:tr h="370840">
                <a:tc>
                  <a:txBody>
                    <a:bodyPr/>
                    <a:lstStyle/>
                    <a:p>
                      <a:r>
                        <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rPr>
                        <a:t>color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mn-lt"/>
                        </a:rPr>
                        <a:t> Foreground (text) color of an element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n-lt"/>
                        </a:rPr>
                        <a:t>Any valid color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5696827"/>
                  </a:ext>
                </a:extLst>
              </a:tr>
              <a:tr h="370840">
                <a:tc>
                  <a:txBody>
                    <a:bodyPr/>
                    <a:lstStyle/>
                    <a:p>
                      <a:r>
                        <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rPr>
                        <a:t>font-family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mn-lt"/>
                        </a:rPr>
                        <a:t>Name of a font or font family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mn-lt"/>
                        </a:rPr>
                        <a:t>Any valid font or a font family such as serif, sansserif, fantasy, monospace, or cursive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7875548"/>
                  </a:ext>
                </a:extLst>
              </a:tr>
              <a:tr h="370840">
                <a:tc>
                  <a:txBody>
                    <a:bodyPr/>
                    <a:lstStyle/>
                    <a:p>
                      <a:r>
                        <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rPr>
                        <a:t>font-size</a:t>
                      </a:r>
                      <a:r>
                        <a:rPr lang="en-US" sz="1600" dirty="0">
                          <a:solidFill>
                            <a:schemeClr val="tx1"/>
                          </a:solidFill>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mn-lt"/>
                        </a:rPr>
                        <a:t>Size of the font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mn-lt"/>
                        </a:rPr>
                        <a:t>Varies; a numeric value with pt (standard font point sizes) or px (pixels) units or the unit em (which corresponds to the width of the uppercase M of the current font); a numeric percentage; and the text values xx-small, x-small, small, medium, large, x-large, and xx-large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3164673"/>
                  </a:ext>
                </a:extLst>
              </a:tr>
              <a:tr h="370840">
                <a:tc>
                  <a:txBody>
                    <a:bodyPr/>
                    <a:lstStyle/>
                    <a:p>
                      <a:r>
                        <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rPr>
                        <a:t>font-style</a:t>
                      </a:r>
                      <a:r>
                        <a:rPr lang="en-US" sz="1600" dirty="0">
                          <a:solidFill>
                            <a:schemeClr val="tx1"/>
                          </a:solidFill>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mn-lt"/>
                        </a:rPr>
                        <a:t>Style of the font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mn-lt"/>
                        </a:rPr>
                        <a:t>normal, italic, or oblique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4476782"/>
                  </a:ext>
                </a:extLst>
              </a:tr>
            </a:tbl>
          </a:graphicData>
        </a:graphic>
      </p:graphicFrame>
    </p:spTree>
    <p:extLst>
      <p:ext uri="{BB962C8B-B14F-4D97-AF65-F5344CB8AC3E}">
        <p14:creationId xmlns:p14="http://schemas.microsoft.com/office/powerpoint/2010/main" val="2597813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3.1 C</a:t>
            </a:r>
            <a:r>
              <a:rPr lang="en-US" sz="100" dirty="0"/>
              <a:t> </a:t>
            </a:r>
            <a:r>
              <a:rPr lang="en-US" dirty="0"/>
              <a:t>S</a:t>
            </a:r>
            <a:r>
              <a:rPr lang="en-US" sz="100" dirty="0"/>
              <a:t> </a:t>
            </a:r>
            <a:r>
              <a:rPr lang="en-US" dirty="0"/>
              <a:t>S Properties </a:t>
            </a:r>
            <a:r>
              <a:rPr lang="en-US" sz="2000" b="0" dirty="0"/>
              <a:t>(2 of 4)</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14244556"/>
              </p:ext>
            </p:extLst>
          </p:nvPr>
        </p:nvGraphicFramePr>
        <p:xfrm>
          <a:off x="457200" y="1762760"/>
          <a:ext cx="8229600" cy="3906520"/>
        </p:xfrm>
        <a:graphic>
          <a:graphicData uri="http://schemas.openxmlformats.org/drawingml/2006/table">
            <a:tbl>
              <a:tblPr firstRow="1" bandRow="1">
                <a:tableStyleId>{40F9630F-82C1-40B7-BC3A-925EFCFF5E92}</a:tableStyleId>
              </a:tblPr>
              <a:tblGrid>
                <a:gridCol w="1539240">
                  <a:extLst>
                    <a:ext uri="{9D8B030D-6E8A-4147-A177-3AD203B41FA5}">
                      <a16:colId xmlns:a16="http://schemas.microsoft.com/office/drawing/2014/main" val="3732602062"/>
                    </a:ext>
                  </a:extLst>
                </a:gridCol>
                <a:gridCol w="2545080">
                  <a:extLst>
                    <a:ext uri="{9D8B030D-6E8A-4147-A177-3AD203B41FA5}">
                      <a16:colId xmlns:a16="http://schemas.microsoft.com/office/drawing/2014/main" val="3837227090"/>
                    </a:ext>
                  </a:extLst>
                </a:gridCol>
                <a:gridCol w="4145280">
                  <a:extLst>
                    <a:ext uri="{9D8B030D-6E8A-4147-A177-3AD203B41FA5}">
                      <a16:colId xmlns:a16="http://schemas.microsoft.com/office/drawing/2014/main" val="659568821"/>
                    </a:ext>
                  </a:extLst>
                </a:gridCol>
              </a:tblGrid>
              <a:tr h="370840">
                <a:tc>
                  <a:txBody>
                    <a:bodyPr/>
                    <a:lstStyle/>
                    <a:p>
                      <a:r>
                        <a:rPr lang="en-US" sz="1600" dirty="0">
                          <a:solidFill>
                            <a:schemeClr val="tx1"/>
                          </a:solidFill>
                          <a:latin typeface="+mn-lt"/>
                        </a:rPr>
                        <a:t>Property</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mn-lt"/>
                        </a:rPr>
                        <a:t>Description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mn-lt"/>
                        </a:rPr>
                        <a:t>Values</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7933994"/>
                  </a:ext>
                </a:extLst>
              </a:tr>
              <a:tr h="370840">
                <a:tc>
                  <a:txBody>
                    <a:bodyPr/>
                    <a:lstStyle/>
                    <a:p>
                      <a:r>
                        <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rPr>
                        <a:t>font-weight</a:t>
                      </a:r>
                      <a:r>
                        <a:rPr lang="en-US" sz="1600" dirty="0"/>
                        <a:t> </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The “boldness” or weight of the font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Varies; the text values normal, bold, bolder, and lighter and the numeric values 100, 200, 300, 400, 500, 600, 700, 800, and 900 </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9750814"/>
                  </a:ext>
                </a:extLst>
              </a:tr>
              <a:tr h="370840">
                <a:tc>
                  <a:txBody>
                    <a:bodyPr/>
                    <a:lstStyle/>
                    <a:p>
                      <a:r>
                        <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rPr>
                        <a:t>letter-spacing</a:t>
                      </a:r>
                      <a:r>
                        <a:rPr lang="en-US" sz="1600" dirty="0"/>
                        <a:t> </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The space between characters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A numeric value (px or em) or normal (default) </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3352205"/>
                  </a:ext>
                </a:extLst>
              </a:tr>
              <a:tr h="370840">
                <a:tc>
                  <a:txBody>
                    <a:bodyPr/>
                    <a:lstStyle/>
                    <a:p>
                      <a:r>
                        <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rPr>
                        <a:t>line-height</a:t>
                      </a:r>
                      <a:r>
                        <a:rPr lang="en-US" sz="1600" dirty="0"/>
                        <a:t> </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The spacing allowed for the line of text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 It is most common to use a percentage for this value; for example, a value of 200% would correspond to double-spacing. </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4024835"/>
                  </a:ext>
                </a:extLst>
              </a:tr>
              <a:tr h="370840">
                <a:tc>
                  <a:txBody>
                    <a:bodyPr/>
                    <a:lstStyle/>
                    <a:p>
                      <a:r>
                        <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rPr>
                        <a:t>margin</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Shorthand notation to configure the margin surrounding an element</a:t>
                      </a:r>
                    </a:p>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A numeric value (px or em); for example, body {margin: 10px} will set the page margins in the document to 10 pixels. When eliminating the margin, do not use the px or em unit—for example, body {margin:0}</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4921383"/>
                  </a:ext>
                </a:extLst>
              </a:tr>
            </a:tbl>
          </a:graphicData>
        </a:graphic>
      </p:graphicFrame>
    </p:spTree>
    <p:extLst>
      <p:ext uri="{BB962C8B-B14F-4D97-AF65-F5344CB8AC3E}">
        <p14:creationId xmlns:p14="http://schemas.microsoft.com/office/powerpoint/2010/main" val="154476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3.1 C</a:t>
            </a:r>
            <a:r>
              <a:rPr lang="en-US" sz="100" dirty="0"/>
              <a:t> </a:t>
            </a:r>
            <a:r>
              <a:rPr lang="en-US" dirty="0"/>
              <a:t>S</a:t>
            </a:r>
            <a:r>
              <a:rPr lang="en-US" sz="100" dirty="0"/>
              <a:t> </a:t>
            </a:r>
            <a:r>
              <a:rPr lang="en-US" dirty="0"/>
              <a:t>S Properties </a:t>
            </a:r>
            <a:r>
              <a:rPr lang="en-US" sz="2000" b="0" dirty="0"/>
              <a:t>(3 of 4)</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37588261"/>
              </p:ext>
            </p:extLst>
          </p:nvPr>
        </p:nvGraphicFramePr>
        <p:xfrm>
          <a:off x="457200" y="1764294"/>
          <a:ext cx="8229600" cy="3616594"/>
        </p:xfrm>
        <a:graphic>
          <a:graphicData uri="http://schemas.openxmlformats.org/drawingml/2006/table">
            <a:tbl>
              <a:tblPr firstRow="1" bandRow="1">
                <a:tableStyleId>{40F9630F-82C1-40B7-BC3A-925EFCFF5E92}</a:tableStyleId>
              </a:tblPr>
              <a:tblGrid>
                <a:gridCol w="1783080">
                  <a:extLst>
                    <a:ext uri="{9D8B030D-6E8A-4147-A177-3AD203B41FA5}">
                      <a16:colId xmlns:a16="http://schemas.microsoft.com/office/drawing/2014/main" val="1609697150"/>
                    </a:ext>
                  </a:extLst>
                </a:gridCol>
                <a:gridCol w="3444240">
                  <a:extLst>
                    <a:ext uri="{9D8B030D-6E8A-4147-A177-3AD203B41FA5}">
                      <a16:colId xmlns:a16="http://schemas.microsoft.com/office/drawing/2014/main" val="848081552"/>
                    </a:ext>
                  </a:extLst>
                </a:gridCol>
                <a:gridCol w="3002280">
                  <a:extLst>
                    <a:ext uri="{9D8B030D-6E8A-4147-A177-3AD203B41FA5}">
                      <a16:colId xmlns:a16="http://schemas.microsoft.com/office/drawing/2014/main" val="1555446594"/>
                    </a:ext>
                  </a:extLst>
                </a:gridCol>
              </a:tblGrid>
              <a:tr h="438017">
                <a:tc>
                  <a:txBody>
                    <a:bodyPr/>
                    <a:lstStyle/>
                    <a:p>
                      <a:r>
                        <a:rPr lang="en-US" sz="1600" dirty="0">
                          <a:solidFill>
                            <a:schemeClr val="tx1"/>
                          </a:solidFill>
                          <a:latin typeface="+mn-lt"/>
                        </a:rPr>
                        <a:t>Property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mn-lt"/>
                        </a:rPr>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mn-lt"/>
                        </a:rPr>
                        <a:t>Values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7748242"/>
                  </a:ext>
                </a:extLst>
              </a:tr>
              <a:tr h="565383">
                <a:tc>
                  <a:txBody>
                    <a:bodyPr/>
                    <a:lstStyle/>
                    <a:p>
                      <a:r>
                        <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rPr>
                        <a:t>margin-left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Configures the space in the left margin of the element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A numeric value (px or em), auto, or 0</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9671474"/>
                  </a:ext>
                </a:extLst>
              </a:tr>
              <a:tr h="597937">
                <a:tc>
                  <a:txBody>
                    <a:bodyPr/>
                    <a:lstStyle/>
                    <a:p>
                      <a:r>
                        <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rPr>
                        <a:t>margin-right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Configures the space in the right margin of the element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A numeric value (px or em), auto, or 0</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5994077"/>
                  </a:ext>
                </a:extLst>
              </a:tr>
              <a:tr h="336783">
                <a:tc>
                  <a:txBody>
                    <a:bodyPr/>
                    <a:lstStyle/>
                    <a:p>
                      <a:r>
                        <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rPr>
                        <a:t>text-align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The alignment of text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center, justify, left, or right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040107"/>
                  </a:ext>
                </a:extLst>
              </a:tr>
              <a:tr h="597937">
                <a:tc>
                  <a:txBody>
                    <a:bodyPr/>
                    <a:lstStyle/>
                    <a:p>
                      <a:r>
                        <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rPr>
                        <a:t>text-decoration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Determines whether text is underlined; this style is most often applied to hyperlinks</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The value “none” will cause a hyperlink not to be underlined in a browser that normally processes in this manner</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8418383"/>
                  </a:ext>
                </a:extLst>
              </a:tr>
              <a:tr h="597937">
                <a:tc>
                  <a:txBody>
                    <a:bodyPr/>
                    <a:lstStyle/>
                    <a:p>
                      <a:r>
                        <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rPr>
                        <a:t>text-indent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Configures the indentation of the first line of text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Numeric value (px or em) or percentage</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191178"/>
                  </a:ext>
                </a:extLst>
              </a:tr>
            </a:tbl>
          </a:graphicData>
        </a:graphic>
      </p:graphicFrame>
    </p:spTree>
    <p:extLst>
      <p:ext uri="{BB962C8B-B14F-4D97-AF65-F5344CB8AC3E}">
        <p14:creationId xmlns:p14="http://schemas.microsoft.com/office/powerpoint/2010/main" val="3257128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3.1 C</a:t>
            </a:r>
            <a:r>
              <a:rPr lang="en-US" sz="100" dirty="0"/>
              <a:t> </a:t>
            </a:r>
            <a:r>
              <a:rPr lang="en-US" dirty="0"/>
              <a:t>S</a:t>
            </a:r>
            <a:r>
              <a:rPr lang="en-US" sz="100" dirty="0"/>
              <a:t> </a:t>
            </a:r>
            <a:r>
              <a:rPr lang="en-US" dirty="0"/>
              <a:t>S Properties </a:t>
            </a:r>
            <a:r>
              <a:rPr lang="en-US" sz="2000" b="0" dirty="0"/>
              <a:t>(4 of 4)</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33225553"/>
              </p:ext>
            </p:extLst>
          </p:nvPr>
        </p:nvGraphicFramePr>
        <p:xfrm>
          <a:off x="457200" y="1762760"/>
          <a:ext cx="8229600" cy="3997960"/>
        </p:xfrm>
        <a:graphic>
          <a:graphicData uri="http://schemas.openxmlformats.org/drawingml/2006/table">
            <a:tbl>
              <a:tblPr firstRow="1" bandRow="1">
                <a:tableStyleId>{40F9630F-82C1-40B7-BC3A-925EFCFF5E92}</a:tableStyleId>
              </a:tblPr>
              <a:tblGrid>
                <a:gridCol w="1676400">
                  <a:extLst>
                    <a:ext uri="{9D8B030D-6E8A-4147-A177-3AD203B41FA5}">
                      <a16:colId xmlns:a16="http://schemas.microsoft.com/office/drawing/2014/main" val="1585262897"/>
                    </a:ext>
                  </a:extLst>
                </a:gridCol>
                <a:gridCol w="2682240">
                  <a:extLst>
                    <a:ext uri="{9D8B030D-6E8A-4147-A177-3AD203B41FA5}">
                      <a16:colId xmlns:a16="http://schemas.microsoft.com/office/drawing/2014/main" val="1543641551"/>
                    </a:ext>
                  </a:extLst>
                </a:gridCol>
                <a:gridCol w="3870960">
                  <a:extLst>
                    <a:ext uri="{9D8B030D-6E8A-4147-A177-3AD203B41FA5}">
                      <a16:colId xmlns:a16="http://schemas.microsoft.com/office/drawing/2014/main" val="2260925999"/>
                    </a:ext>
                  </a:extLst>
                </a:gridCol>
              </a:tblGrid>
              <a:tr h="370840">
                <a:tc>
                  <a:txBody>
                    <a:bodyPr/>
                    <a:lstStyle/>
                    <a:p>
                      <a:r>
                        <a:rPr lang="en-US" sz="1600" dirty="0">
                          <a:solidFill>
                            <a:schemeClr val="tx1"/>
                          </a:solidFill>
                          <a:latin typeface="Arial (Body)"/>
                        </a:rPr>
                        <a:t>Property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Body)"/>
                        </a:rPr>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Body)"/>
                        </a:rPr>
                        <a:t>Values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577411"/>
                  </a:ext>
                </a:extLst>
              </a:tr>
              <a:tr h="370840">
                <a:tc>
                  <a:txBody>
                    <a:bodyPr/>
                    <a:lstStyle/>
                    <a:p>
                      <a:r>
                        <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rPr>
                        <a:t>text-shadow</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Configures a drop shadow on the text displayed within an element. This C</a:t>
                      </a:r>
                      <a:r>
                        <a:rPr lang="en-US" sz="100" b="0" i="0" u="none" strike="noStrike" cap="none" baseline="0" dirty="0">
                          <a:solidFill>
                            <a:schemeClr val="dk1"/>
                          </a:solidFill>
                          <a:latin typeface="+mn-lt"/>
                          <a:ea typeface="Arial"/>
                          <a:cs typeface="Arial"/>
                          <a:sym typeface="Arial"/>
                        </a:rPr>
                        <a:t> </a:t>
                      </a:r>
                      <a:r>
                        <a:rPr lang="en-US" sz="1600" b="0" i="0" u="none" strike="noStrike" cap="none" baseline="0" dirty="0">
                          <a:solidFill>
                            <a:schemeClr val="dk1"/>
                          </a:solidFill>
                          <a:latin typeface="+mn-lt"/>
                          <a:ea typeface="Arial"/>
                          <a:cs typeface="Arial"/>
                          <a:sym typeface="Arial"/>
                        </a:rPr>
                        <a:t>S</a:t>
                      </a:r>
                      <a:r>
                        <a:rPr lang="en-US" sz="100" b="0" i="0" u="none" strike="noStrike" cap="none" baseline="0" dirty="0">
                          <a:solidFill>
                            <a:schemeClr val="dk1"/>
                          </a:solidFill>
                          <a:latin typeface="+mn-lt"/>
                          <a:ea typeface="Arial"/>
                          <a:cs typeface="Arial"/>
                          <a:sym typeface="Arial"/>
                        </a:rPr>
                        <a:t> </a:t>
                      </a:r>
                      <a:r>
                        <a:rPr lang="en-US" sz="1600" b="0" i="0" u="none" strike="noStrike" cap="none" baseline="0" dirty="0">
                          <a:solidFill>
                            <a:schemeClr val="dk1"/>
                          </a:solidFill>
                          <a:latin typeface="+mn-lt"/>
                          <a:ea typeface="Arial"/>
                          <a:cs typeface="Arial"/>
                          <a:sym typeface="Arial"/>
                        </a:rPr>
                        <a:t>S3 property is not supported in all browsers.</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Two to four numerical values (px or em) to indicate horizontal offset, vertical offset, blur radius (optional), and spread distance (optional), and a valid color value.</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85566819"/>
                  </a:ext>
                </a:extLst>
              </a:tr>
              <a:tr h="370840">
                <a:tc>
                  <a:txBody>
                    <a:bodyPr/>
                    <a:lstStyle/>
                    <a:p>
                      <a:r>
                        <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rPr>
                        <a:t>text-transform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Configures the capitalization of text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none (default), capitalize, uppercase, or lowercase</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640212"/>
                  </a:ext>
                </a:extLst>
              </a:tr>
              <a:tr h="370840">
                <a:tc>
                  <a:txBody>
                    <a:bodyPr/>
                    <a:lstStyle/>
                    <a:p>
                      <a:r>
                        <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rPr>
                        <a:t>white-space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Configures the display of whitespace</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normal (default), nowrap, pre, pre-line, pre-wrap</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8997275"/>
                  </a:ext>
                </a:extLst>
              </a:tr>
              <a:tr h="370840">
                <a:tc>
                  <a:txBody>
                    <a:bodyPr/>
                    <a:lstStyle/>
                    <a:p>
                      <a:r>
                        <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rPr>
                        <a:t>width</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The width of the content of an element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A numeric value (px or em), numeric percentage, or auto (default)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5506607"/>
                  </a:ext>
                </a:extLst>
              </a:tr>
              <a:tr h="370840">
                <a:tc>
                  <a:txBody>
                    <a:bodyPr/>
                    <a:lstStyle/>
                    <a:p>
                      <a:r>
                        <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rPr>
                        <a:t>word-spacing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The space between words</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A numeric value (px or em) or normal (default)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5399474"/>
                  </a:ext>
                </a:extLst>
              </a:tr>
            </a:tbl>
          </a:graphicData>
        </a:graphic>
      </p:graphicFrame>
    </p:spTree>
    <p:extLst>
      <p:ext uri="{BB962C8B-B14F-4D97-AF65-F5344CB8AC3E}">
        <p14:creationId xmlns:p14="http://schemas.microsoft.com/office/powerpoint/2010/main" val="2302910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Using Color on Web Pages</a:t>
            </a:r>
          </a:p>
        </p:txBody>
      </p:sp>
      <p:sp>
        <p:nvSpPr>
          <p:cNvPr id="3" name="Text Placeholder 2"/>
          <p:cNvSpPr>
            <a:spLocks noGrp="1"/>
          </p:cNvSpPr>
          <p:nvPr>
            <p:ph type="body" idx="1"/>
          </p:nvPr>
        </p:nvSpPr>
        <p:spPr>
          <a:xfrm>
            <a:off x="457200" y="1600201"/>
            <a:ext cx="5654040" cy="3276600"/>
          </a:xfrm>
        </p:spPr>
        <p:txBody>
          <a:bodyPr/>
          <a:lstStyle/>
          <a:p>
            <a:pPr marL="0" indent="0" eaLnBrk="1" hangingPunct="1">
              <a:spcBef>
                <a:spcPts val="1200"/>
              </a:spcBef>
              <a:buNone/>
            </a:pPr>
            <a:r>
              <a:rPr lang="en-US" altLang="en-US" sz="2400" dirty="0">
                <a:latin typeface="+mn-lt"/>
                <a:cs typeface="Times New Roman" panose="02020603050405020304" pitchFamily="18" charset="0"/>
              </a:rPr>
              <a:t>Computer monitors display color as intensities of red, green, and blue light</a:t>
            </a:r>
          </a:p>
          <a:p>
            <a:pPr marL="0" indent="0" eaLnBrk="1" hangingPunct="1">
              <a:spcBef>
                <a:spcPts val="1200"/>
              </a:spcBef>
              <a:buNone/>
            </a:pPr>
            <a:r>
              <a:rPr lang="en-US" altLang="en-US" sz="2400" dirty="0">
                <a:latin typeface="+mn-lt"/>
                <a:cs typeface="Times New Roman" panose="02020603050405020304" pitchFamily="18" charset="0"/>
              </a:rPr>
              <a:t>R</a:t>
            </a:r>
            <a:r>
              <a:rPr lang="en-US" altLang="en-US" sz="100" dirty="0">
                <a:latin typeface="+mn-lt"/>
                <a:cs typeface="Times New Roman" panose="02020603050405020304" pitchFamily="18" charset="0"/>
              </a:rPr>
              <a:t> </a:t>
            </a:r>
            <a:r>
              <a:rPr lang="en-US" altLang="en-US" sz="2400" dirty="0">
                <a:latin typeface="+mn-lt"/>
                <a:cs typeface="Times New Roman" panose="02020603050405020304" pitchFamily="18" charset="0"/>
              </a:rPr>
              <a:t>G</a:t>
            </a:r>
            <a:r>
              <a:rPr lang="en-US" altLang="en-US" sz="100" dirty="0">
                <a:latin typeface="+mn-lt"/>
                <a:cs typeface="Times New Roman" panose="02020603050405020304" pitchFamily="18" charset="0"/>
              </a:rPr>
              <a:t> </a:t>
            </a:r>
            <a:r>
              <a:rPr lang="en-US" altLang="en-US" sz="2400" dirty="0">
                <a:latin typeface="+mn-lt"/>
                <a:cs typeface="Times New Roman" panose="02020603050405020304" pitchFamily="18" charset="0"/>
              </a:rPr>
              <a:t>B Color</a:t>
            </a:r>
          </a:p>
          <a:p>
            <a:pPr marL="0" indent="0" eaLnBrk="1" hangingPunct="1">
              <a:spcBef>
                <a:spcPts val="1200"/>
              </a:spcBef>
              <a:buNone/>
            </a:pPr>
            <a:r>
              <a:rPr lang="en-US" altLang="en-US" sz="2400" dirty="0">
                <a:latin typeface="+mn-lt"/>
                <a:cs typeface="Times New Roman" panose="02020603050405020304" pitchFamily="18" charset="0"/>
              </a:rPr>
              <a:t>The values of red, green, and blue vary from 0 to 255.</a:t>
            </a:r>
          </a:p>
          <a:p>
            <a:pPr marL="0" indent="0" eaLnBrk="1" hangingPunct="1">
              <a:spcBef>
                <a:spcPts val="1200"/>
              </a:spcBef>
              <a:buNone/>
            </a:pPr>
            <a:r>
              <a:rPr lang="en-US" altLang="en-US" sz="2400" dirty="0">
                <a:latin typeface="+mn-lt"/>
                <a:cs typeface="Times New Roman" panose="02020603050405020304" pitchFamily="18" charset="0"/>
              </a:rPr>
              <a:t>Hexadecimal numbers (base 16) represent these color values.</a:t>
            </a:r>
          </a:p>
        </p:txBody>
      </p:sp>
      <p:pic>
        <p:nvPicPr>
          <p:cNvPr id="28675" name="Picture 2" descr="Red is pound symbol F F 0 0 0 0. Green is pound symbol 0 0 F F 0 0. Blue is pound symbol 0000FF. Black is pound symbol 0 0 0 0 0 0. White is pound symbol F F F F F F. Grey is pound symbol C C C C C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5281" y="1600201"/>
            <a:ext cx="2095500" cy="4124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Hexadecimal Color Values</a:t>
            </a:r>
          </a:p>
        </p:txBody>
      </p:sp>
      <p:sp>
        <p:nvSpPr>
          <p:cNvPr id="3" name="Text Placeholder 2"/>
          <p:cNvSpPr>
            <a:spLocks noGrp="1"/>
          </p:cNvSpPr>
          <p:nvPr>
            <p:ph type="body" idx="1"/>
          </p:nvPr>
        </p:nvSpPr>
        <p:spPr>
          <a:xfrm>
            <a:off x="457200" y="1600200"/>
            <a:ext cx="3453618" cy="3154679"/>
          </a:xfrm>
        </p:spPr>
        <p:txBody>
          <a:bodyPr wrap="square">
            <a:spAutoFit/>
          </a:bodyPr>
          <a:lstStyle/>
          <a:p>
            <a:pPr marL="255651" indent="-255651" eaLnBrk="1" fontAlgn="auto" hangingPunct="1">
              <a:buFont typeface="Arial" panose="020B0604020202020204" pitchFamily="34" charset="0"/>
              <a:buChar char="•"/>
              <a:defRPr/>
            </a:pPr>
            <a:r>
              <a:rPr lang="en-US" sz="2400" kern="1200" dirty="0">
                <a:solidFill>
                  <a:srgbClr val="000000"/>
                </a:solidFill>
                <a:latin typeface="Arial (Body)"/>
                <a:ea typeface="+mn-ea"/>
                <a:cs typeface="Times New Roman" pitchFamily="18" charset="0"/>
              </a:rPr>
              <a:t># indicates a hexadecimal value</a:t>
            </a:r>
          </a:p>
          <a:p>
            <a:pPr marL="255651" indent="-255651" eaLnBrk="1" fontAlgn="auto" hangingPunct="1">
              <a:buFont typeface="Arial" panose="020B0604020202020204" pitchFamily="34" charset="0"/>
              <a:buChar char="•"/>
              <a:defRPr/>
            </a:pPr>
            <a:r>
              <a:rPr lang="en-US" sz="2400" kern="1200" dirty="0">
                <a:solidFill>
                  <a:srgbClr val="000000"/>
                </a:solidFill>
                <a:latin typeface="Arial (Body)"/>
                <a:ea typeface="+mn-ea"/>
                <a:cs typeface="Times New Roman" pitchFamily="18" charset="0"/>
              </a:rPr>
              <a:t>Hex value pairs range from 00 to F</a:t>
            </a:r>
            <a:r>
              <a:rPr lang="en-US" sz="100" kern="1200" dirty="0">
                <a:solidFill>
                  <a:srgbClr val="000000"/>
                </a:solidFill>
                <a:latin typeface="Arial (Body)"/>
                <a:ea typeface="+mn-ea"/>
                <a:cs typeface="Times New Roman" pitchFamily="18" charset="0"/>
              </a:rPr>
              <a:t> </a:t>
            </a:r>
            <a:r>
              <a:rPr lang="en-US" sz="2400" kern="1200" dirty="0">
                <a:solidFill>
                  <a:srgbClr val="000000"/>
                </a:solidFill>
                <a:latin typeface="Arial (Body)"/>
                <a:ea typeface="+mn-ea"/>
                <a:cs typeface="Times New Roman" pitchFamily="18" charset="0"/>
              </a:rPr>
              <a:t>F</a:t>
            </a:r>
          </a:p>
          <a:p>
            <a:pPr marL="255651" indent="-255651" eaLnBrk="1" fontAlgn="auto" hangingPunct="1">
              <a:buFont typeface="Arial" panose="020B0604020202020204" pitchFamily="34" charset="0"/>
              <a:buChar char="•"/>
              <a:defRPr/>
            </a:pPr>
            <a:r>
              <a:rPr lang="en-US" sz="2400" kern="1200" dirty="0">
                <a:solidFill>
                  <a:srgbClr val="000000"/>
                </a:solidFill>
                <a:latin typeface="Arial (Body)"/>
                <a:ea typeface="+mn-ea"/>
                <a:cs typeface="Times New Roman" pitchFamily="18" charset="0"/>
              </a:rPr>
              <a:t>Three hex value pairs describe an R</a:t>
            </a:r>
            <a:r>
              <a:rPr lang="en-US" sz="100" kern="1200" dirty="0">
                <a:solidFill>
                  <a:srgbClr val="000000"/>
                </a:solidFill>
                <a:latin typeface="Arial (Body)"/>
                <a:ea typeface="+mn-ea"/>
                <a:cs typeface="Times New Roman" pitchFamily="18" charset="0"/>
              </a:rPr>
              <a:t> </a:t>
            </a:r>
            <a:r>
              <a:rPr lang="en-US" sz="2400" kern="1200" dirty="0">
                <a:solidFill>
                  <a:srgbClr val="000000"/>
                </a:solidFill>
                <a:latin typeface="Arial (Body)"/>
                <a:ea typeface="+mn-ea"/>
                <a:cs typeface="Times New Roman" pitchFamily="18" charset="0"/>
              </a:rPr>
              <a:t>G</a:t>
            </a:r>
            <a:r>
              <a:rPr lang="en-US" sz="100" kern="1200" dirty="0">
                <a:solidFill>
                  <a:srgbClr val="000000"/>
                </a:solidFill>
                <a:latin typeface="Arial (Body)"/>
                <a:ea typeface="+mn-ea"/>
                <a:cs typeface="Times New Roman" pitchFamily="18" charset="0"/>
              </a:rPr>
              <a:t> </a:t>
            </a:r>
            <a:r>
              <a:rPr lang="en-US" sz="2400" kern="1200" dirty="0">
                <a:solidFill>
                  <a:srgbClr val="000000"/>
                </a:solidFill>
                <a:latin typeface="Arial (Body)"/>
                <a:ea typeface="+mn-ea"/>
                <a:cs typeface="Times New Roman" pitchFamily="18" charset="0"/>
              </a:rPr>
              <a:t>B color</a:t>
            </a:r>
          </a:p>
        </p:txBody>
      </p:sp>
      <p:pic>
        <p:nvPicPr>
          <p:cNvPr id="5" name="Picture 4" descr="A table titled, 1 3 4 3 2 2 7 5 4 Felke Morris. The has 5 rows and 6 columns. The columns have the following headings from left to right. pound symbol F F F F F F, pound symbol F F F F C C, pound symbol F F F F 9 9, pound symbol F F F F 6 6, pound symbol F F F F 3 3, pound symbol F F F F 0 0. The row entries are as follows. Row 1. pound symbol F F C C F F, pound symbol F F C C C C, pound symbol F F C C 9 9, pound symbol F F C C 6 6, pound symbol F F C C 3 3, pound symbol F F C C 0 0. Row 2. pound symbol F F 9 9 F F, pound symbol F F 9 9 C C, pound symbol F F 9 9 9 9, pound symbol F F 9 9 6 6, pound symbol F F 9 9 3 3, pound symbol F F 9 9 0 0. Row 3. pound symbol F F 6 6 F F, pound symbol F F 6 6 C C, pound symbol F F 6 6 9 9, pound symbol F F 6 6 6 6, pound symbol F F 6 6 3 3, pound symbol F F 6 6 0 0. Row 4. pound symbol F F 3 3 F F, pound symbol F F 3 3 C C, pound symbol F F 3 3 9 9, pound symbol F F 3 3 6 6, pound symbol F F 3 3 3 3, pound symbol F F 3 3 0 0. Row 5. pound symbol F F 0 0 F F, pound symbol F F 0 0 C C, pound symbol F F 0 0 9 9, pound symbol F F 0 0 6 6, pound symbol F F 0 0 3 3, pound symbol F F 0 0 0 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867" y="1632353"/>
            <a:ext cx="4292512" cy="1405875"/>
          </a:xfrm>
          <a:prstGeom prst="rect">
            <a:avLst/>
          </a:prstGeom>
        </p:spPr>
      </p:pic>
      <p:pic>
        <p:nvPicPr>
          <p:cNvPr id="4" name="Picture 3" descr="Computer code has 3 lines. The lines read as follows. Line 1. hash 0 0 0 0 0 0 black, hash f f f f f f white. Line 2. hash f f 0 0 0 0 red, hash 0 0 f f 0 0 green. Line 3. hash 0 0 0 0 f f blue, hash c c c c c c grey.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951" y="3447036"/>
            <a:ext cx="4234614" cy="88504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Web Color Palette</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7336972" cy="1992823"/>
          </a:xfrm>
        </p:spPr>
        <p:txBody>
          <a:bodyPr wrap="square">
            <a:spAutoFit/>
          </a:bodyPr>
          <a:lstStyle/>
          <a:p>
            <a:pPr marL="255651" indent="-255651" eaLnBrk="1" fontAlgn="auto" hangingPunct="1">
              <a:defRPr/>
            </a:pPr>
            <a:r>
              <a:rPr lang="en-US" altLang="en-US" sz="2000" kern="1200" dirty="0">
                <a:solidFill>
                  <a:srgbClr val="000000"/>
                </a:solidFill>
                <a:latin typeface="Arial (Body)"/>
                <a:ea typeface="+mn-ea"/>
                <a:cs typeface="Times New Roman" panose="02020603050405020304" pitchFamily="18" charset="0"/>
              </a:rPr>
              <a:t>A collection of 216 colors</a:t>
            </a:r>
          </a:p>
          <a:p>
            <a:pPr marL="255651" indent="-255651" eaLnBrk="1" fontAlgn="auto" hangingPunct="1">
              <a:defRPr/>
            </a:pPr>
            <a:r>
              <a:rPr lang="en-US" altLang="en-US" sz="2000" kern="1200" dirty="0">
                <a:solidFill>
                  <a:srgbClr val="000000"/>
                </a:solidFill>
                <a:latin typeface="Arial (Body)"/>
                <a:ea typeface="+mn-ea"/>
                <a:cs typeface="Times New Roman" panose="02020603050405020304" pitchFamily="18" charset="0"/>
              </a:rPr>
              <a:t>Display the most similar on the Mac and P</a:t>
            </a:r>
            <a:r>
              <a:rPr lang="en-US" altLang="en-US" sz="100" kern="1200" dirty="0">
                <a:solidFill>
                  <a:srgbClr val="000000"/>
                </a:solidFill>
                <a:latin typeface="Arial (Body)"/>
                <a:ea typeface="+mn-ea"/>
                <a:cs typeface="Times New Roman" panose="02020603050405020304" pitchFamily="18" charset="0"/>
              </a:rPr>
              <a:t> </a:t>
            </a:r>
            <a:r>
              <a:rPr lang="en-US" altLang="en-US" sz="2000" kern="1200" dirty="0">
                <a:solidFill>
                  <a:srgbClr val="000000"/>
                </a:solidFill>
                <a:latin typeface="Arial (Body)"/>
                <a:ea typeface="+mn-ea"/>
                <a:cs typeface="Times New Roman" panose="02020603050405020304" pitchFamily="18" charset="0"/>
              </a:rPr>
              <a:t>C platforms</a:t>
            </a:r>
          </a:p>
          <a:p>
            <a:pPr marL="255651" indent="-255651" eaLnBrk="1" fontAlgn="auto" hangingPunct="1">
              <a:defRPr/>
            </a:pPr>
            <a:r>
              <a:rPr lang="en-US" altLang="en-US" sz="2000" kern="1200" dirty="0">
                <a:solidFill>
                  <a:srgbClr val="000000"/>
                </a:solidFill>
                <a:latin typeface="Arial (Body)"/>
                <a:ea typeface="+mn-ea"/>
                <a:cs typeface="Times New Roman" panose="02020603050405020304" pitchFamily="18" charset="0"/>
              </a:rPr>
              <a:t>Hex values: 00, 33, 66, 99, C</a:t>
            </a:r>
            <a:r>
              <a:rPr lang="en-US" altLang="en-US" sz="100" kern="1200" dirty="0">
                <a:solidFill>
                  <a:srgbClr val="000000"/>
                </a:solidFill>
                <a:latin typeface="Arial (Body)"/>
                <a:ea typeface="+mn-ea"/>
                <a:cs typeface="Times New Roman" panose="02020603050405020304" pitchFamily="18" charset="0"/>
              </a:rPr>
              <a:t> </a:t>
            </a:r>
            <a:r>
              <a:rPr lang="en-US" altLang="en-US" sz="2000" kern="1200" dirty="0">
                <a:solidFill>
                  <a:srgbClr val="000000"/>
                </a:solidFill>
                <a:latin typeface="Arial (Body)"/>
                <a:ea typeface="+mn-ea"/>
                <a:cs typeface="Times New Roman" panose="02020603050405020304" pitchFamily="18" charset="0"/>
              </a:rPr>
              <a:t>C, FF</a:t>
            </a:r>
          </a:p>
          <a:p>
            <a:pPr marL="255651" indent="-255651" eaLnBrk="1" fontAlgn="auto" hangingPunct="1">
              <a:defRPr/>
            </a:pPr>
            <a:r>
              <a:rPr lang="en-US" altLang="en-US" sz="2000" kern="1200" dirty="0">
                <a:solidFill>
                  <a:srgbClr val="000000"/>
                </a:solidFill>
                <a:latin typeface="Arial (Body)"/>
                <a:ea typeface="+mn-ea"/>
                <a:cs typeface="Times New Roman" panose="02020603050405020304" pitchFamily="18" charset="0"/>
              </a:rPr>
              <a:t>Color Chart </a:t>
            </a:r>
            <a:r>
              <a:rPr lang="en-US" altLang="en-US" sz="2000" kern="1200" dirty="0">
                <a:solidFill>
                  <a:srgbClr val="000000"/>
                </a:solidFill>
                <a:latin typeface="Arial (Body)"/>
                <a:ea typeface="+mn-ea"/>
                <a:cs typeface="Times New Roman" panose="02020603050405020304" pitchFamily="18" charset="0"/>
                <a:hlinkClick r:id="rId2" tooltip="http://webdevfoundations.net/color/"/>
              </a:rPr>
              <a:t>http://webdevfoundations.net/color</a:t>
            </a:r>
            <a:endParaRPr lang="en-US" altLang="en-US" sz="2000" kern="1200" dirty="0">
              <a:solidFill>
                <a:srgbClr val="000000"/>
              </a:solidFill>
              <a:latin typeface="Arial (Body)"/>
              <a:ea typeface="+mn-ea"/>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Making Color Choices</a:t>
            </a:r>
          </a:p>
        </p:txBody>
      </p:sp>
      <p:sp>
        <p:nvSpPr>
          <p:cNvPr id="3" name="Text Placeholder 2"/>
          <p:cNvSpPr>
            <a:spLocks noGrp="1"/>
          </p:cNvSpPr>
          <p:nvPr>
            <p:ph type="body" idx="1"/>
          </p:nvPr>
        </p:nvSpPr>
        <p:spPr>
          <a:xfrm>
            <a:off x="457200" y="1600200"/>
            <a:ext cx="5878905" cy="4385786"/>
          </a:xfrm>
        </p:spPr>
        <p:txBody>
          <a:bodyPr wrap="square">
            <a:spAutoFit/>
          </a:bodyPr>
          <a:lstStyle/>
          <a:p>
            <a:pPr marL="0" indent="0" eaLnBrk="1" fontAlgn="auto" hangingPunct="1">
              <a:buNone/>
              <a:defRPr/>
            </a:pPr>
            <a:r>
              <a:rPr lang="en-US" altLang="en-US" sz="1800" kern="1200" dirty="0">
                <a:solidFill>
                  <a:srgbClr val="000000"/>
                </a:solidFill>
                <a:latin typeface="Arial (Body)"/>
                <a:ea typeface="+mn-ea"/>
                <a:cs typeface="+mn-cs"/>
              </a:rPr>
              <a:t>How to choose a color scheme?</a:t>
            </a:r>
          </a:p>
          <a:p>
            <a:pPr marL="256032" indent="-256032" eaLnBrk="1" fontAlgn="auto" hangingPunct="1">
              <a:defRPr/>
            </a:pPr>
            <a:r>
              <a:rPr lang="en-US" altLang="en-US" sz="1800" kern="1200" dirty="0">
                <a:solidFill>
                  <a:srgbClr val="000000"/>
                </a:solidFill>
                <a:latin typeface="Arial (Body)"/>
              </a:rPr>
              <a:t>Monochromatic</a:t>
            </a:r>
          </a:p>
          <a:p>
            <a:pPr marL="740664" lvl="1" eaLnBrk="1" fontAlgn="auto" hangingPunct="1">
              <a:buFont typeface="Arial" panose="020B0604020202020204" pitchFamily="34" charset="0"/>
              <a:buChar char="−"/>
              <a:defRPr/>
            </a:pPr>
            <a:r>
              <a:rPr lang="en-US" altLang="en-US" sz="1800" kern="1200" dirty="0">
                <a:solidFill>
                  <a:srgbClr val="000000"/>
                </a:solidFill>
                <a:latin typeface="Arial (Body)"/>
                <a:hlinkClick r:id="rId2" tooltip="http://meyerweb.com/eric/tools/color-blend"/>
              </a:rPr>
              <a:t>http://meyerweb.com/eric/tools/color-blend</a:t>
            </a:r>
            <a:endParaRPr lang="en-US" altLang="en-US" sz="1800" kern="1200" dirty="0">
              <a:solidFill>
                <a:srgbClr val="000000"/>
              </a:solidFill>
              <a:latin typeface="Arial (Body)"/>
            </a:endParaRPr>
          </a:p>
          <a:p>
            <a:pPr marL="256032" indent="-256032" eaLnBrk="1" fontAlgn="auto" hangingPunct="1">
              <a:defRPr/>
            </a:pPr>
            <a:r>
              <a:rPr lang="en-US" altLang="en-US" sz="1800" kern="1200" dirty="0">
                <a:solidFill>
                  <a:srgbClr val="000000"/>
                </a:solidFill>
                <a:latin typeface="Arial (Body)"/>
              </a:rPr>
              <a:t>Choose from a photograph or other image</a:t>
            </a:r>
          </a:p>
          <a:p>
            <a:pPr marL="740664" lvl="1" eaLnBrk="1" fontAlgn="auto" hangingPunct="1">
              <a:buFont typeface="Arial" panose="020B0604020202020204" pitchFamily="34" charset="0"/>
              <a:buChar char="−"/>
              <a:defRPr/>
            </a:pPr>
            <a:r>
              <a:rPr lang="en-US" altLang="en-US" sz="1800" kern="1200" dirty="0">
                <a:solidFill>
                  <a:srgbClr val="000000"/>
                </a:solidFill>
                <a:latin typeface="Arial (Body)"/>
                <a:hlinkClick r:id="rId3" tooltip="http://www.colr.org/"/>
              </a:rPr>
              <a:t>http://www.colr.org</a:t>
            </a:r>
            <a:endParaRPr lang="en-US" altLang="en-US" sz="1800" kern="1200" dirty="0">
              <a:solidFill>
                <a:srgbClr val="000000"/>
              </a:solidFill>
              <a:latin typeface="Arial (Body)"/>
            </a:endParaRPr>
          </a:p>
          <a:p>
            <a:pPr marL="256032" indent="-256032" eaLnBrk="1" fontAlgn="auto" hangingPunct="1">
              <a:defRPr/>
            </a:pPr>
            <a:r>
              <a:rPr lang="en-US" altLang="en-US" sz="1800" kern="1200" dirty="0">
                <a:solidFill>
                  <a:srgbClr val="000000"/>
                </a:solidFill>
                <a:latin typeface="Arial (Body)"/>
              </a:rPr>
              <a:t>Begin with a favorite color</a:t>
            </a:r>
          </a:p>
          <a:p>
            <a:pPr marL="740664" lvl="1" eaLnBrk="1" fontAlgn="auto" hangingPunct="1">
              <a:buFont typeface="Arial" panose="020B0604020202020204" pitchFamily="34" charset="0"/>
              <a:buChar char="−"/>
              <a:defRPr/>
            </a:pPr>
            <a:r>
              <a:rPr lang="en-US" altLang="en-US" sz="1800" kern="1200" dirty="0">
                <a:solidFill>
                  <a:srgbClr val="000000"/>
                </a:solidFill>
                <a:latin typeface="Arial (Body)"/>
              </a:rPr>
              <a:t>Use one of the sites below to choose other colors</a:t>
            </a:r>
          </a:p>
          <a:p>
            <a:pPr lvl="2" eaLnBrk="1" fontAlgn="auto" hangingPunct="1">
              <a:buFont typeface="Arial" panose="020B0604020202020204" pitchFamily="34" charset="0"/>
              <a:buChar char="▪"/>
              <a:defRPr/>
            </a:pPr>
            <a:r>
              <a:rPr lang="en-US" altLang="en-US" sz="1800" kern="1200" dirty="0">
                <a:solidFill>
                  <a:srgbClr val="000000"/>
                </a:solidFill>
                <a:latin typeface="Arial (Body)"/>
                <a:hlinkClick r:id="rId4" tooltip="http://colorsontheweb.com/colorwizard.asp"/>
              </a:rPr>
              <a:t>http://colorsontheweb.com/colorwizard.asp</a:t>
            </a:r>
            <a:endParaRPr lang="en-US" altLang="en-US" sz="1800" kern="1200" dirty="0">
              <a:solidFill>
                <a:srgbClr val="000000"/>
              </a:solidFill>
              <a:latin typeface="Arial (Body)"/>
            </a:endParaRPr>
          </a:p>
          <a:p>
            <a:pPr lvl="2" eaLnBrk="1" fontAlgn="auto" hangingPunct="1">
              <a:buFontTx/>
              <a:buChar char="▪"/>
              <a:defRPr/>
            </a:pPr>
            <a:r>
              <a:rPr lang="en-US" sz="1800" kern="1200" dirty="0">
                <a:solidFill>
                  <a:srgbClr val="000000"/>
                </a:solidFill>
                <a:latin typeface="Arial (Body)"/>
                <a:hlinkClick r:id="rId5" tooltip="https://color.adobe.com/create/color-wheel"/>
              </a:rPr>
              <a:t>https://color.adobe.com/create/color-wheel</a:t>
            </a:r>
            <a:endParaRPr lang="en-US" sz="1800" kern="1200" dirty="0">
              <a:solidFill>
                <a:srgbClr val="000000"/>
              </a:solidFill>
              <a:latin typeface="Arial (Body)"/>
            </a:endParaRPr>
          </a:p>
          <a:p>
            <a:pPr lvl="2" eaLnBrk="1" fontAlgn="auto" hangingPunct="1">
              <a:buFontTx/>
              <a:buChar char="▪"/>
              <a:defRPr/>
            </a:pPr>
            <a:r>
              <a:rPr lang="en-US" altLang="en-US" sz="1800" kern="1200" dirty="0">
                <a:solidFill>
                  <a:srgbClr val="000000"/>
                </a:solidFill>
                <a:latin typeface="Arial (Body)"/>
                <a:hlinkClick r:id="rId6" tooltip="http://paletton.com/"/>
              </a:rPr>
              <a:t>http://paletton.com</a:t>
            </a:r>
            <a:endParaRPr lang="en-US" altLang="en-US" sz="1800" kern="1200" dirty="0">
              <a:solidFill>
                <a:srgbClr val="000000"/>
              </a:solidFill>
              <a:latin typeface="Arial (Body)"/>
            </a:endParaRPr>
          </a:p>
        </p:txBody>
      </p:sp>
      <p:pic>
        <p:nvPicPr>
          <p:cNvPr id="5" name="Picture 4" descr="The colors pound symbol e 6 e 6 f a, pound symbol a e a e d 4, and pound symbol 1 9 1 9 7 0, which are progressively darker shades of purple, are now incorporated into the web page."/>
          <p:cNvPicPr>
            <a:picLocks noChangeAspect="1" noChangeArrowheads="1"/>
          </p:cNvPicPr>
          <p:nvPr/>
        </p:nvPicPr>
        <p:blipFill>
          <a:blip r:embed="rId7"/>
          <a:srcRect/>
          <a:stretch>
            <a:fillRect/>
          </a:stretch>
        </p:blipFill>
        <p:spPr bwMode="auto">
          <a:xfrm>
            <a:off x="6336105" y="1692971"/>
            <a:ext cx="2350695" cy="2704439"/>
          </a:xfrm>
          <a:prstGeom prst="rect">
            <a:avLst/>
          </a:prstGeom>
          <a:noFill/>
          <a:ln w="9525">
            <a:noFill/>
            <a:miter lim="800000"/>
            <a:headEnd/>
            <a:tailEnd/>
          </a:ln>
          <a:effectLst/>
          <a:scene3d>
            <a:camera prst="orthographicFront">
              <a:rot lat="0" lon="0" rev="0"/>
            </a:camera>
            <a:lightRig rig="glow" dir="t">
              <a:rot lat="0" lon="0" rev="4800000"/>
            </a:lightRig>
          </a:scene3d>
          <a:sp3d prstMaterial="matte">
            <a:bevelT w="127000" h="63500"/>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Aft>
                <a:spcPts val="0"/>
              </a:spcAft>
              <a:buFont typeface="Times New Roman"/>
              <a:buNone/>
              <a:defRPr/>
            </a:pPr>
            <a:r>
              <a:rPr lang="en-US" sz="3400" b="1" kern="1200" spc="-50" dirty="0">
                <a:solidFill>
                  <a:srgbClr val="007FA3"/>
                </a:solidFill>
                <a:latin typeface="Times New Roman" panose="02020603050405020304" pitchFamily="18" charset="0"/>
                <a:ea typeface="+mj-ea"/>
                <a:cs typeface="+mj-cs"/>
                <a:sym typeface="Times New Roman"/>
              </a:rPr>
              <a:t>Learning Objectives </a:t>
            </a:r>
            <a:r>
              <a:rPr lang="en-US" sz="2000" kern="1200" spc="-50" dirty="0">
                <a:solidFill>
                  <a:srgbClr val="007FA3"/>
                </a:solidFill>
                <a:latin typeface="Times New Roman" panose="02020603050405020304" pitchFamily="18" charset="0"/>
                <a:ea typeface="+mj-ea"/>
                <a:cs typeface="+mj-cs"/>
                <a:sym typeface="Times New Roman"/>
              </a:rPr>
              <a:t>(1 of 2)</a:t>
            </a:r>
          </a:p>
        </p:txBody>
      </p:sp>
      <p:sp>
        <p:nvSpPr>
          <p:cNvPr id="4" name="Content Placeholder 3"/>
          <p:cNvSpPr>
            <a:spLocks noGrp="1"/>
          </p:cNvSpPr>
          <p:nvPr>
            <p:ph idx="1"/>
          </p:nvPr>
        </p:nvSpPr>
        <p:spPr>
          <a:xfrm>
            <a:off x="457200" y="1600201"/>
            <a:ext cx="8229600" cy="3474720"/>
          </a:xfrm>
        </p:spPr>
        <p:txBody>
          <a:bodyPr/>
          <a:lstStyle/>
          <a:p>
            <a:pPr marL="0" lvl="1" indent="0" eaLnBrk="1" hangingPunct="1">
              <a:spcBef>
                <a:spcPts val="1500"/>
              </a:spcBef>
            </a:pPr>
            <a:r>
              <a:rPr lang="en-US" altLang="en-US" sz="2400" b="1" dirty="0">
                <a:solidFill>
                  <a:schemeClr val="tx2"/>
                </a:solidFill>
                <a:latin typeface="+mn-lt"/>
              </a:rPr>
              <a:t>3.1</a:t>
            </a:r>
            <a:r>
              <a:rPr lang="en-US" altLang="en-US" sz="2400" dirty="0">
                <a:solidFill>
                  <a:schemeClr val="tx1"/>
                </a:solidFill>
                <a:latin typeface="+mn-lt"/>
              </a:rPr>
              <a:t> Describe the evolution of style sheets from print media to the Web</a:t>
            </a:r>
          </a:p>
          <a:p>
            <a:pPr marL="0" lvl="1" indent="0" eaLnBrk="1" hangingPunct="1">
              <a:spcBef>
                <a:spcPts val="1500"/>
              </a:spcBef>
            </a:pPr>
            <a:r>
              <a:rPr lang="en-US" altLang="en-US" sz="2400" b="1" dirty="0">
                <a:solidFill>
                  <a:schemeClr val="tx2"/>
                </a:solidFill>
                <a:latin typeface="+mn-lt"/>
              </a:rPr>
              <a:t>3.2</a:t>
            </a:r>
            <a:r>
              <a:rPr lang="en-US" altLang="en-US" sz="2400" dirty="0">
                <a:solidFill>
                  <a:schemeClr val="tx1"/>
                </a:solidFill>
                <a:latin typeface="+mn-lt"/>
              </a:rPr>
              <a:t> List advantages of using Cascading Style Sheets</a:t>
            </a:r>
          </a:p>
          <a:p>
            <a:pPr marL="0" lvl="1" indent="0" eaLnBrk="1" hangingPunct="1">
              <a:spcBef>
                <a:spcPts val="1500"/>
              </a:spcBef>
            </a:pPr>
            <a:r>
              <a:rPr lang="en-US" altLang="en-US" sz="2400" b="1" dirty="0">
                <a:solidFill>
                  <a:schemeClr val="tx2"/>
                </a:solidFill>
                <a:latin typeface="+mn-lt"/>
              </a:rPr>
              <a:t>3.3</a:t>
            </a:r>
            <a:r>
              <a:rPr lang="en-US" altLang="en-US" sz="2400" dirty="0">
                <a:solidFill>
                  <a:schemeClr val="tx1"/>
                </a:solidFill>
                <a:latin typeface="+mn-lt"/>
              </a:rPr>
              <a:t> Use color on web pages</a:t>
            </a:r>
          </a:p>
          <a:p>
            <a:pPr marL="0" lvl="1" indent="0" eaLnBrk="1" hangingPunct="1">
              <a:spcBef>
                <a:spcPts val="1500"/>
              </a:spcBef>
            </a:pPr>
            <a:r>
              <a:rPr lang="en-US" altLang="en-US" sz="2400" b="1" dirty="0">
                <a:solidFill>
                  <a:schemeClr val="tx2"/>
                </a:solidFill>
                <a:latin typeface="+mn-lt"/>
              </a:rPr>
              <a:t>3.4</a:t>
            </a:r>
            <a:r>
              <a:rPr lang="en-US" altLang="en-US" sz="2400" dirty="0">
                <a:solidFill>
                  <a:schemeClr val="tx1"/>
                </a:solidFill>
                <a:latin typeface="+mn-lt"/>
              </a:rPr>
              <a:t> Create style sheets that configure common color and text properties</a:t>
            </a:r>
          </a:p>
          <a:p>
            <a:pPr marL="0" lvl="1" indent="0" eaLnBrk="1" hangingPunct="1">
              <a:spcBef>
                <a:spcPts val="1500"/>
              </a:spcBef>
            </a:pPr>
            <a:r>
              <a:rPr lang="en-US" altLang="en-US" sz="2400" b="1" dirty="0">
                <a:solidFill>
                  <a:schemeClr val="tx2"/>
                </a:solidFill>
                <a:latin typeface="+mn-lt"/>
              </a:rPr>
              <a:t>3.5</a:t>
            </a:r>
            <a:r>
              <a:rPr lang="en-US" altLang="en-US" sz="2400" dirty="0">
                <a:solidFill>
                  <a:schemeClr val="tx1"/>
                </a:solidFill>
                <a:latin typeface="+mn-lt"/>
              </a:rPr>
              <a:t> Apply inline styles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200"/>
            <a:ext cx="8229600" cy="123107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Support Web Accessiblity Verify Sufficient Contrast</a:t>
            </a:r>
          </a:p>
        </p:txBody>
      </p:sp>
      <p:sp>
        <p:nvSpPr>
          <p:cNvPr id="3" name="Text Placeholder 2"/>
          <p:cNvSpPr>
            <a:spLocks noGrp="1"/>
          </p:cNvSpPr>
          <p:nvPr>
            <p:ph type="body" idx="1"/>
          </p:nvPr>
        </p:nvSpPr>
        <p:spPr>
          <a:xfrm>
            <a:off x="457199" y="1600200"/>
            <a:ext cx="8229601" cy="2985402"/>
          </a:xfrm>
        </p:spPr>
        <p:txBody>
          <a:bodyPr wrap="square">
            <a:spAutoFit/>
          </a:bodyPr>
          <a:lstStyle/>
          <a:p>
            <a:pPr marL="0" indent="0" eaLnBrk="1" hangingPunct="1">
              <a:buNone/>
              <a:tabLst/>
              <a:defRPr/>
            </a:pPr>
            <a:r>
              <a:rPr lang="en-US" altLang="en-US" sz="2200" kern="1200" dirty="0">
                <a:solidFill>
                  <a:srgbClr val="000000"/>
                </a:solidFill>
                <a:latin typeface="Arial (Body)"/>
                <a:ea typeface="+mn-ea"/>
                <a:cs typeface="+mn-cs"/>
              </a:rPr>
              <a:t>When you choose colors for text and background, sufficient contrast is needed so that the text is easy to read.</a:t>
            </a:r>
          </a:p>
          <a:p>
            <a:pPr marL="0" indent="0" eaLnBrk="1" hangingPunct="1">
              <a:buNone/>
              <a:tabLst/>
              <a:defRPr/>
            </a:pPr>
            <a:r>
              <a:rPr lang="en-US" altLang="en-US" sz="2200" kern="1200" dirty="0">
                <a:solidFill>
                  <a:srgbClr val="000000"/>
                </a:solidFill>
                <a:latin typeface="Arial (Body)"/>
                <a:ea typeface="+mn-ea"/>
                <a:cs typeface="+mn-cs"/>
              </a:rPr>
              <a:t>Use one of the following online tools to verify contrast:</a:t>
            </a:r>
          </a:p>
          <a:p>
            <a:pPr marL="255600" lvl="1" indent="-255600" eaLnBrk="1" hangingPunct="1">
              <a:spcBef>
                <a:spcPts val="1500"/>
              </a:spcBef>
              <a:buFont typeface="Arial" panose="020B0604020202020204" pitchFamily="34" charset="0"/>
              <a:buChar char="•"/>
              <a:defRPr/>
            </a:pPr>
            <a:r>
              <a:rPr lang="en-US" altLang="en-US" sz="2200" kern="1200" dirty="0">
                <a:solidFill>
                  <a:srgbClr val="000000"/>
                </a:solidFill>
                <a:latin typeface="Arial (Body)"/>
                <a:ea typeface="+mn-ea"/>
                <a:cs typeface="+mn-cs"/>
                <a:hlinkClick r:id="rId2" tooltip="http://webaim.org/resources/contrastchecker"/>
              </a:rPr>
              <a:t>http://webaim.org/resources/contrastchecker</a:t>
            </a:r>
            <a:endParaRPr lang="en-US" altLang="en-US" sz="2200" kern="1200" dirty="0">
              <a:solidFill>
                <a:srgbClr val="000000"/>
              </a:solidFill>
              <a:latin typeface="Arial (Body)"/>
              <a:ea typeface="+mn-ea"/>
              <a:cs typeface="+mn-cs"/>
            </a:endParaRPr>
          </a:p>
          <a:p>
            <a:pPr marL="255600" lvl="1" indent="-255600" eaLnBrk="1" hangingPunct="1">
              <a:spcBef>
                <a:spcPts val="1500"/>
              </a:spcBef>
              <a:buFont typeface="Arial" panose="020B0604020202020204" pitchFamily="34" charset="0"/>
              <a:buChar char="•"/>
              <a:defRPr/>
            </a:pPr>
            <a:r>
              <a:rPr lang="en-US" altLang="en-US" sz="2200" kern="1200" dirty="0">
                <a:solidFill>
                  <a:srgbClr val="000000"/>
                </a:solidFill>
                <a:latin typeface="Arial (Body)"/>
                <a:ea typeface="+mn-ea"/>
                <a:cs typeface="+mn-cs"/>
                <a:hlinkClick r:id="rId3" tooltip="http://snook.ca/technical/colour_contrast/colour.html"/>
              </a:rPr>
              <a:t>http://snook.ca/technical/colour_contrast/colour.html</a:t>
            </a:r>
            <a:endParaRPr lang="en-US" altLang="en-US" sz="2200" kern="1200" dirty="0">
              <a:solidFill>
                <a:srgbClr val="000000"/>
              </a:solidFill>
              <a:latin typeface="Arial (Body)"/>
              <a:ea typeface="+mn-ea"/>
              <a:cs typeface="+mn-cs"/>
            </a:endParaRPr>
          </a:p>
          <a:p>
            <a:pPr marL="255600" lvl="1" indent="-255600" eaLnBrk="1" hangingPunct="1">
              <a:spcBef>
                <a:spcPts val="1500"/>
              </a:spcBef>
              <a:buFont typeface="Arial" panose="020B0604020202020204" pitchFamily="34" charset="0"/>
              <a:buChar char="•"/>
              <a:defRPr/>
            </a:pPr>
            <a:r>
              <a:rPr lang="en-US" altLang="en-US" sz="2200" kern="1200" dirty="0">
                <a:solidFill>
                  <a:srgbClr val="000000"/>
                </a:solidFill>
                <a:latin typeface="Arial (Body)"/>
                <a:ea typeface="+mn-ea"/>
                <a:cs typeface="+mn-cs"/>
                <a:hlinkClick r:id="rId4" tooltip="http://juicystudio.com/services/luminositycontrastratio.php"/>
              </a:rPr>
              <a:t>http://juicystudio.com/services/luminositycontrastratio.php</a:t>
            </a:r>
            <a:endParaRPr lang="en-US" altLang="en-US" sz="2200" kern="1200" dirty="0">
              <a:solidFill>
                <a:srgbClr val="000000"/>
              </a:solidFill>
              <a:latin typeface="Arial (Body)"/>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buFont typeface="Times New Roman"/>
              <a:buNone/>
              <a:defRPr/>
            </a:pPr>
            <a:r>
              <a:rPr lang="en-US" sz="3400" b="1" kern="1200" spc="-50" dirty="0">
                <a:solidFill>
                  <a:srgbClr val="007FA3"/>
                </a:solidFill>
                <a:latin typeface="Times New Roman" panose="02020603050405020304" pitchFamily="18" charset="0"/>
                <a:ea typeface="+mj-ea"/>
                <a:cs typeface="+mj-cs"/>
                <a:sym typeface="Times New Roman"/>
              </a:rPr>
              <a:t>Configuring Color with Inline C</a:t>
            </a:r>
            <a:r>
              <a:rPr lang="en-US" sz="100" b="1" kern="1200" spc="-50" dirty="0">
                <a:solidFill>
                  <a:srgbClr val="007FA3"/>
                </a:solidFill>
                <a:latin typeface="Times New Roman" panose="02020603050405020304" pitchFamily="18" charset="0"/>
                <a:ea typeface="+mj-ea"/>
                <a:cs typeface="+mj-cs"/>
                <a:sym typeface="Times New Roman"/>
              </a:rPr>
              <a:t> </a:t>
            </a:r>
            <a:r>
              <a:rPr lang="en-US" sz="3400" b="1" kern="1200" spc="-50" dirty="0">
                <a:solidFill>
                  <a:srgbClr val="007FA3"/>
                </a:solidFill>
                <a:latin typeface="Times New Roman" panose="02020603050405020304" pitchFamily="18" charset="0"/>
                <a:ea typeface="+mj-ea"/>
                <a:cs typeface="+mj-cs"/>
                <a:sym typeface="Times New Roman"/>
              </a:rPr>
              <a:t>S</a:t>
            </a:r>
            <a:r>
              <a:rPr lang="en-US" sz="100" b="1" kern="1200" spc="-50" dirty="0">
                <a:solidFill>
                  <a:srgbClr val="007FA3"/>
                </a:solidFill>
                <a:latin typeface="Times New Roman" panose="02020603050405020304" pitchFamily="18" charset="0"/>
                <a:ea typeface="+mj-ea"/>
                <a:cs typeface="+mj-cs"/>
                <a:sym typeface="Times New Roman"/>
              </a:rPr>
              <a:t> </a:t>
            </a:r>
            <a:r>
              <a:rPr lang="en-US" sz="3400" b="1" kern="1200" spc="-50" dirty="0">
                <a:solidFill>
                  <a:srgbClr val="007FA3"/>
                </a:solidFill>
                <a:latin typeface="Times New Roman" panose="02020603050405020304" pitchFamily="18" charset="0"/>
                <a:ea typeface="+mj-ea"/>
                <a:cs typeface="+mj-cs"/>
                <a:sym typeface="Times New Roman"/>
              </a:rPr>
              <a:t>S </a:t>
            </a:r>
            <a:r>
              <a:rPr lang="en-US" sz="2000" b="0" kern="1200" spc="-50" dirty="0">
                <a:solidFill>
                  <a:srgbClr val="007FA3"/>
                </a:solidFill>
                <a:latin typeface="Times New Roman" panose="02020603050405020304" pitchFamily="18" charset="0"/>
                <a:ea typeface="+mj-ea"/>
                <a:cs typeface="+mj-cs"/>
                <a:sym typeface="Times New Roman"/>
              </a:rPr>
              <a:t>(1 of 2)</a:t>
            </a:r>
          </a:p>
        </p:txBody>
      </p:sp>
      <p:sp>
        <p:nvSpPr>
          <p:cNvPr id="10" name="Text Placeholder 9"/>
          <p:cNvSpPr>
            <a:spLocks noGrp="1"/>
          </p:cNvSpPr>
          <p:nvPr>
            <p:ph type="body" idx="1"/>
          </p:nvPr>
        </p:nvSpPr>
        <p:spPr>
          <a:xfrm>
            <a:off x="457200" y="1600199"/>
            <a:ext cx="5181600" cy="3417309"/>
          </a:xfrm>
        </p:spPr>
        <p:txBody>
          <a:bodyPr/>
          <a:lstStyle/>
          <a:p>
            <a:pPr marL="0" indent="0" eaLnBrk="1" hangingPunct="1">
              <a:buNone/>
            </a:pPr>
            <a:r>
              <a:rPr lang="en-US" altLang="en-US" sz="2000" dirty="0">
                <a:latin typeface="+mn-lt"/>
              </a:rPr>
              <a:t>Inline C</a:t>
            </a:r>
            <a:r>
              <a:rPr lang="en-US" altLang="en-US" sz="100" dirty="0">
                <a:latin typeface="+mn-lt"/>
              </a:rPr>
              <a:t> </a:t>
            </a:r>
            <a:r>
              <a:rPr lang="en-US" altLang="en-US" sz="2000" dirty="0">
                <a:latin typeface="+mn-lt"/>
              </a:rPr>
              <a:t>S</a:t>
            </a:r>
            <a:r>
              <a:rPr lang="en-US" altLang="en-US" sz="100" dirty="0">
                <a:latin typeface="+mn-lt"/>
              </a:rPr>
              <a:t> </a:t>
            </a:r>
            <a:r>
              <a:rPr lang="en-US" altLang="en-US" sz="2000" dirty="0">
                <a:latin typeface="+mn-lt"/>
              </a:rPr>
              <a:t>S</a:t>
            </a:r>
          </a:p>
          <a:p>
            <a:pPr marL="255600" lvl="1" indent="-255600" eaLnBrk="1" hangingPunct="1">
              <a:spcBef>
                <a:spcPts val="1500"/>
              </a:spcBef>
              <a:buFont typeface="Arial" panose="020B0604020202020204" pitchFamily="34" charset="0"/>
              <a:buChar char="•"/>
            </a:pPr>
            <a:r>
              <a:rPr lang="en-US" altLang="en-US" sz="2000" dirty="0">
                <a:latin typeface="+mn-lt"/>
              </a:rPr>
              <a:t>Configured in the body of the web page</a:t>
            </a:r>
          </a:p>
          <a:p>
            <a:pPr marL="255600" lvl="1" indent="-255600" eaLnBrk="1" hangingPunct="1">
              <a:spcBef>
                <a:spcPts val="1500"/>
              </a:spcBef>
              <a:buFont typeface="Arial" panose="020B0604020202020204" pitchFamily="34" charset="0"/>
              <a:buChar char="•"/>
            </a:pPr>
            <a:r>
              <a:rPr lang="en-US" altLang="en-US" sz="2000" dirty="0">
                <a:latin typeface="+mn-lt"/>
              </a:rPr>
              <a:t>Use the style attribute of an H</a:t>
            </a:r>
            <a:r>
              <a:rPr lang="en-US" altLang="en-US" sz="100" dirty="0">
                <a:latin typeface="+mn-lt"/>
              </a:rPr>
              <a:t> </a:t>
            </a:r>
            <a:r>
              <a:rPr lang="en-US" altLang="en-US" sz="2000" dirty="0">
                <a:latin typeface="+mn-lt"/>
              </a:rPr>
              <a:t>T</a:t>
            </a:r>
            <a:r>
              <a:rPr lang="en-US" altLang="en-US" sz="100" dirty="0">
                <a:latin typeface="+mn-lt"/>
              </a:rPr>
              <a:t> </a:t>
            </a:r>
            <a:r>
              <a:rPr lang="en-US" altLang="en-US" sz="2000" dirty="0">
                <a:latin typeface="+mn-lt"/>
              </a:rPr>
              <a:t>M</a:t>
            </a:r>
            <a:r>
              <a:rPr lang="en-US" altLang="en-US" sz="100" dirty="0">
                <a:latin typeface="+mn-lt"/>
              </a:rPr>
              <a:t> </a:t>
            </a:r>
            <a:r>
              <a:rPr lang="en-US" altLang="en-US" sz="2000" dirty="0">
                <a:latin typeface="+mn-lt"/>
              </a:rPr>
              <a:t>L tag</a:t>
            </a:r>
          </a:p>
          <a:p>
            <a:pPr marL="255600" lvl="1" indent="-255600" eaLnBrk="1" hangingPunct="1">
              <a:spcBef>
                <a:spcPts val="1500"/>
              </a:spcBef>
              <a:buFont typeface="Arial" panose="020B0604020202020204" pitchFamily="34" charset="0"/>
              <a:buChar char="•"/>
            </a:pPr>
            <a:r>
              <a:rPr lang="en-US" altLang="en-US" sz="2000" dirty="0">
                <a:latin typeface="+mn-lt"/>
              </a:rPr>
              <a:t>Apply only to the specific element</a:t>
            </a:r>
          </a:p>
          <a:p>
            <a:pPr marL="0" indent="0" eaLnBrk="1" hangingPunct="1">
              <a:buNone/>
            </a:pPr>
            <a:r>
              <a:rPr lang="en-US" altLang="en-US" sz="2000" dirty="0">
                <a:latin typeface="+mn-lt"/>
                <a:cs typeface="Arial" panose="020B0604020202020204" pitchFamily="34" charset="0"/>
              </a:rPr>
              <a:t>The Style Attribute</a:t>
            </a:r>
          </a:p>
          <a:p>
            <a:pPr marL="255600" lvl="1" indent="-255600" eaLnBrk="1" hangingPunct="1">
              <a:spcBef>
                <a:spcPts val="1500"/>
              </a:spcBef>
              <a:buFont typeface="Arial" panose="020B0604020202020204" pitchFamily="34" charset="0"/>
              <a:buChar char="•"/>
            </a:pPr>
            <a:r>
              <a:rPr lang="en-US" altLang="en-US" sz="2000" dirty="0">
                <a:latin typeface="+mn-lt"/>
                <a:cs typeface="Arial" panose="020B0604020202020204" pitchFamily="34" charset="0"/>
              </a:rPr>
              <a:t>Value: one or more style declaration property and value pairs</a:t>
            </a:r>
          </a:p>
        </p:txBody>
      </p:sp>
      <p:sp>
        <p:nvSpPr>
          <p:cNvPr id="11" name="Text Placeholder 10"/>
          <p:cNvSpPr>
            <a:spLocks noGrp="1"/>
          </p:cNvSpPr>
          <p:nvPr>
            <p:ph type="body" idx="2"/>
          </p:nvPr>
        </p:nvSpPr>
        <p:spPr>
          <a:xfrm>
            <a:off x="457200" y="5044441"/>
            <a:ext cx="4655301" cy="426720"/>
          </a:xfrm>
        </p:spPr>
        <p:txBody>
          <a:bodyPr/>
          <a:lstStyle/>
          <a:p>
            <a:pPr marL="0" indent="0">
              <a:buNone/>
            </a:pPr>
            <a:r>
              <a:rPr lang="en-US" altLang="en-US" sz="2000" dirty="0">
                <a:latin typeface="+mn-lt"/>
                <a:cs typeface="Times New Roman" panose="02020603050405020304" pitchFamily="18" charset="0"/>
              </a:rPr>
              <a:t>Example: configure red color text in an</a:t>
            </a:r>
          </a:p>
        </p:txBody>
      </p:sp>
      <p:pic>
        <p:nvPicPr>
          <p:cNvPr id="3" name="Picture 2" descr="Left brace h 1 right brace element 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4988" y="5203321"/>
            <a:ext cx="1541171" cy="174707"/>
          </a:xfrm>
          <a:prstGeom prst="rect">
            <a:avLst/>
          </a:prstGeom>
        </p:spPr>
      </p:pic>
      <p:pic>
        <p:nvPicPr>
          <p:cNvPr id="12" name="Picture 11" descr="Computer code reads, left angle bracket h 1 style equals double quote color colon hash f f 0 0 0 0 double quote right angle bracket heading text is red left angle bracket forward slash h 1 right angle bracket. "/>
          <p:cNvPicPr>
            <a:picLocks noChangeAspect="1"/>
          </p:cNvPicPr>
          <p:nvPr/>
        </p:nvPicPr>
        <p:blipFill rotWithShape="1">
          <a:blip r:embed="rId3"/>
          <a:srcRect l="2556" b="23302"/>
          <a:stretch/>
        </p:blipFill>
        <p:spPr>
          <a:xfrm>
            <a:off x="548640" y="5471161"/>
            <a:ext cx="5810005" cy="411479"/>
          </a:xfrm>
          <a:prstGeom prst="rect">
            <a:avLst/>
          </a:prstGeom>
        </p:spPr>
      </p:pic>
      <p:pic>
        <p:nvPicPr>
          <p:cNvPr id="13" name="Picture 3" descr="Text reads, heading text is red."/>
          <p:cNvPicPr>
            <a:picLocks noChangeAspect="1" noChangeArrowheads="1"/>
          </p:cNvPicPr>
          <p:nvPr/>
        </p:nvPicPr>
        <p:blipFill>
          <a:blip r:embed="rId4"/>
          <a:srcRect/>
          <a:stretch>
            <a:fillRect/>
          </a:stretch>
        </p:blipFill>
        <p:spPr bwMode="auto">
          <a:xfrm>
            <a:off x="2755150" y="5897881"/>
            <a:ext cx="2372591" cy="424295"/>
          </a:xfrm>
          <a:prstGeom prst="rect">
            <a:avLst/>
          </a:prstGeom>
          <a:noFill/>
          <a:ln w="9525">
            <a:noFill/>
            <a:miter lim="800000"/>
            <a:headEnd/>
            <a:tailEnd/>
          </a:ln>
          <a:effectLst/>
          <a:scene3d>
            <a:camera prst="orthographicFront">
              <a:rot lat="0" lon="0" rev="0"/>
            </a:camera>
            <a:lightRig rig="glow" dir="t">
              <a:rot lat="0" lon="0" rev="4800000"/>
            </a:lightRig>
          </a:scene3d>
          <a:sp3d prstMaterial="matte">
            <a:bevelT w="127000" h="63500"/>
          </a:sp3d>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rPr>
              <a:t>Configuring Color with Inline C</a:t>
            </a:r>
            <a:r>
              <a:rPr lang="en-US" sz="100" kern="1200" spc="-50" dirty="0">
                <a:latin typeface="Times New Roman" panose="02020603050405020304" pitchFamily="18" charset="0"/>
              </a:rPr>
              <a:t> </a:t>
            </a:r>
            <a:r>
              <a:rPr lang="en-US" kern="1200" spc="-50" dirty="0">
                <a:latin typeface="Times New Roman" panose="02020603050405020304" pitchFamily="18" charset="0"/>
              </a:rPr>
              <a:t>S</a:t>
            </a:r>
            <a:r>
              <a:rPr lang="en-US" sz="100" kern="1200" spc="-50" dirty="0">
                <a:latin typeface="Times New Roman" panose="02020603050405020304" pitchFamily="18" charset="0"/>
              </a:rPr>
              <a:t> </a:t>
            </a:r>
            <a:r>
              <a:rPr lang="en-US" kern="1200" spc="-50" dirty="0">
                <a:latin typeface="Times New Roman" panose="02020603050405020304" pitchFamily="18" charset="0"/>
              </a:rPr>
              <a:t>S </a:t>
            </a:r>
            <a:r>
              <a:rPr lang="en-US" sz="2000" b="0" kern="1200" spc="-50" dirty="0">
                <a:latin typeface="Times New Roman" panose="02020603050405020304" pitchFamily="18" charset="0"/>
              </a:rPr>
              <a:t>(2 of 2)</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392659"/>
          </a:xfrm>
        </p:spPr>
        <p:txBody>
          <a:bodyPr>
            <a:spAutoFit/>
          </a:bodyPr>
          <a:lstStyle/>
          <a:p>
            <a:pPr marL="0" indent="0" eaLnBrk="1" hangingPunct="1">
              <a:buNone/>
              <a:defRPr/>
            </a:pPr>
            <a:r>
              <a:rPr lang="en-US" altLang="en-US" sz="2200" kern="1200" dirty="0">
                <a:solidFill>
                  <a:srgbClr val="000000"/>
                </a:solidFill>
                <a:latin typeface="Arial (Body)"/>
                <a:ea typeface="+mn-ea"/>
                <a:cs typeface="Times New Roman" panose="02020603050405020304" pitchFamily="18" charset="0"/>
              </a:rPr>
              <a:t>Example 2: configure the red text in the heading configure a gray background in the heading</a:t>
            </a:r>
          </a:p>
          <a:p>
            <a:pPr marL="0" indent="0" eaLnBrk="1" hangingPunct="1">
              <a:buNone/>
              <a:defRPr/>
            </a:pPr>
            <a:r>
              <a:rPr lang="en-US" altLang="en-US" sz="2200" kern="1200" dirty="0">
                <a:solidFill>
                  <a:srgbClr val="000000"/>
                </a:solidFill>
                <a:latin typeface="Arial (Body)"/>
                <a:ea typeface="+mn-ea"/>
                <a:cs typeface="Times New Roman" panose="02020603050405020304" pitchFamily="18" charset="0"/>
              </a:rPr>
              <a:t>Separate style rule declarations with;</a:t>
            </a:r>
          </a:p>
        </p:txBody>
      </p:sp>
      <p:pic>
        <p:nvPicPr>
          <p:cNvPr id="6" name="Picture 5" descr="Computer code has 2 lines. The lines read as follows. Left angle bracket h 1 style equals double quote colon hash f f 0 0 0 0semicolon background hyphen color colon hash c c c c c c double quote right angle bracket this is displayed as a red heading with gray background. Left angle bracket forward slash h 1 right angle bracket.  "/>
          <p:cNvPicPr>
            <a:picLocks noChangeAspect="1"/>
          </p:cNvPicPr>
          <p:nvPr/>
        </p:nvPicPr>
        <p:blipFill rotWithShape="1">
          <a:blip r:embed="rId2"/>
          <a:srcRect l="2233" t="7763" r="-643" b="5881"/>
          <a:stretch/>
        </p:blipFill>
        <p:spPr>
          <a:xfrm>
            <a:off x="924116" y="3280409"/>
            <a:ext cx="7001564" cy="847621"/>
          </a:xfrm>
          <a:prstGeom prst="rect">
            <a:avLst/>
          </a:prstGeom>
        </p:spPr>
      </p:pic>
      <p:pic>
        <p:nvPicPr>
          <p:cNvPr id="5" name="Picture 2" descr="Text reads, this is displayed as a red heading with gray background."/>
          <p:cNvPicPr>
            <a:picLocks noChangeAspect="1" noChangeArrowheads="1"/>
          </p:cNvPicPr>
          <p:nvPr/>
        </p:nvPicPr>
        <p:blipFill>
          <a:blip r:embed="rId3"/>
          <a:srcRect/>
          <a:stretch>
            <a:fillRect/>
          </a:stretch>
        </p:blipFill>
        <p:spPr bwMode="auto">
          <a:xfrm>
            <a:off x="639504" y="4522506"/>
            <a:ext cx="7570787" cy="476250"/>
          </a:xfrm>
          <a:prstGeom prst="rect">
            <a:avLst/>
          </a:prstGeom>
          <a:noFill/>
          <a:ln w="9525">
            <a:noFill/>
            <a:miter lim="800000"/>
            <a:headEnd/>
            <a:tailEnd/>
          </a:ln>
          <a:effectLst/>
          <a:scene3d>
            <a:camera prst="orthographicFront">
              <a:rot lat="0" lon="0" rev="0"/>
            </a:camera>
            <a:lightRig rig="glow" dir="t">
              <a:rot lat="0" lon="0" rev="4800000"/>
            </a:lightRig>
          </a:scene3d>
          <a:sp3d prstMaterial="matte">
            <a:bevelT w="127000" h="63500"/>
          </a:sp3d>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C</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S</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S Embedded (Internal) Styles</a:t>
            </a:r>
          </a:p>
        </p:txBody>
      </p:sp>
      <p:sp>
        <p:nvSpPr>
          <p:cNvPr id="3" name="Text Placeholder 2"/>
          <p:cNvSpPr>
            <a:spLocks noGrp="1"/>
          </p:cNvSpPr>
          <p:nvPr>
            <p:ph type="body" idx="1"/>
          </p:nvPr>
        </p:nvSpPr>
        <p:spPr>
          <a:xfrm>
            <a:off x="457200" y="1600201"/>
            <a:ext cx="4578824" cy="1261854"/>
          </a:xfrm>
        </p:spPr>
        <p:txBody>
          <a:bodyPr wrap="square">
            <a:spAutoFit/>
          </a:bodyPr>
          <a:lstStyle/>
          <a:p>
            <a:pPr marL="0" indent="0" eaLnBrk="1" hangingPunct="1">
              <a:spcBef>
                <a:spcPts val="1200"/>
              </a:spcBef>
              <a:buNone/>
              <a:defRPr/>
            </a:pPr>
            <a:r>
              <a:rPr lang="en-US" altLang="en-US" sz="2000" kern="1200" dirty="0">
                <a:solidFill>
                  <a:srgbClr val="000000"/>
                </a:solidFill>
                <a:latin typeface="Arial (Body)"/>
                <a:ea typeface="+mn-ea"/>
                <a:cs typeface="+mn-cs"/>
              </a:rPr>
              <a:t>Configured in the head section of a web page.</a:t>
            </a:r>
          </a:p>
          <a:p>
            <a:pPr marL="0" indent="0" eaLnBrk="1" hangingPunct="1">
              <a:spcBef>
                <a:spcPts val="1200"/>
              </a:spcBef>
              <a:buNone/>
              <a:defRPr/>
            </a:pPr>
            <a:r>
              <a:rPr lang="en-US" altLang="en-US" sz="2000" kern="1200" dirty="0">
                <a:solidFill>
                  <a:srgbClr val="000000"/>
                </a:solidFill>
                <a:latin typeface="Arial (Body)"/>
                <a:ea typeface="+mn-ea"/>
                <a:cs typeface="+mn-cs"/>
              </a:rPr>
              <a:t>Use the H</a:t>
            </a:r>
            <a:r>
              <a:rPr lang="en-US" altLang="en-US" sz="100" kern="1200" dirty="0">
                <a:solidFill>
                  <a:srgbClr val="000000"/>
                </a:solidFill>
                <a:latin typeface="Arial (Body)"/>
                <a:ea typeface="+mn-ea"/>
                <a:cs typeface="+mn-cs"/>
              </a:rPr>
              <a:t> </a:t>
            </a:r>
            <a:r>
              <a:rPr lang="en-US" altLang="en-US" sz="2000" kern="1200" dirty="0">
                <a:solidFill>
                  <a:srgbClr val="000000"/>
                </a:solidFill>
                <a:latin typeface="Arial (Body)"/>
                <a:ea typeface="+mn-ea"/>
                <a:cs typeface="+mn-cs"/>
              </a:rPr>
              <a:t>T</a:t>
            </a:r>
            <a:r>
              <a:rPr lang="en-US" altLang="en-US" sz="100" kern="1200" dirty="0">
                <a:solidFill>
                  <a:srgbClr val="000000"/>
                </a:solidFill>
                <a:latin typeface="Arial (Body)"/>
                <a:ea typeface="+mn-ea"/>
                <a:cs typeface="+mn-cs"/>
              </a:rPr>
              <a:t> </a:t>
            </a:r>
            <a:r>
              <a:rPr lang="en-US" altLang="en-US" sz="2000" kern="1200" dirty="0">
                <a:solidFill>
                  <a:srgbClr val="000000"/>
                </a:solidFill>
                <a:latin typeface="Arial (Body)"/>
                <a:ea typeface="+mn-ea"/>
                <a:cs typeface="+mn-cs"/>
              </a:rPr>
              <a:t>M</a:t>
            </a:r>
            <a:r>
              <a:rPr lang="en-US" altLang="en-US" sz="100" kern="1200" dirty="0">
                <a:solidFill>
                  <a:srgbClr val="000000"/>
                </a:solidFill>
                <a:latin typeface="Arial (Body)"/>
                <a:ea typeface="+mn-ea"/>
                <a:cs typeface="+mn-cs"/>
              </a:rPr>
              <a:t> </a:t>
            </a:r>
            <a:r>
              <a:rPr lang="en-US" altLang="en-US" sz="2000" kern="1200" dirty="0">
                <a:solidFill>
                  <a:srgbClr val="000000"/>
                </a:solidFill>
                <a:latin typeface="Arial (Body)"/>
                <a:ea typeface="+mn-ea"/>
                <a:cs typeface="+mn-cs"/>
              </a:rPr>
              <a:t>L</a:t>
            </a:r>
            <a:endParaRPr lang="en-US" altLang="en-US" sz="2000" kern="1200" dirty="0">
              <a:solidFill>
                <a:srgbClr val="000000"/>
              </a:solidFill>
              <a:latin typeface="Arial (Body)"/>
              <a:ea typeface="+mn-ea"/>
              <a:cs typeface="Times New Roman" panose="02020603050405020304" pitchFamily="18" charset="0"/>
            </a:endParaRPr>
          </a:p>
        </p:txBody>
      </p:sp>
      <p:pic>
        <p:nvPicPr>
          <p:cNvPr id="10" name="Picture 9" descr="Left brace style right brace elem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182" y="2503054"/>
            <a:ext cx="1897093" cy="250684"/>
          </a:xfrm>
          <a:prstGeom prst="rect">
            <a:avLst/>
          </a:prstGeom>
        </p:spPr>
      </p:pic>
      <p:sp>
        <p:nvSpPr>
          <p:cNvPr id="4" name="Content Placeholder 3"/>
          <p:cNvSpPr>
            <a:spLocks noGrp="1"/>
          </p:cNvSpPr>
          <p:nvPr>
            <p:ph sz="quarter" idx="13"/>
          </p:nvPr>
        </p:nvSpPr>
        <p:spPr>
          <a:xfrm>
            <a:off x="441960" y="2812689"/>
            <a:ext cx="4594064" cy="1622151"/>
          </a:xfrm>
        </p:spPr>
        <p:txBody>
          <a:bodyPr/>
          <a:lstStyle/>
          <a:p>
            <a:pPr marL="0" indent="0" eaLnBrk="1" hangingPunct="1">
              <a:spcBef>
                <a:spcPts val="1200"/>
              </a:spcBef>
              <a:buNone/>
              <a:defRPr/>
            </a:pPr>
            <a:r>
              <a:rPr lang="en-US" altLang="en-US" sz="2000" kern="1200" dirty="0">
                <a:latin typeface="Arial (Body)"/>
              </a:rPr>
              <a:t>Apply to the entire web page document</a:t>
            </a:r>
          </a:p>
          <a:p>
            <a:pPr marL="0" indent="0" eaLnBrk="1" hangingPunct="1">
              <a:spcBef>
                <a:spcPts val="1200"/>
              </a:spcBef>
              <a:buNone/>
              <a:defRPr/>
            </a:pPr>
            <a:r>
              <a:rPr lang="en-US" altLang="en-US" sz="2000" kern="1200" dirty="0">
                <a:latin typeface="Arial (Body)"/>
                <a:cs typeface="Times New Roman" panose="02020603050405020304" pitchFamily="18" charset="0"/>
              </a:rPr>
              <a:t>Style declarations are contained between the opening and closing</a:t>
            </a:r>
            <a:endParaRPr lang="en-US" sz="2000" dirty="0"/>
          </a:p>
        </p:txBody>
      </p:sp>
      <p:pic>
        <p:nvPicPr>
          <p:cNvPr id="11" name="Picture 10" descr="Left brace style right brace tag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49" y="4069847"/>
            <a:ext cx="1367784" cy="235816"/>
          </a:xfrm>
          <a:prstGeom prst="rect">
            <a:avLst/>
          </a:prstGeom>
        </p:spPr>
      </p:pic>
      <p:sp>
        <p:nvSpPr>
          <p:cNvPr id="5" name="Content Placeholder 4"/>
          <p:cNvSpPr>
            <a:spLocks noGrp="1"/>
          </p:cNvSpPr>
          <p:nvPr>
            <p:ph sz="quarter" idx="14"/>
          </p:nvPr>
        </p:nvSpPr>
        <p:spPr>
          <a:xfrm>
            <a:off x="436382" y="4434839"/>
            <a:ext cx="4599642" cy="716281"/>
          </a:xfrm>
        </p:spPr>
        <p:txBody>
          <a:bodyPr/>
          <a:lstStyle/>
          <a:p>
            <a:pPr marL="0" indent="0"/>
            <a:r>
              <a:rPr lang="en-US" altLang="en-US" sz="2000" b="1" kern="1200" dirty="0">
                <a:latin typeface="Arial (Body)"/>
                <a:cs typeface="Times New Roman" panose="02020603050405020304" pitchFamily="18" charset="0"/>
              </a:rPr>
              <a:t>Example: Configure a web page with white text on a black background</a:t>
            </a:r>
          </a:p>
        </p:txBody>
      </p:sp>
      <p:pic>
        <p:nvPicPr>
          <p:cNvPr id="12" name="Picture 11" descr="Computer code has 5 lines. The lines read as follows. Line 1. left angle bracket style right angle bracket. Line 2. Body left brace background hyphen color colon hash 0 0 0 0 0 0 semicolon. Line 3, intended twice. Color colon hash f f f f f f semicolon. Line 4. left angle bracket forward slash style right angle bracket. "/>
          <p:cNvPicPr>
            <a:picLocks noChangeAspect="1"/>
          </p:cNvPicPr>
          <p:nvPr/>
        </p:nvPicPr>
        <p:blipFill rotWithShape="1">
          <a:blip r:embed="rId4"/>
          <a:srcRect l="1501" t="1180" r="2315" b="4240"/>
          <a:stretch/>
        </p:blipFill>
        <p:spPr>
          <a:xfrm>
            <a:off x="5086350" y="1600201"/>
            <a:ext cx="3600450" cy="15049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buFont typeface="Times New Roman"/>
              <a:buNone/>
              <a:defRPr/>
            </a:pPr>
            <a:r>
              <a:rPr lang="en-US" sz="3400" b="1" kern="1200" spc="-50" dirty="0">
                <a:solidFill>
                  <a:srgbClr val="007FA3"/>
                </a:solidFill>
                <a:latin typeface="Times New Roman" panose="02020603050405020304" pitchFamily="18" charset="0"/>
                <a:ea typeface="+mj-ea"/>
                <a:cs typeface="+mj-cs"/>
                <a:sym typeface="Times New Roman"/>
              </a:rPr>
              <a:t>C</a:t>
            </a:r>
            <a:r>
              <a:rPr lang="en-US" sz="100" b="1" kern="1200" spc="-50" dirty="0">
                <a:solidFill>
                  <a:srgbClr val="007FA3"/>
                </a:solidFill>
                <a:latin typeface="Times New Roman" panose="02020603050405020304" pitchFamily="18" charset="0"/>
                <a:ea typeface="+mj-ea"/>
                <a:cs typeface="+mj-cs"/>
                <a:sym typeface="Times New Roman"/>
              </a:rPr>
              <a:t> </a:t>
            </a:r>
            <a:r>
              <a:rPr lang="en-US" sz="3400" b="1" kern="1200" spc="-50" dirty="0">
                <a:solidFill>
                  <a:srgbClr val="007FA3"/>
                </a:solidFill>
                <a:latin typeface="Times New Roman" panose="02020603050405020304" pitchFamily="18" charset="0"/>
                <a:ea typeface="+mj-ea"/>
                <a:cs typeface="+mj-cs"/>
                <a:sym typeface="Times New Roman"/>
              </a:rPr>
              <a:t>S</a:t>
            </a:r>
            <a:r>
              <a:rPr lang="en-US" sz="100" b="1" kern="1200" spc="-50" dirty="0">
                <a:solidFill>
                  <a:srgbClr val="007FA3"/>
                </a:solidFill>
                <a:latin typeface="Times New Roman" panose="02020603050405020304" pitchFamily="18" charset="0"/>
                <a:ea typeface="+mj-ea"/>
                <a:cs typeface="+mj-cs"/>
                <a:sym typeface="Times New Roman"/>
              </a:rPr>
              <a:t> </a:t>
            </a:r>
            <a:r>
              <a:rPr lang="en-US" sz="3400" b="1" kern="1200" spc="-50" dirty="0">
                <a:solidFill>
                  <a:srgbClr val="007FA3"/>
                </a:solidFill>
                <a:latin typeface="Times New Roman" panose="02020603050405020304" pitchFamily="18" charset="0"/>
                <a:ea typeface="+mj-ea"/>
                <a:cs typeface="+mj-cs"/>
                <a:sym typeface="Times New Roman"/>
              </a:rPr>
              <a:t>S Embedded Styles</a:t>
            </a:r>
          </a:p>
        </p:txBody>
      </p:sp>
      <p:sp>
        <p:nvSpPr>
          <p:cNvPr id="3" name="Content Placeholder 2"/>
          <p:cNvSpPr>
            <a:spLocks noGrp="1"/>
          </p:cNvSpPr>
          <p:nvPr>
            <p:ph type="body" idx="1"/>
          </p:nvPr>
        </p:nvSpPr>
        <p:spPr>
          <a:xfrm>
            <a:off x="457200" y="1600200"/>
            <a:ext cx="8229600" cy="1484992"/>
          </a:xfrm>
        </p:spPr>
        <p:txBody>
          <a:bodyPr wrap="square">
            <a:spAutoFit/>
          </a:bodyPr>
          <a:lstStyle/>
          <a:p>
            <a:pPr>
              <a:spcBef>
                <a:spcPts val="1500"/>
              </a:spcBef>
              <a:buClr>
                <a:srgbClr val="007FA3"/>
              </a:buClr>
              <a:buSzPct val="100000"/>
              <a:buFont typeface="Arial" panose="020B0604020202020204" pitchFamily="34" charset="0"/>
              <a:buChar char="•"/>
              <a:defRPr/>
            </a:pPr>
            <a:r>
              <a:rPr lang="en-US" sz="2400" kern="1200" dirty="0">
                <a:latin typeface="+mj-lt"/>
                <a:ea typeface="+mn-ea"/>
                <a:cs typeface="+mn-cs"/>
                <a:sym typeface="Arial"/>
              </a:rPr>
              <a:t>The body selector sets the global style rules for the entire page.</a:t>
            </a:r>
          </a:p>
          <a:p>
            <a:pPr>
              <a:spcBef>
                <a:spcPts val="1500"/>
              </a:spcBef>
              <a:buClr>
                <a:srgbClr val="007FA3"/>
              </a:buClr>
              <a:buSzPct val="100000"/>
              <a:buFont typeface="Arial" panose="020B0604020202020204" pitchFamily="34" charset="0"/>
              <a:buChar char="•"/>
              <a:defRPr/>
            </a:pPr>
            <a:r>
              <a:rPr lang="en-US" sz="2400" kern="1200" dirty="0">
                <a:latin typeface="+mj-lt"/>
                <a:ea typeface="+mn-ea"/>
                <a:cs typeface="+mn-cs"/>
                <a:sym typeface="Arial"/>
              </a:rPr>
              <a:t>These global rules are overridden for</a:t>
            </a:r>
          </a:p>
        </p:txBody>
      </p:sp>
      <p:pic>
        <p:nvPicPr>
          <p:cNvPr id="5" name="Picture 4" descr="Left brace h 1 right brace and left brace h 2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5822" y="2696158"/>
            <a:ext cx="2078414" cy="232018"/>
          </a:xfrm>
          <a:prstGeom prst="rect">
            <a:avLst/>
          </a:prstGeom>
        </p:spPr>
      </p:pic>
      <p:sp>
        <p:nvSpPr>
          <p:cNvPr id="4" name="Text Placeholder 3"/>
          <p:cNvSpPr>
            <a:spLocks noGrp="1"/>
          </p:cNvSpPr>
          <p:nvPr>
            <p:ph type="body" idx="2"/>
          </p:nvPr>
        </p:nvSpPr>
        <p:spPr>
          <a:xfrm>
            <a:off x="457200" y="2982198"/>
            <a:ext cx="8229600" cy="562694"/>
          </a:xfrm>
        </p:spPr>
        <p:txBody>
          <a:bodyPr/>
          <a:lstStyle/>
          <a:p>
            <a:pPr marL="255600" indent="0">
              <a:buNone/>
            </a:pPr>
            <a:r>
              <a:rPr lang="en-US" sz="2400" kern="1200" dirty="0">
                <a:latin typeface="Arial (Body)"/>
              </a:rPr>
              <a:t>elements by the h1 and h2 style rules.</a:t>
            </a:r>
          </a:p>
        </p:txBody>
      </p:sp>
      <p:pic>
        <p:nvPicPr>
          <p:cNvPr id="6" name="Picture 2" descr="A screen shot of the trillium media design web page includes a color palette"/>
          <p:cNvPicPr>
            <a:picLocks noChangeAspect="1" noChangeArrowheads="1"/>
          </p:cNvPicPr>
          <p:nvPr/>
        </p:nvPicPr>
        <p:blipFill>
          <a:blip r:embed="rId3"/>
          <a:srcRect/>
          <a:stretch>
            <a:fillRect/>
          </a:stretch>
        </p:blipFill>
        <p:spPr bwMode="auto">
          <a:xfrm>
            <a:off x="762000" y="3733799"/>
            <a:ext cx="3810000" cy="1897128"/>
          </a:xfrm>
          <a:prstGeom prst="rect">
            <a:avLst/>
          </a:prstGeom>
          <a:noFill/>
          <a:ln w="9525">
            <a:solidFill>
              <a:schemeClr val="tx2"/>
            </a:solidFill>
            <a:miter lim="800000"/>
            <a:headEnd/>
            <a:tailEnd/>
          </a:ln>
          <a:effectLst/>
          <a:scene3d>
            <a:camera prst="orthographicFront">
              <a:rot lat="0" lon="0" rev="0"/>
            </a:camera>
            <a:lightRig rig="glow" dir="t">
              <a:rot lat="0" lon="0" rev="4800000"/>
            </a:lightRig>
          </a:scene3d>
          <a:sp3d prstMaterial="matte">
            <a:bevelT w="127000" h="63500"/>
          </a:sp3d>
        </p:spPr>
      </p:pic>
      <p:pic>
        <p:nvPicPr>
          <p:cNvPr id="7" name="Picture 6" descr="Computer code has 8 lines. The lines read as follows. Line 1. left angle bracket style right angle bracket. Line 2. body left brace background hyphen color colon hash E 6 E 6 F A semicolon. Line 3, indented once. color colon hash 1 9 1 9 7 0 semicolon right brace. Line 4. H 1 left brace background hyphen color colon hash 1 9 1 9 7 0 semicolon. Line 5, indented once. color colon hash E 6 E 6 F A semicolon right brace. Line 6. H 2 left brace background hyphen color colon hash A E A E D 4 semicolon. Line 7, indented once. color colon hash 1 9 1 9 7 0 semicolon right brace. Line 8. left angle bracket forward slash style right angle bracket."/>
          <p:cNvPicPr>
            <a:picLocks noChangeAspect="1"/>
          </p:cNvPicPr>
          <p:nvPr/>
        </p:nvPicPr>
        <p:blipFill rotWithShape="1">
          <a:blip r:embed="rId4"/>
          <a:srcRect t="727" b="1"/>
          <a:stretch/>
        </p:blipFill>
        <p:spPr>
          <a:xfrm>
            <a:off x="4836814" y="3638609"/>
            <a:ext cx="3780190" cy="257656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Checkpoint 3.1</a:t>
            </a:r>
          </a:p>
        </p:txBody>
      </p:sp>
      <p:sp>
        <p:nvSpPr>
          <p:cNvPr id="3" name="Text Placeholder 2"/>
          <p:cNvSpPr>
            <a:spLocks noGrp="1"/>
          </p:cNvSpPr>
          <p:nvPr>
            <p:ph type="body" idx="1"/>
          </p:nvPr>
        </p:nvSpPr>
        <p:spPr>
          <a:xfrm>
            <a:off x="457200" y="1600200"/>
            <a:ext cx="8229600" cy="3154679"/>
          </a:xfrm>
        </p:spPr>
        <p:txBody>
          <a:bodyPr wrap="square">
            <a:spAutoFit/>
          </a:bodyPr>
          <a:lstStyle/>
          <a:p>
            <a:pPr marL="431800" indent="-431800" eaLnBrk="1" hangingPunct="1">
              <a:buSzPts val="2400"/>
              <a:buFont typeface="Wingdings" panose="05000000000000000000" pitchFamily="2" charset="2"/>
              <a:buAutoNum type="arabicPeriod"/>
              <a:tabLst/>
            </a:pPr>
            <a:r>
              <a:rPr lang="en-US" altLang="en-US" sz="2400" dirty="0">
                <a:solidFill>
                  <a:srgbClr val="000000"/>
                </a:solidFill>
                <a:latin typeface="Arial (Body)"/>
                <a:cs typeface="Arial" panose="020B0604020202020204" pitchFamily="34" charset="0"/>
                <a:sym typeface="Arial" panose="020B0604020202020204" pitchFamily="34" charset="0"/>
              </a:rPr>
              <a:t>List three reasons to use C</a:t>
            </a:r>
            <a:r>
              <a:rPr lang="en-US" altLang="en-US" sz="100" dirty="0">
                <a:solidFill>
                  <a:srgbClr val="000000"/>
                </a:solidFill>
                <a:latin typeface="Arial (Body)"/>
                <a:cs typeface="Arial" panose="020B0604020202020204" pitchFamily="34" charset="0"/>
                <a:sym typeface="Arial" panose="020B0604020202020204" pitchFamily="34" charset="0"/>
              </a:rPr>
              <a:t> </a:t>
            </a:r>
            <a:r>
              <a:rPr lang="en-US" altLang="en-US" sz="2400" dirty="0">
                <a:solidFill>
                  <a:srgbClr val="000000"/>
                </a:solidFill>
                <a:latin typeface="Arial (Body)"/>
                <a:cs typeface="Arial" panose="020B0604020202020204" pitchFamily="34" charset="0"/>
                <a:sym typeface="Arial" panose="020B0604020202020204" pitchFamily="34" charset="0"/>
              </a:rPr>
              <a:t>S</a:t>
            </a:r>
            <a:r>
              <a:rPr lang="en-US" altLang="en-US" sz="100" dirty="0">
                <a:solidFill>
                  <a:srgbClr val="000000"/>
                </a:solidFill>
                <a:latin typeface="Arial (Body)"/>
                <a:cs typeface="Arial" panose="020B0604020202020204" pitchFamily="34" charset="0"/>
                <a:sym typeface="Arial" panose="020B0604020202020204" pitchFamily="34" charset="0"/>
              </a:rPr>
              <a:t> </a:t>
            </a:r>
            <a:r>
              <a:rPr lang="en-US" altLang="en-US" sz="2400" dirty="0">
                <a:solidFill>
                  <a:srgbClr val="000000"/>
                </a:solidFill>
                <a:latin typeface="Arial (Body)"/>
                <a:cs typeface="Arial" panose="020B0604020202020204" pitchFamily="34" charset="0"/>
                <a:sym typeface="Arial" panose="020B0604020202020204" pitchFamily="34" charset="0"/>
              </a:rPr>
              <a:t>S on a web page.</a:t>
            </a:r>
          </a:p>
          <a:p>
            <a:pPr marL="431800" indent="-431800" eaLnBrk="1" hangingPunct="1">
              <a:buSzPts val="2400"/>
              <a:buFontTx/>
              <a:buAutoNum type="arabicPeriod"/>
              <a:tabLst/>
            </a:pPr>
            <a:r>
              <a:rPr lang="en-US" altLang="en-US" sz="2400" dirty="0">
                <a:solidFill>
                  <a:srgbClr val="000000"/>
                </a:solidFill>
                <a:latin typeface="Arial (Body)"/>
                <a:cs typeface="Arial" panose="020B0604020202020204" pitchFamily="34" charset="0"/>
                <a:sym typeface="Arial" panose="020B0604020202020204" pitchFamily="34" charset="0"/>
              </a:rPr>
              <a:t>When designing a page that uses colors other than the default colors for text and background, explain why it is a good reason to configure style rules for both text color and background color.</a:t>
            </a:r>
          </a:p>
          <a:p>
            <a:pPr marL="431800" indent="-431800" eaLnBrk="1" hangingPunct="1">
              <a:buSzPts val="2400"/>
              <a:buFontTx/>
              <a:buAutoNum type="arabicPeriod"/>
              <a:tabLst/>
            </a:pPr>
            <a:r>
              <a:rPr lang="en-US" altLang="en-US" sz="2400" dirty="0">
                <a:solidFill>
                  <a:srgbClr val="000000"/>
                </a:solidFill>
                <a:latin typeface="Arial (Body)"/>
                <a:cs typeface="Arial" panose="020B0604020202020204" pitchFamily="34" charset="0"/>
                <a:sym typeface="Arial" panose="020B0604020202020204" pitchFamily="34" charset="0"/>
              </a:rPr>
              <a:t>Describe one advantage to using embedded styles instead of inline styles.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Configuring Text with C</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S</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S</a:t>
            </a:r>
          </a:p>
        </p:txBody>
      </p:sp>
      <p:sp>
        <p:nvSpPr>
          <p:cNvPr id="3" name="Text Placeholder 2"/>
          <p:cNvSpPr>
            <a:spLocks noGrp="1"/>
          </p:cNvSpPr>
          <p:nvPr>
            <p:ph type="body" idx="1"/>
          </p:nvPr>
        </p:nvSpPr>
        <p:spPr>
          <a:xfrm>
            <a:off x="457200" y="1600200"/>
            <a:ext cx="8229600" cy="4585840"/>
          </a:xfrm>
        </p:spPr>
        <p:txBody>
          <a:bodyPr>
            <a:spAutoFit/>
          </a:bodyPr>
          <a:lstStyle/>
          <a:p>
            <a:pPr marL="0" indent="0" eaLnBrk="1" hangingPunct="1">
              <a:buNone/>
              <a:tabLst/>
              <a:defRPr/>
            </a:pPr>
            <a:r>
              <a:rPr lang="en-US" altLang="en-US" sz="2400" kern="1200" dirty="0">
                <a:solidFill>
                  <a:srgbClr val="000000"/>
                </a:solidFill>
                <a:latin typeface="Arial (Body)"/>
              </a:rPr>
              <a:t>C</a:t>
            </a:r>
            <a:r>
              <a:rPr lang="en-US" altLang="en-US" sz="100" kern="1200" dirty="0">
                <a:solidFill>
                  <a:srgbClr val="000000"/>
                </a:solidFill>
                <a:latin typeface="Arial (Body)"/>
              </a:rPr>
              <a:t> </a:t>
            </a:r>
            <a:r>
              <a:rPr lang="en-US" altLang="en-US" sz="2400" kern="1200" dirty="0">
                <a:solidFill>
                  <a:srgbClr val="000000"/>
                </a:solidFill>
                <a:latin typeface="Arial (Body)"/>
              </a:rPr>
              <a:t>S</a:t>
            </a:r>
            <a:r>
              <a:rPr lang="en-US" altLang="en-US" sz="100" kern="1200" dirty="0">
                <a:solidFill>
                  <a:srgbClr val="000000"/>
                </a:solidFill>
                <a:latin typeface="Arial (Body)"/>
              </a:rPr>
              <a:t> </a:t>
            </a:r>
            <a:r>
              <a:rPr lang="en-US" altLang="en-US" sz="2400" kern="1200" dirty="0">
                <a:solidFill>
                  <a:srgbClr val="000000"/>
                </a:solidFill>
                <a:latin typeface="Arial (Body)"/>
              </a:rPr>
              <a:t>S properties for configuring text:</a:t>
            </a:r>
          </a:p>
          <a:p>
            <a:pPr marL="256032" indent="-256032" eaLnBrk="1" hangingPunct="1">
              <a:defRPr/>
            </a:pPr>
            <a:r>
              <a:rPr lang="en-US" altLang="en-US" sz="2400" kern="1200" dirty="0">
                <a:solidFill>
                  <a:srgbClr val="000000"/>
                </a:solidFill>
                <a:latin typeface="Arial (Body)"/>
              </a:rPr>
              <a:t>font-weight</a:t>
            </a:r>
          </a:p>
          <a:p>
            <a:pPr marL="740664" lvl="1" eaLnBrk="1" hangingPunct="1">
              <a:buFont typeface="Arial" panose="020B0604020202020204" pitchFamily="34" charset="0"/>
              <a:buChar char="−"/>
              <a:defRPr/>
            </a:pPr>
            <a:r>
              <a:rPr lang="en-US" altLang="en-US" sz="2400" kern="1200" dirty="0">
                <a:solidFill>
                  <a:srgbClr val="000000"/>
                </a:solidFill>
                <a:latin typeface="Arial (Body)"/>
              </a:rPr>
              <a:t>Configures the boldness of text</a:t>
            </a:r>
          </a:p>
          <a:p>
            <a:pPr marL="256032" indent="-256032" eaLnBrk="1" hangingPunct="1">
              <a:defRPr/>
            </a:pPr>
            <a:r>
              <a:rPr lang="en-US" altLang="en-US" sz="2400" kern="1200" dirty="0">
                <a:solidFill>
                  <a:srgbClr val="000000"/>
                </a:solidFill>
                <a:latin typeface="Arial (Body)"/>
              </a:rPr>
              <a:t>font-style</a:t>
            </a:r>
          </a:p>
          <a:p>
            <a:pPr marL="740664" lvl="1" eaLnBrk="1" hangingPunct="1">
              <a:buFont typeface="Arial" panose="020B0604020202020204" pitchFamily="34" charset="0"/>
              <a:buChar char="−"/>
              <a:defRPr/>
            </a:pPr>
            <a:r>
              <a:rPr lang="en-US" altLang="en-US" sz="2400" kern="1200" dirty="0">
                <a:solidFill>
                  <a:srgbClr val="000000"/>
                </a:solidFill>
                <a:latin typeface="Arial (Body)"/>
              </a:rPr>
              <a:t>Configures text to an italic style</a:t>
            </a:r>
          </a:p>
          <a:p>
            <a:pPr marL="256032" indent="-256032" eaLnBrk="1" hangingPunct="1">
              <a:defRPr/>
            </a:pPr>
            <a:r>
              <a:rPr lang="en-US" altLang="en-US" sz="2400" kern="1200" dirty="0">
                <a:solidFill>
                  <a:srgbClr val="000000"/>
                </a:solidFill>
                <a:latin typeface="Arial (Body)"/>
              </a:rPr>
              <a:t>font-size</a:t>
            </a:r>
          </a:p>
          <a:p>
            <a:pPr marL="740664" lvl="1" eaLnBrk="1" hangingPunct="1">
              <a:buFont typeface="Arial" panose="020B0604020202020204" pitchFamily="34" charset="0"/>
              <a:buChar char="−"/>
              <a:defRPr/>
            </a:pPr>
            <a:r>
              <a:rPr lang="en-US" altLang="en-US" sz="2400" kern="1200" dirty="0">
                <a:solidFill>
                  <a:srgbClr val="000000"/>
                </a:solidFill>
                <a:latin typeface="Arial (Body)"/>
              </a:rPr>
              <a:t>Configures the size of the text</a:t>
            </a:r>
          </a:p>
          <a:p>
            <a:pPr marL="256032" indent="-256032" eaLnBrk="1" hangingPunct="1">
              <a:defRPr/>
            </a:pPr>
            <a:r>
              <a:rPr lang="en-US" altLang="en-US" sz="2400" kern="1200" dirty="0">
                <a:solidFill>
                  <a:srgbClr val="000000"/>
                </a:solidFill>
                <a:latin typeface="Arial (Body)"/>
              </a:rPr>
              <a:t>font-family</a:t>
            </a:r>
          </a:p>
          <a:p>
            <a:pPr marL="740664" lvl="1" eaLnBrk="1" hangingPunct="1">
              <a:buFont typeface="Arial" panose="020B0604020202020204" pitchFamily="34" charset="0"/>
              <a:buChar char="−"/>
              <a:defRPr/>
            </a:pPr>
            <a:r>
              <a:rPr lang="en-US" altLang="en-US" sz="2400" kern="1200" dirty="0">
                <a:solidFill>
                  <a:srgbClr val="000000"/>
                </a:solidFill>
                <a:latin typeface="Arial (Body)"/>
              </a:rPr>
              <a:t>Configures the font typeface of the text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The Font-Size Property</a:t>
            </a:r>
          </a:p>
        </p:txBody>
      </p:sp>
      <p:sp>
        <p:nvSpPr>
          <p:cNvPr id="3" name="Text Placeholder 2"/>
          <p:cNvSpPr>
            <a:spLocks noGrp="1"/>
          </p:cNvSpPr>
          <p:nvPr>
            <p:ph type="body" idx="1"/>
          </p:nvPr>
        </p:nvSpPr>
        <p:spPr>
          <a:xfrm>
            <a:off x="457200" y="1600200"/>
            <a:ext cx="8083118" cy="861744"/>
          </a:xfrm>
        </p:spPr>
        <p:txBody>
          <a:bodyPr wrap="square">
            <a:spAutoFit/>
          </a:bodyPr>
          <a:lstStyle/>
          <a:p>
            <a:pPr marL="0" indent="0" eaLnBrk="1" hangingPunct="1">
              <a:buNone/>
              <a:defRPr/>
            </a:pPr>
            <a:r>
              <a:rPr lang="en-US" altLang="en-US" sz="2200" kern="1200" dirty="0">
                <a:solidFill>
                  <a:srgbClr val="000000"/>
                </a:solidFill>
                <a:latin typeface="Arial (Body)"/>
                <a:ea typeface="+mn-ea"/>
                <a:cs typeface="+mn-cs"/>
              </a:rPr>
              <a:t>Accessibility Recommendation: Use em or percentage font sizes – these can be easily enlarged in all browsers by users</a:t>
            </a:r>
          </a:p>
        </p:txBody>
      </p:sp>
      <p:pic>
        <p:nvPicPr>
          <p:cNvPr id="4" name="Picture 3" descr="A table. The table has 7 rows and 5 columns. The columns have the following headings from left to right. text values, e m units, p x units, p t units, percentage. The row entries are as follows. Row 1. text values, x x small. e m units.5 e m. p x units, 8 p x. p t units, 6 p t. percentage, 50 percent. Row 2. text values, x small. e m units.60 e m. p x units, 11 p x. p t units, 8 p t. percentage, 60 percent. Row 3. text values, small. e m units.75 e m. p x units, 13 p x. p t units, 10 p t. percentage, 75 percent. Row 4. text values, medium. e m units, 1 e m. p x units, 16 p x. p t units, 12 p t. percentage, 100 percent. Row 5. text values, large. e m units, 1.15 e m. p x units, 18 p x. p t units, 13.5 p t. percentage, 110 percent. Row 6. text values, x large. e m units, 1.5 e m. p x units, 24 p x. p t units, 18 p t. percentage, 110 percent. Row 7. text values, x x large. e m units, 2 e m. p x units, 30 p x. p t units, 24 p t. percentage, 200 percent.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667" y="2578839"/>
            <a:ext cx="5096664" cy="368092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The Font-Family Property</a:t>
            </a:r>
          </a:p>
        </p:txBody>
      </p:sp>
      <p:graphicFrame>
        <p:nvGraphicFramePr>
          <p:cNvPr id="6" name="Table 5"/>
          <p:cNvGraphicFramePr>
            <a:graphicFrameLocks noGrp="1"/>
          </p:cNvGraphicFramePr>
          <p:nvPr>
            <p:extLst>
              <p:ext uri="{D42A27DB-BD31-4B8C-83A1-F6EECF244321}">
                <p14:modId xmlns:p14="http://schemas.microsoft.com/office/powerpoint/2010/main" val="1258957810"/>
              </p:ext>
            </p:extLst>
          </p:nvPr>
        </p:nvGraphicFramePr>
        <p:xfrm>
          <a:off x="539750" y="1777365"/>
          <a:ext cx="8147050" cy="2011680"/>
        </p:xfrm>
        <a:graphic>
          <a:graphicData uri="http://schemas.openxmlformats.org/drawingml/2006/table">
            <a:tbl>
              <a:tblPr firstRow="1" bandRow="1">
                <a:tableStyleId>{5940675A-B579-460E-94D1-54222C63F5DA}</a:tableStyleId>
              </a:tblPr>
              <a:tblGrid>
                <a:gridCol w="2462530">
                  <a:extLst>
                    <a:ext uri="{9D8B030D-6E8A-4147-A177-3AD203B41FA5}">
                      <a16:colId xmlns:a16="http://schemas.microsoft.com/office/drawing/2014/main" val="3394554202"/>
                    </a:ext>
                  </a:extLst>
                </a:gridCol>
                <a:gridCol w="5684520">
                  <a:extLst>
                    <a:ext uri="{9D8B030D-6E8A-4147-A177-3AD203B41FA5}">
                      <a16:colId xmlns:a16="http://schemas.microsoft.com/office/drawing/2014/main" val="3846638044"/>
                    </a:ext>
                  </a:extLst>
                </a:gridCol>
              </a:tblGrid>
              <a:tr h="0">
                <a:tc>
                  <a:txBody>
                    <a:bodyPr/>
                    <a:lstStyle/>
                    <a:p>
                      <a:r>
                        <a:rPr lang="en-US" sz="1600" b="1" dirty="0">
                          <a:latin typeface="+mn-lt"/>
                        </a:rPr>
                        <a:t>Font Family 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600" b="1" dirty="0"/>
                        <a:t>Font Typeface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79059568"/>
                  </a:ext>
                </a:extLst>
              </a:tr>
              <a:tr h="0">
                <a:tc>
                  <a:txBody>
                    <a:bodyPr/>
                    <a:lstStyle/>
                    <a:p>
                      <a:r>
                        <a:rPr lang="en-US" sz="1600" dirty="0">
                          <a:latin typeface="+mn-lt"/>
                        </a:rPr>
                        <a:t>serif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600" dirty="0">
                          <a:latin typeface="Times New Roman" panose="02020603050405020304" pitchFamily="18" charset="0"/>
                          <a:cs typeface="Times New Roman" panose="02020603050405020304" pitchFamily="18" charset="0"/>
                        </a:rPr>
                        <a:t>Times</a:t>
                      </a:r>
                      <a:r>
                        <a:rPr lang="en-US" sz="1600" baseline="0" dirty="0">
                          <a:latin typeface="Times New Roman" panose="02020603050405020304" pitchFamily="18" charset="0"/>
                          <a:cs typeface="Times New Roman" panose="02020603050405020304" pitchFamily="18" charset="0"/>
                        </a:rPr>
                        <a:t> New Roman</a:t>
                      </a:r>
                      <a:r>
                        <a:rPr lang="en-US" sz="1600" baseline="0" dirty="0"/>
                        <a:t>, </a:t>
                      </a:r>
                      <a:r>
                        <a:rPr lang="en-US" sz="1600" baseline="0" dirty="0">
                          <a:latin typeface="Georgia" panose="02040502050405020303" pitchFamily="18" charset="0"/>
                        </a:rPr>
                        <a:t>Georgia, </a:t>
                      </a:r>
                      <a:r>
                        <a:rPr lang="en-US" sz="1600" baseline="0" dirty="0">
                          <a:latin typeface="Times New Roman" panose="02020603050405020304" pitchFamily="18" charset="0"/>
                          <a:cs typeface="Times New Roman" panose="02020603050405020304" pitchFamily="18" charset="0"/>
                        </a:rPr>
                        <a:t>Times</a:t>
                      </a:r>
                      <a:endParaRPr lang="en-US" sz="16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47517965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rPr>
                        <a:t>sans-Serif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rPr>
                        <a:t>Arial</a:t>
                      </a:r>
                      <a:r>
                        <a:rPr lang="en-US" sz="1600" baseline="0" dirty="0">
                          <a:latin typeface="Helvetica" panose="020B0604020202020204" pitchFamily="34" charset="0"/>
                          <a:ea typeface="Tahoma" panose="020B0604030504040204" pitchFamily="34" charset="0"/>
                          <a:cs typeface="Helvetica" panose="020B0604020202020204" pitchFamily="34" charset="0"/>
                        </a:rPr>
                        <a:t>, </a:t>
                      </a:r>
                      <a:r>
                        <a:rPr lang="en-US" sz="1600" baseline="0" dirty="0">
                          <a:latin typeface="Verdana" panose="020B0604030504040204" pitchFamily="34" charset="0"/>
                          <a:ea typeface="Verdana" panose="020B0604030504040204" pitchFamily="34" charset="0"/>
                          <a:cs typeface="Verdana" panose="020B0604030504040204" pitchFamily="34" charset="0"/>
                        </a:rPr>
                        <a:t>Verdana, </a:t>
                      </a:r>
                      <a:r>
                        <a:rPr lang="en-US" sz="1600" b="0" i="0" u="none" strike="noStrike" cap="none" dirty="0">
                          <a:solidFill>
                            <a:schemeClr val="tx1"/>
                          </a:solidFill>
                          <a:effectLst/>
                          <a:latin typeface="+mn-lt"/>
                          <a:ea typeface="+mn-ea"/>
                          <a:cs typeface="+mn-cs"/>
                          <a:sym typeface="Arial"/>
                        </a:rPr>
                        <a:t>Geneva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56786436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rPr>
                        <a:t>monospace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600" dirty="0">
                          <a:latin typeface="Courier New" panose="02070309020205020404" pitchFamily="49" charset="0"/>
                          <a:ea typeface="Verdana" panose="020B0604030504040204" pitchFamily="34" charset="0"/>
                          <a:cs typeface="Courier New" panose="02070309020205020404" pitchFamily="49" charset="0"/>
                        </a:rPr>
                        <a:t>Courier new, </a:t>
                      </a:r>
                      <a:r>
                        <a:rPr lang="en-US" sz="1600" baseline="0" dirty="0">
                          <a:latin typeface="Lucida Console" panose="020B0609040504020204" pitchFamily="49" charset="0"/>
                          <a:ea typeface="Verdana" panose="020B0604030504040204" pitchFamily="34" charset="0"/>
                          <a:cs typeface="Courier New" panose="02070309020205020404" pitchFamily="49" charset="0"/>
                        </a:rPr>
                        <a:t>Lucida Console</a:t>
                      </a:r>
                      <a:endParaRPr lang="en-US" sz="1600" dirty="0">
                        <a:latin typeface="Lucida Console" panose="020B0609040504020204" pitchFamily="49" charset="0"/>
                        <a:ea typeface="Verdana" panose="020B0604030504040204" pitchFamily="34"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3820389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rPr>
                        <a:t>cursive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600" baseline="0" dirty="0">
                          <a:latin typeface="Brush Script MT" panose="03060802040406070304" pitchFamily="66" charset="0"/>
                          <a:ea typeface="Verdana" panose="020B0604030504040204" pitchFamily="34" charset="0"/>
                          <a:cs typeface="Courier New" panose="02070309020205020404" pitchFamily="49" charset="0"/>
                        </a:rPr>
                        <a:t>Brush Script M7 , </a:t>
                      </a:r>
                      <a:r>
                        <a:rPr lang="en-US" sz="1600" baseline="0" dirty="0">
                          <a:latin typeface="Comic Sans MS" panose="030F0702030302020204" pitchFamily="66" charset="0"/>
                          <a:ea typeface="Verdana" panose="020B0604030504040204" pitchFamily="34" charset="0"/>
                          <a:cs typeface="Courier New" panose="02070309020205020404" pitchFamily="49" charset="0"/>
                        </a:rPr>
                        <a:t>Comic sans MS</a:t>
                      </a:r>
                      <a:endParaRPr lang="en-US" sz="1600" dirty="0">
                        <a:latin typeface="Comic Sans MS" panose="030F0702030302020204" pitchFamily="66" charset="0"/>
                        <a:ea typeface="Verdana" panose="020B0604030504040204" pitchFamily="34"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98332874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rPr>
                        <a:t>fantasy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600" dirty="0">
                          <a:latin typeface="Jokerman" panose="04090605060D06020702" pitchFamily="82" charset="0"/>
                          <a:ea typeface="Verdana" panose="020B0604030504040204" pitchFamily="34" charset="0"/>
                          <a:cs typeface="Courier New" panose="02070309020205020404" pitchFamily="49" charset="0"/>
                        </a:rPr>
                        <a:t>Jokeman, </a:t>
                      </a:r>
                      <a:r>
                        <a:rPr lang="en-US" sz="1600" dirty="0">
                          <a:latin typeface="Curlz MT" panose="04040404050702020202" pitchFamily="82" charset="0"/>
                          <a:ea typeface="Verdana" panose="020B0604030504040204" pitchFamily="34" charset="0"/>
                          <a:cs typeface="Courier New" panose="02070309020205020404" pitchFamily="49" charset="0"/>
                        </a:rPr>
                        <a:t>Curlz</a:t>
                      </a:r>
                      <a:r>
                        <a:rPr lang="en-US" sz="1600" baseline="0" dirty="0">
                          <a:latin typeface="Curlz MT" panose="04040404050702020202" pitchFamily="82" charset="0"/>
                          <a:ea typeface="Verdana" panose="020B0604030504040204" pitchFamily="34" charset="0"/>
                          <a:cs typeface="Courier New" panose="02070309020205020404" pitchFamily="49" charset="0"/>
                        </a:rPr>
                        <a:t> MT</a:t>
                      </a:r>
                      <a:endParaRPr lang="en-US" sz="1600" dirty="0">
                        <a:latin typeface="Curlz MT" panose="04040404050702020202" pitchFamily="82" charset="0"/>
                        <a:ea typeface="Verdana" panose="020B0604030504040204" pitchFamily="34"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323699"/>
                  </a:ext>
                </a:extLst>
              </a:tr>
            </a:tbl>
          </a:graphicData>
        </a:graphic>
      </p:graphicFrame>
      <p:sp>
        <p:nvSpPr>
          <p:cNvPr id="3" name="Text Placeholder 2"/>
          <p:cNvSpPr>
            <a:spLocks noGrp="1"/>
          </p:cNvSpPr>
          <p:nvPr>
            <p:ph type="body" idx="1"/>
          </p:nvPr>
        </p:nvSpPr>
        <p:spPr>
          <a:xfrm>
            <a:off x="457200" y="4008097"/>
            <a:ext cx="8229600" cy="923299"/>
          </a:xfrm>
        </p:spPr>
        <p:txBody>
          <a:bodyPr wrap="square">
            <a:spAutoFit/>
          </a:bodyPr>
          <a:lstStyle/>
          <a:p>
            <a:pPr marL="0" indent="0" eaLnBrk="1" hangingPunct="1">
              <a:buNone/>
              <a:defRPr/>
            </a:pPr>
            <a:r>
              <a:rPr lang="en-US" altLang="en-US" sz="2400" kern="1200" dirty="0">
                <a:solidFill>
                  <a:srgbClr val="000000"/>
                </a:solidFill>
                <a:latin typeface="Arial (Body)"/>
                <a:ea typeface="+mn-ea"/>
                <a:cs typeface="+mn-cs"/>
              </a:rPr>
              <a:t>Not everyone has the same fonts installed in their computer Configure a list of fonts and include a generic family name</a:t>
            </a:r>
          </a:p>
        </p:txBody>
      </p:sp>
      <p:pic>
        <p:nvPicPr>
          <p:cNvPr id="4" name="Picture 3" descr="Computer code reads, p left brace font hyphen family colon arial comma verdana comma sans hyphen serif semicolon right brace. "/>
          <p:cNvPicPr>
            <a:picLocks noChangeAspect="1"/>
          </p:cNvPicPr>
          <p:nvPr/>
        </p:nvPicPr>
        <p:blipFill rotWithShape="1">
          <a:blip r:embed="rId2"/>
          <a:srcRect l="2120" r="1221" b="20225"/>
          <a:stretch/>
        </p:blipFill>
        <p:spPr>
          <a:xfrm>
            <a:off x="513733" y="4982372"/>
            <a:ext cx="5676711" cy="49975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Embedded Styles Example</a:t>
            </a:r>
          </a:p>
        </p:txBody>
      </p:sp>
      <p:pic>
        <p:nvPicPr>
          <p:cNvPr id="45060" name="Picture 2" descr="A screen shot of the trillium media design web p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21316"/>
            <a:ext cx="3590290" cy="30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he page headers are now in a serif font, with non header text in sans serif font. The less than h 1 greater than text is a pale purple, followed by dark purple. The bulleted list is bold. Headings after the first are centered."/>
          <p:cNvPicPr>
            <a:picLocks noChangeAspect="1"/>
          </p:cNvPicPr>
          <p:nvPr/>
        </p:nvPicPr>
        <p:blipFill>
          <a:blip r:embed="rId3"/>
          <a:stretch>
            <a:fillRect/>
          </a:stretch>
        </p:blipFill>
        <p:spPr>
          <a:xfrm>
            <a:off x="4215130" y="1551755"/>
            <a:ext cx="4452506" cy="32092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Aft>
                <a:spcPts val="0"/>
              </a:spcAft>
              <a:buFont typeface="Times New Roman"/>
              <a:buNone/>
              <a:defRPr/>
            </a:pPr>
            <a:r>
              <a:rPr lang="en-US" sz="3400" b="1" kern="1200" spc="-50" dirty="0">
                <a:solidFill>
                  <a:srgbClr val="007FA3"/>
                </a:solidFill>
                <a:latin typeface="Times New Roman" panose="02020603050405020304" pitchFamily="18" charset="0"/>
                <a:ea typeface="+mj-ea"/>
                <a:cs typeface="+mj-cs"/>
                <a:sym typeface="Times New Roman"/>
              </a:rPr>
              <a:t>Learning Objectives </a:t>
            </a:r>
            <a:r>
              <a:rPr lang="en-US" sz="2000" kern="1200" spc="-50" dirty="0">
                <a:solidFill>
                  <a:srgbClr val="007FA3"/>
                </a:solidFill>
                <a:latin typeface="Times New Roman" panose="02020603050405020304" pitchFamily="18" charset="0"/>
                <a:ea typeface="+mj-ea"/>
                <a:cs typeface="+mj-cs"/>
                <a:sym typeface="Times New Roman"/>
              </a:rPr>
              <a:t>(2 of 2)</a:t>
            </a:r>
          </a:p>
        </p:txBody>
      </p:sp>
      <p:sp>
        <p:nvSpPr>
          <p:cNvPr id="4" name="Content Placeholder 3"/>
          <p:cNvSpPr>
            <a:spLocks noGrp="1"/>
          </p:cNvSpPr>
          <p:nvPr>
            <p:ph idx="1"/>
          </p:nvPr>
        </p:nvSpPr>
        <p:spPr>
          <a:xfrm>
            <a:off x="457200" y="1600201"/>
            <a:ext cx="8229600" cy="2794378"/>
          </a:xfrm>
        </p:spPr>
        <p:txBody>
          <a:bodyPr/>
          <a:lstStyle/>
          <a:p>
            <a:pPr marL="0" lvl="1" indent="0" eaLnBrk="1" hangingPunct="1">
              <a:spcBef>
                <a:spcPts val="1500"/>
              </a:spcBef>
            </a:pPr>
            <a:r>
              <a:rPr lang="en-US" altLang="en-US" sz="2400" b="1" dirty="0">
                <a:solidFill>
                  <a:schemeClr val="tx2"/>
                </a:solidFill>
                <a:latin typeface="+mn-lt"/>
              </a:rPr>
              <a:t>3.6</a:t>
            </a:r>
            <a:r>
              <a:rPr lang="en-US" altLang="en-US" sz="2400" dirty="0">
                <a:solidFill>
                  <a:schemeClr val="tx1"/>
                </a:solidFill>
                <a:latin typeface="+mn-lt"/>
              </a:rPr>
              <a:t> Use embedded style sheets</a:t>
            </a:r>
          </a:p>
          <a:p>
            <a:pPr marL="0" lvl="1" indent="0" eaLnBrk="1" hangingPunct="1">
              <a:spcBef>
                <a:spcPts val="1500"/>
              </a:spcBef>
            </a:pPr>
            <a:r>
              <a:rPr lang="en-US" altLang="en-US" sz="2400" b="1" dirty="0">
                <a:solidFill>
                  <a:schemeClr val="tx2"/>
                </a:solidFill>
                <a:latin typeface="+mn-lt"/>
              </a:rPr>
              <a:t>3.7</a:t>
            </a:r>
            <a:r>
              <a:rPr lang="en-US" altLang="en-US" sz="2400" dirty="0">
                <a:solidFill>
                  <a:schemeClr val="tx1"/>
                </a:solidFill>
                <a:latin typeface="+mn-lt"/>
              </a:rPr>
              <a:t> Use external style sheets</a:t>
            </a:r>
          </a:p>
          <a:p>
            <a:pPr marL="0" lvl="1" indent="0" eaLnBrk="1" hangingPunct="1">
              <a:spcBef>
                <a:spcPts val="1500"/>
              </a:spcBef>
            </a:pPr>
            <a:r>
              <a:rPr lang="en-US" altLang="en-US" sz="2400" b="1" dirty="0">
                <a:solidFill>
                  <a:schemeClr val="tx2"/>
                </a:solidFill>
                <a:latin typeface="+mn-lt"/>
              </a:rPr>
              <a:t>3.8</a:t>
            </a:r>
            <a:r>
              <a:rPr lang="en-US" altLang="en-US" sz="2400" dirty="0">
                <a:solidFill>
                  <a:schemeClr val="tx1"/>
                </a:solidFill>
                <a:latin typeface="+mn-lt"/>
              </a:rPr>
              <a:t> Configure element, class, id, and contextual selectors</a:t>
            </a:r>
          </a:p>
          <a:p>
            <a:pPr marL="0" lvl="1" indent="0" eaLnBrk="1" hangingPunct="1">
              <a:spcBef>
                <a:spcPts val="1500"/>
              </a:spcBef>
            </a:pPr>
            <a:r>
              <a:rPr lang="en-US" altLang="en-US" sz="2400" b="1" dirty="0">
                <a:solidFill>
                  <a:schemeClr val="tx2"/>
                </a:solidFill>
                <a:latin typeface="+mn-lt"/>
              </a:rPr>
              <a:t>3.9</a:t>
            </a:r>
            <a:r>
              <a:rPr lang="en-US" altLang="en-US" sz="2400" dirty="0">
                <a:solidFill>
                  <a:schemeClr val="tx1"/>
                </a:solidFill>
                <a:latin typeface="+mn-lt"/>
              </a:rPr>
              <a:t> Utilize the “cascade” in C</a:t>
            </a:r>
            <a:r>
              <a:rPr lang="en-US" altLang="en-US" sz="100" dirty="0">
                <a:solidFill>
                  <a:schemeClr val="tx1"/>
                </a:solidFill>
                <a:latin typeface="+mn-lt"/>
              </a:rPr>
              <a:t> </a:t>
            </a:r>
            <a:r>
              <a:rPr lang="en-US" altLang="en-US" sz="2400" dirty="0">
                <a:solidFill>
                  <a:schemeClr val="tx1"/>
                </a:solidFill>
                <a:latin typeface="+mn-lt"/>
              </a:rPr>
              <a:t>S</a:t>
            </a:r>
            <a:r>
              <a:rPr lang="en-US" altLang="en-US" sz="100" dirty="0">
                <a:solidFill>
                  <a:schemeClr val="tx1"/>
                </a:solidFill>
                <a:latin typeface="+mn-lt"/>
              </a:rPr>
              <a:t> </a:t>
            </a:r>
            <a:r>
              <a:rPr lang="en-US" altLang="en-US" sz="2400" dirty="0">
                <a:solidFill>
                  <a:schemeClr val="tx1"/>
                </a:solidFill>
                <a:latin typeface="+mn-lt"/>
              </a:rPr>
              <a:t>S</a:t>
            </a:r>
          </a:p>
          <a:p>
            <a:pPr marL="0" lvl="1" indent="0" eaLnBrk="1" hangingPunct="1">
              <a:spcBef>
                <a:spcPts val="1500"/>
              </a:spcBef>
            </a:pPr>
            <a:r>
              <a:rPr lang="en-US" altLang="en-US" sz="2400" b="1" dirty="0">
                <a:solidFill>
                  <a:schemeClr val="tx2"/>
                </a:solidFill>
                <a:latin typeface="+mn-lt"/>
              </a:rPr>
              <a:t>3.10</a:t>
            </a:r>
            <a:r>
              <a:rPr lang="en-US" altLang="en-US" sz="2400" dirty="0">
                <a:solidFill>
                  <a:schemeClr val="tx1"/>
                </a:solidFill>
                <a:latin typeface="+mn-lt"/>
              </a:rPr>
              <a:t> Validate C</a:t>
            </a:r>
            <a:r>
              <a:rPr lang="en-US" altLang="en-US" sz="100" dirty="0">
                <a:solidFill>
                  <a:schemeClr val="tx1"/>
                </a:solidFill>
                <a:latin typeface="+mn-lt"/>
              </a:rPr>
              <a:t> </a:t>
            </a:r>
            <a:r>
              <a:rPr lang="en-US" altLang="en-US" sz="2400" dirty="0">
                <a:solidFill>
                  <a:schemeClr val="tx1"/>
                </a:solidFill>
                <a:latin typeface="+mn-lt"/>
              </a:rPr>
              <a:t>S</a:t>
            </a:r>
            <a:r>
              <a:rPr lang="en-US" altLang="en-US" sz="100" dirty="0">
                <a:solidFill>
                  <a:schemeClr val="tx1"/>
                </a:solidFill>
                <a:latin typeface="+mn-lt"/>
              </a:rPr>
              <a:t> </a:t>
            </a:r>
            <a:r>
              <a:rPr lang="en-US" altLang="en-US" sz="2400" dirty="0">
                <a:solidFill>
                  <a:schemeClr val="tx1"/>
                </a:solidFill>
                <a:latin typeface="+mn-lt"/>
              </a:rPr>
              <a:t>S</a:t>
            </a:r>
          </a:p>
        </p:txBody>
      </p:sp>
    </p:spTree>
    <p:extLst>
      <p:ext uri="{BB962C8B-B14F-4D97-AF65-F5344CB8AC3E}">
        <p14:creationId xmlns:p14="http://schemas.microsoft.com/office/powerpoint/2010/main" val="3043191522"/>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More C</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S</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S Text Properties </a:t>
            </a:r>
            <a:r>
              <a:rPr lang="en-US" sz="2000" b="0" kern="1200" spc="-50" dirty="0">
                <a:latin typeface="Times New Roman" panose="02020603050405020304" pitchFamily="18" charset="0"/>
                <a:ea typeface="+mj-ea"/>
                <a:cs typeface="+mj-cs"/>
              </a:rPr>
              <a:t>(1 of 2)</a:t>
            </a:r>
          </a:p>
        </p:txBody>
      </p:sp>
      <p:sp>
        <p:nvSpPr>
          <p:cNvPr id="3" name="Text Placeholder 2"/>
          <p:cNvSpPr>
            <a:spLocks noGrp="1"/>
          </p:cNvSpPr>
          <p:nvPr>
            <p:ph type="body" idx="1"/>
          </p:nvPr>
        </p:nvSpPr>
        <p:spPr>
          <a:xfrm>
            <a:off x="457200" y="1600200"/>
            <a:ext cx="8229600" cy="4455035"/>
          </a:xfrm>
        </p:spPr>
        <p:txBody>
          <a:bodyPr>
            <a:spAutoFit/>
          </a:bodyPr>
          <a:lstStyle/>
          <a:p>
            <a:pPr marL="255600" lvl="1" indent="-255600" eaLnBrk="1" fontAlgn="auto" hangingPunct="1">
              <a:spcBef>
                <a:spcPts val="1500"/>
              </a:spcBef>
              <a:buFont typeface="Arial" panose="020B0604020202020204" pitchFamily="34" charset="0"/>
              <a:buChar char="•"/>
              <a:defRPr/>
            </a:pPr>
            <a:r>
              <a:rPr lang="en-US" sz="2200" kern="1200" dirty="0">
                <a:solidFill>
                  <a:srgbClr val="000000"/>
                </a:solidFill>
                <a:latin typeface="Arial (Body)"/>
                <a:ea typeface="+mn-ea"/>
                <a:cs typeface="+mn-cs"/>
              </a:rPr>
              <a:t>line-height</a:t>
            </a:r>
          </a:p>
          <a:p>
            <a:pPr marL="741600" lvl="2" indent="-284400" eaLnBrk="1" fontAlgn="auto" hangingPunct="1">
              <a:buFontTx/>
              <a:buChar char="–"/>
              <a:defRPr/>
            </a:pPr>
            <a:r>
              <a:rPr lang="en-US" sz="2200" kern="1200" dirty="0">
                <a:solidFill>
                  <a:srgbClr val="000000"/>
                </a:solidFill>
                <a:latin typeface="Arial (Body)"/>
                <a:ea typeface="+mn-ea"/>
                <a:cs typeface="+mn-cs"/>
              </a:rPr>
              <a:t>Configures the height of the line of text (use the value 200% to appear double-spaced)</a:t>
            </a:r>
          </a:p>
          <a:p>
            <a:pPr marL="255600" lvl="1" indent="-255600" eaLnBrk="1" fontAlgn="auto" hangingPunct="1">
              <a:spcBef>
                <a:spcPts val="1500"/>
              </a:spcBef>
              <a:buFont typeface="Arial" panose="020B0604020202020204" pitchFamily="34" charset="0"/>
              <a:buChar char="•"/>
              <a:defRPr/>
            </a:pPr>
            <a:r>
              <a:rPr lang="en-US" sz="2200" kern="1200" dirty="0">
                <a:solidFill>
                  <a:srgbClr val="000000"/>
                </a:solidFill>
                <a:latin typeface="Arial (Body)"/>
                <a:ea typeface="+mn-ea"/>
                <a:cs typeface="+mn-cs"/>
              </a:rPr>
              <a:t>text-align</a:t>
            </a:r>
          </a:p>
          <a:p>
            <a:pPr marL="741600" lvl="2" indent="-284400" eaLnBrk="1" fontAlgn="auto" hangingPunct="1">
              <a:buFontTx/>
              <a:buChar char="–"/>
              <a:defRPr/>
            </a:pPr>
            <a:r>
              <a:rPr lang="en-US" sz="2200" kern="1200" dirty="0">
                <a:solidFill>
                  <a:srgbClr val="000000"/>
                </a:solidFill>
                <a:latin typeface="Arial (Body)"/>
                <a:ea typeface="+mn-ea"/>
                <a:cs typeface="+mn-cs"/>
              </a:rPr>
              <a:t>Configures alignment of text within a block display element</a:t>
            </a:r>
          </a:p>
          <a:p>
            <a:pPr marL="255600" lvl="1" indent="-255600" eaLnBrk="1" fontAlgn="auto" hangingPunct="1">
              <a:spcBef>
                <a:spcPts val="1500"/>
              </a:spcBef>
              <a:buFont typeface="Arial" panose="020B0604020202020204" pitchFamily="34" charset="0"/>
              <a:buChar char="•"/>
              <a:defRPr/>
            </a:pPr>
            <a:r>
              <a:rPr lang="en-US" sz="2200" kern="1200" dirty="0">
                <a:solidFill>
                  <a:srgbClr val="000000"/>
                </a:solidFill>
                <a:latin typeface="Arial (Body)"/>
                <a:ea typeface="+mn-ea"/>
                <a:cs typeface="+mn-cs"/>
              </a:rPr>
              <a:t>text-indent</a:t>
            </a:r>
          </a:p>
          <a:p>
            <a:pPr marL="741600" lvl="2" indent="-284400" eaLnBrk="1" fontAlgn="auto" hangingPunct="1">
              <a:buFontTx/>
              <a:buChar char="–"/>
              <a:defRPr/>
            </a:pPr>
            <a:r>
              <a:rPr lang="en-US" sz="2200" kern="1200" dirty="0">
                <a:solidFill>
                  <a:srgbClr val="000000"/>
                </a:solidFill>
                <a:latin typeface="Arial (Body)"/>
                <a:ea typeface="+mn-ea"/>
                <a:cs typeface="+mn-cs"/>
              </a:rPr>
              <a:t>Configures the indentation of the first line of text</a:t>
            </a:r>
          </a:p>
          <a:p>
            <a:pPr marL="255600" lvl="1" indent="-255600" eaLnBrk="1" fontAlgn="auto" hangingPunct="1">
              <a:spcBef>
                <a:spcPts val="1500"/>
              </a:spcBef>
              <a:buFont typeface="Arial" panose="020B0604020202020204" pitchFamily="34" charset="0"/>
              <a:buChar char="•"/>
              <a:defRPr/>
            </a:pPr>
            <a:r>
              <a:rPr lang="en-US" sz="2200" kern="1200" dirty="0">
                <a:solidFill>
                  <a:srgbClr val="000000"/>
                </a:solidFill>
                <a:latin typeface="Arial (Body)"/>
                <a:ea typeface="+mn-ea"/>
                <a:cs typeface="+mn-cs"/>
              </a:rPr>
              <a:t>text-decoration</a:t>
            </a:r>
          </a:p>
          <a:p>
            <a:pPr marL="741600" lvl="2" indent="-284400" eaLnBrk="1" fontAlgn="auto" hangingPunct="1">
              <a:buFontTx/>
              <a:buChar char="–"/>
              <a:defRPr/>
            </a:pPr>
            <a:r>
              <a:rPr lang="en-US" sz="2200" kern="1200" dirty="0">
                <a:solidFill>
                  <a:srgbClr val="000000"/>
                </a:solidFill>
                <a:latin typeface="Arial (Body)"/>
                <a:ea typeface="+mn-ea"/>
                <a:cs typeface="+mn-cs"/>
              </a:rPr>
              <a:t>Modifies the appearance of text with an underline, overline, or line-through</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Bef>
                <a:spcPct val="0"/>
              </a:spcBef>
              <a:spcAft>
                <a:spcPts val="0"/>
              </a:spcAft>
              <a:buClrTx/>
              <a:defRPr/>
            </a:pPr>
            <a:r>
              <a:rPr lang="en-US" kern="1200" spc="-50" dirty="0">
                <a:latin typeface="Times New Roman" panose="02020603050405020304" pitchFamily="18" charset="0"/>
              </a:rPr>
              <a:t>More C</a:t>
            </a:r>
            <a:r>
              <a:rPr lang="en-US" sz="100" kern="1200" spc="-50" dirty="0">
                <a:latin typeface="Times New Roman" panose="02020603050405020304" pitchFamily="18" charset="0"/>
              </a:rPr>
              <a:t> </a:t>
            </a:r>
            <a:r>
              <a:rPr lang="en-US" kern="1200" spc="-50" dirty="0">
                <a:latin typeface="Times New Roman" panose="02020603050405020304" pitchFamily="18" charset="0"/>
              </a:rPr>
              <a:t>S</a:t>
            </a:r>
            <a:r>
              <a:rPr lang="en-US" sz="100" kern="1200" spc="-50" dirty="0">
                <a:latin typeface="Times New Roman" panose="02020603050405020304" pitchFamily="18" charset="0"/>
              </a:rPr>
              <a:t> </a:t>
            </a:r>
            <a:r>
              <a:rPr lang="en-US" kern="1200" spc="-50" dirty="0">
                <a:latin typeface="Times New Roman" panose="02020603050405020304" pitchFamily="18" charset="0"/>
              </a:rPr>
              <a:t>S Text Properties </a:t>
            </a:r>
            <a:r>
              <a:rPr lang="en-US" sz="2000" b="0" kern="1200" spc="-50" dirty="0">
                <a:latin typeface="Times New Roman" panose="02020603050405020304" pitchFamily="18" charset="0"/>
              </a:rPr>
              <a:t>(2 of 2)</a:t>
            </a:r>
            <a:endParaRPr lang="en-US" kern="1200" spc="-50" dirty="0">
              <a:latin typeface="Times New Roman" panose="02020603050405020304" pitchFamily="18" charset="0"/>
              <a:ea typeface="+mj-ea"/>
            </a:endParaRPr>
          </a:p>
        </p:txBody>
      </p:sp>
      <p:sp>
        <p:nvSpPr>
          <p:cNvPr id="3" name="Text Placeholder 2"/>
          <p:cNvSpPr>
            <a:spLocks noGrp="1"/>
          </p:cNvSpPr>
          <p:nvPr>
            <p:ph type="body" idx="1"/>
          </p:nvPr>
        </p:nvSpPr>
        <p:spPr>
          <a:xfrm>
            <a:off x="457200" y="1600200"/>
            <a:ext cx="8229600" cy="37779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spAutoFit/>
          </a:bodyPr>
          <a:lstStyle/>
          <a:p>
            <a:pPr marL="255600" lvl="2" indent="-255600" eaLnBrk="1" fontAlgn="auto" hangingPunct="1">
              <a:spcBef>
                <a:spcPts val="1500"/>
              </a:spcBef>
              <a:buFont typeface="Arial" panose="020B0604020202020204" pitchFamily="34" charset="0"/>
              <a:buChar char="•"/>
            </a:pPr>
            <a:r>
              <a:rPr lang="en-US" sz="2200" kern="1200" dirty="0">
                <a:solidFill>
                  <a:srgbClr val="000000"/>
                </a:solidFill>
                <a:latin typeface="Arial (Body)"/>
                <a:ea typeface="+mn-ea"/>
                <a:cs typeface="+mn-cs"/>
              </a:rPr>
              <a:t>text-transform</a:t>
            </a:r>
          </a:p>
          <a:p>
            <a:pPr marL="741600" lvl="2" indent="-284400" eaLnBrk="1" fontAlgn="auto" hangingPunct="1">
              <a:buFontTx/>
              <a:buChar char="–"/>
            </a:pPr>
            <a:r>
              <a:rPr lang="en-US" sz="2200" kern="1200" dirty="0">
                <a:solidFill>
                  <a:srgbClr val="000000"/>
                </a:solidFill>
                <a:latin typeface="Arial (Body)"/>
                <a:ea typeface="+mn-ea"/>
                <a:cs typeface="+mn-cs"/>
              </a:rPr>
              <a:t>Configures the capitalization of text</a:t>
            </a:r>
          </a:p>
          <a:p>
            <a:pPr marL="255600" lvl="1" indent="-255600" eaLnBrk="1" fontAlgn="auto" hangingPunct="1">
              <a:spcBef>
                <a:spcPts val="1500"/>
              </a:spcBef>
              <a:buFont typeface="Arial" panose="020B0604020202020204" pitchFamily="34" charset="0"/>
              <a:buChar char="•"/>
            </a:pPr>
            <a:r>
              <a:rPr lang="en-US" sz="2200" kern="1200" dirty="0">
                <a:solidFill>
                  <a:srgbClr val="000000"/>
                </a:solidFill>
                <a:latin typeface="Arial (Body)"/>
                <a:ea typeface="+mn-ea"/>
                <a:cs typeface="+mn-cs"/>
              </a:rPr>
              <a:t>letter-spacing</a:t>
            </a:r>
          </a:p>
          <a:p>
            <a:pPr marL="741600" lvl="2" indent="-284400" eaLnBrk="1" fontAlgn="auto" hangingPunct="1">
              <a:buFontTx/>
              <a:buChar char="–"/>
            </a:pPr>
            <a:r>
              <a:rPr lang="en-US" sz="2200" kern="1200" dirty="0">
                <a:solidFill>
                  <a:srgbClr val="000000"/>
                </a:solidFill>
                <a:latin typeface="Arial (Body)"/>
                <a:ea typeface="+mn-ea"/>
                <a:cs typeface="+mn-cs"/>
              </a:rPr>
              <a:t>Configures space between text characters</a:t>
            </a:r>
          </a:p>
          <a:p>
            <a:pPr marL="255600" lvl="1" indent="-255600" eaLnBrk="1" fontAlgn="auto" hangingPunct="1">
              <a:spcBef>
                <a:spcPts val="1500"/>
              </a:spcBef>
              <a:buFont typeface="Arial" panose="020B0604020202020204" pitchFamily="34" charset="0"/>
              <a:buChar char="•"/>
            </a:pPr>
            <a:r>
              <a:rPr lang="en-US" sz="2200" kern="1200" dirty="0">
                <a:solidFill>
                  <a:srgbClr val="000000"/>
                </a:solidFill>
                <a:latin typeface="Arial (Body)"/>
                <a:ea typeface="+mn-ea"/>
                <a:cs typeface="+mn-cs"/>
              </a:rPr>
              <a:t>word-spacing</a:t>
            </a:r>
          </a:p>
          <a:p>
            <a:pPr marL="741600" lvl="2" indent="-284400" eaLnBrk="1" fontAlgn="auto" hangingPunct="1">
              <a:buFontTx/>
              <a:buChar char="–"/>
            </a:pPr>
            <a:r>
              <a:rPr lang="en-US" sz="2200" kern="1200" dirty="0">
                <a:solidFill>
                  <a:srgbClr val="000000"/>
                </a:solidFill>
                <a:latin typeface="Arial (Body)"/>
                <a:ea typeface="+mn-ea"/>
                <a:cs typeface="+mn-cs"/>
              </a:rPr>
              <a:t>Configures space between words</a:t>
            </a:r>
          </a:p>
          <a:p>
            <a:pPr marL="255600" lvl="1" indent="-255600" eaLnBrk="1" fontAlgn="auto" hangingPunct="1">
              <a:spcBef>
                <a:spcPts val="1500"/>
              </a:spcBef>
              <a:buFont typeface="Arial" panose="020B0604020202020204" pitchFamily="34" charset="0"/>
              <a:buChar char="•"/>
            </a:pPr>
            <a:r>
              <a:rPr lang="en-US" sz="2200" kern="1200" dirty="0">
                <a:solidFill>
                  <a:srgbClr val="000000"/>
                </a:solidFill>
                <a:latin typeface="Arial (Body)"/>
                <a:ea typeface="+mn-ea"/>
                <a:cs typeface="+mn-cs"/>
              </a:rPr>
              <a:t>text-shadow</a:t>
            </a:r>
          </a:p>
          <a:p>
            <a:pPr marL="741600" lvl="2" indent="-284400" eaLnBrk="1" fontAlgn="auto" hangingPunct="1">
              <a:buFontTx/>
              <a:buChar char="–"/>
            </a:pPr>
            <a:r>
              <a:rPr lang="en-US" sz="2200" kern="1200" dirty="0">
                <a:solidFill>
                  <a:srgbClr val="000000"/>
                </a:solidFill>
                <a:latin typeface="Arial (Body)"/>
                <a:ea typeface="+mn-ea"/>
                <a:cs typeface="+mn-cs"/>
              </a:rPr>
              <a:t>Configures a drop shadow on text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C</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S</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S Selectors</a:t>
            </a:r>
          </a:p>
        </p:txBody>
      </p:sp>
      <p:sp>
        <p:nvSpPr>
          <p:cNvPr id="3" name="Text Placeholder 2"/>
          <p:cNvSpPr>
            <a:spLocks noGrp="1"/>
          </p:cNvSpPr>
          <p:nvPr>
            <p:ph type="body" idx="1"/>
          </p:nvPr>
        </p:nvSpPr>
        <p:spPr>
          <a:xfrm>
            <a:off x="457200" y="1600200"/>
            <a:ext cx="8229600" cy="2800736"/>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mn-cs"/>
              </a:rPr>
              <a:t>C</a:t>
            </a:r>
            <a:r>
              <a:rPr lang="en-US" altLang="en-US" sz="100"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S</a:t>
            </a:r>
            <a:r>
              <a:rPr lang="en-US" altLang="en-US" sz="100"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S style rules can be configured for an:</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H</a:t>
            </a:r>
            <a:r>
              <a:rPr lang="en-US" altLang="en-US" sz="100"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T</a:t>
            </a:r>
            <a:r>
              <a:rPr lang="en-US" altLang="en-US" sz="100"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M</a:t>
            </a:r>
            <a:r>
              <a:rPr lang="en-US" altLang="en-US" sz="100"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L element selector</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class selector</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id selector</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descendant selector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fontAlgn="auto" hangingPunct="1">
              <a:spcAft>
                <a:spcPts val="0"/>
              </a:spcAft>
              <a:buFont typeface="Times New Roman"/>
              <a:buNone/>
              <a:defRPr/>
            </a:pPr>
            <a:r>
              <a:rPr lang="en-US" sz="3400" b="1" kern="1200" spc="-50" dirty="0">
                <a:solidFill>
                  <a:srgbClr val="007FA3"/>
                </a:solidFill>
                <a:latin typeface="Times New Roman" panose="02020603050405020304" pitchFamily="18" charset="0"/>
                <a:ea typeface="+mj-ea"/>
                <a:cs typeface="+mj-cs"/>
                <a:sym typeface="Times New Roman"/>
              </a:rPr>
              <a:t>Using C</a:t>
            </a:r>
            <a:r>
              <a:rPr lang="en-US" sz="100" b="1" kern="1200" spc="-50" dirty="0">
                <a:solidFill>
                  <a:srgbClr val="007FA3"/>
                </a:solidFill>
                <a:latin typeface="Times New Roman" panose="02020603050405020304" pitchFamily="18" charset="0"/>
                <a:ea typeface="+mj-ea"/>
                <a:cs typeface="+mj-cs"/>
                <a:sym typeface="Times New Roman"/>
              </a:rPr>
              <a:t> </a:t>
            </a:r>
            <a:r>
              <a:rPr lang="en-US" sz="3400" b="1" kern="1200" spc="-50" dirty="0">
                <a:solidFill>
                  <a:srgbClr val="007FA3"/>
                </a:solidFill>
                <a:latin typeface="Times New Roman" panose="02020603050405020304" pitchFamily="18" charset="0"/>
                <a:ea typeface="+mj-ea"/>
                <a:cs typeface="+mj-cs"/>
                <a:sym typeface="Times New Roman"/>
              </a:rPr>
              <a:t>S</a:t>
            </a:r>
            <a:r>
              <a:rPr lang="en-US" sz="100" b="1" kern="1200" spc="-50" dirty="0">
                <a:solidFill>
                  <a:srgbClr val="007FA3"/>
                </a:solidFill>
                <a:latin typeface="Times New Roman" panose="02020603050405020304" pitchFamily="18" charset="0"/>
                <a:ea typeface="+mj-ea"/>
                <a:cs typeface="+mj-cs"/>
                <a:sym typeface="Times New Roman"/>
              </a:rPr>
              <a:t> </a:t>
            </a:r>
            <a:r>
              <a:rPr lang="en-US" sz="3400" b="1" kern="1200" spc="-50" dirty="0">
                <a:solidFill>
                  <a:srgbClr val="007FA3"/>
                </a:solidFill>
                <a:latin typeface="Times New Roman" panose="02020603050405020304" pitchFamily="18" charset="0"/>
                <a:ea typeface="+mj-ea"/>
                <a:cs typeface="+mj-cs"/>
                <a:sym typeface="Times New Roman"/>
              </a:rPr>
              <a:t>S with “Class”</a:t>
            </a:r>
          </a:p>
        </p:txBody>
      </p:sp>
      <p:sp>
        <p:nvSpPr>
          <p:cNvPr id="11" name="Text Placeholder 10"/>
          <p:cNvSpPr>
            <a:spLocks noGrp="1"/>
          </p:cNvSpPr>
          <p:nvPr>
            <p:ph type="body" idx="1"/>
          </p:nvPr>
        </p:nvSpPr>
        <p:spPr>
          <a:xfrm>
            <a:off x="457200" y="1600200"/>
            <a:ext cx="4830896" cy="2163763"/>
          </a:xfrm>
        </p:spPr>
        <p:txBody>
          <a:bodyPr/>
          <a:lstStyle/>
          <a:p>
            <a:pPr marL="0" indent="0" eaLnBrk="1" hangingPunct="1">
              <a:buNone/>
            </a:pPr>
            <a:r>
              <a:rPr lang="en-US" altLang="en-US" sz="2200" dirty="0">
                <a:solidFill>
                  <a:schemeClr val="tx1"/>
                </a:solidFill>
                <a:latin typeface="+mn-lt"/>
              </a:rPr>
              <a:t>class Selector</a:t>
            </a:r>
          </a:p>
          <a:p>
            <a:pPr marL="255600" lvl="1" indent="-255600" eaLnBrk="1" hangingPunct="1">
              <a:spcBef>
                <a:spcPts val="1500"/>
              </a:spcBef>
              <a:buFont typeface="Arial" panose="020B0604020202020204" pitchFamily="34" charset="0"/>
              <a:buChar char="•"/>
            </a:pPr>
            <a:r>
              <a:rPr lang="en-US" altLang="en-US" sz="2200" dirty="0">
                <a:solidFill>
                  <a:schemeClr val="tx1"/>
                </a:solidFill>
                <a:latin typeface="+mn-lt"/>
                <a:cs typeface="Arial" panose="020B0604020202020204" pitchFamily="34" charset="0"/>
              </a:rPr>
              <a:t>Apply a C</a:t>
            </a:r>
            <a:r>
              <a:rPr lang="en-US" altLang="en-US" sz="100" dirty="0">
                <a:solidFill>
                  <a:schemeClr val="tx1"/>
                </a:solidFill>
                <a:latin typeface="+mn-lt"/>
                <a:cs typeface="Arial" panose="020B0604020202020204" pitchFamily="34" charset="0"/>
              </a:rPr>
              <a:t> </a:t>
            </a:r>
            <a:r>
              <a:rPr lang="en-US" altLang="en-US" sz="2200" dirty="0">
                <a:solidFill>
                  <a:schemeClr val="tx1"/>
                </a:solidFill>
                <a:latin typeface="+mn-lt"/>
                <a:cs typeface="Arial" panose="020B0604020202020204" pitchFamily="34" charset="0"/>
              </a:rPr>
              <a:t>S</a:t>
            </a:r>
            <a:r>
              <a:rPr lang="en-US" altLang="en-US" sz="100" dirty="0">
                <a:solidFill>
                  <a:schemeClr val="tx1"/>
                </a:solidFill>
                <a:latin typeface="+mn-lt"/>
                <a:cs typeface="Arial" panose="020B0604020202020204" pitchFamily="34" charset="0"/>
              </a:rPr>
              <a:t> </a:t>
            </a:r>
            <a:r>
              <a:rPr lang="en-US" altLang="en-US" sz="2200" dirty="0">
                <a:solidFill>
                  <a:schemeClr val="tx1"/>
                </a:solidFill>
                <a:latin typeface="+mn-lt"/>
                <a:cs typeface="Arial" panose="020B0604020202020204" pitchFamily="34" charset="0"/>
              </a:rPr>
              <a:t>S rule to a certain “class” of elements on a web page</a:t>
            </a:r>
          </a:p>
          <a:p>
            <a:pPr marL="255600" lvl="1" indent="-255600" eaLnBrk="1" hangingPunct="1">
              <a:spcBef>
                <a:spcPts val="1500"/>
              </a:spcBef>
              <a:buFont typeface="Arial" panose="020B0604020202020204" pitchFamily="34" charset="0"/>
              <a:buChar char="•"/>
            </a:pPr>
            <a:r>
              <a:rPr lang="en-US" altLang="en-US" sz="2200" dirty="0">
                <a:solidFill>
                  <a:schemeClr val="tx1"/>
                </a:solidFill>
                <a:latin typeface="+mn-lt"/>
                <a:cs typeface="Arial" panose="020B0604020202020204" pitchFamily="34" charset="0"/>
              </a:rPr>
              <a:t>Does not associate the style to a specific H</a:t>
            </a:r>
            <a:r>
              <a:rPr lang="en-US" altLang="en-US" sz="100" dirty="0">
                <a:solidFill>
                  <a:schemeClr val="tx1"/>
                </a:solidFill>
                <a:latin typeface="+mn-lt"/>
                <a:cs typeface="Arial" panose="020B0604020202020204" pitchFamily="34" charset="0"/>
              </a:rPr>
              <a:t> </a:t>
            </a:r>
            <a:r>
              <a:rPr lang="en-US" altLang="en-US" sz="2200" dirty="0">
                <a:solidFill>
                  <a:schemeClr val="tx1"/>
                </a:solidFill>
                <a:latin typeface="+mn-lt"/>
                <a:cs typeface="Arial" panose="020B0604020202020204" pitchFamily="34" charset="0"/>
              </a:rPr>
              <a:t>T</a:t>
            </a:r>
            <a:r>
              <a:rPr lang="en-US" altLang="en-US" sz="100" dirty="0">
                <a:solidFill>
                  <a:schemeClr val="tx1"/>
                </a:solidFill>
                <a:latin typeface="+mn-lt"/>
                <a:cs typeface="Arial" panose="020B0604020202020204" pitchFamily="34" charset="0"/>
              </a:rPr>
              <a:t> </a:t>
            </a:r>
            <a:r>
              <a:rPr lang="en-US" altLang="en-US" sz="2200" dirty="0">
                <a:solidFill>
                  <a:schemeClr val="tx1"/>
                </a:solidFill>
                <a:latin typeface="+mn-lt"/>
                <a:cs typeface="Arial" panose="020B0604020202020204" pitchFamily="34" charset="0"/>
              </a:rPr>
              <a:t>M</a:t>
            </a:r>
            <a:r>
              <a:rPr lang="en-US" altLang="en-US" sz="100" dirty="0">
                <a:solidFill>
                  <a:schemeClr val="tx1"/>
                </a:solidFill>
                <a:latin typeface="+mn-lt"/>
                <a:cs typeface="Arial" panose="020B0604020202020204" pitchFamily="34" charset="0"/>
              </a:rPr>
              <a:t> </a:t>
            </a:r>
            <a:r>
              <a:rPr lang="en-US" altLang="en-US" sz="2200" dirty="0">
                <a:solidFill>
                  <a:schemeClr val="tx1"/>
                </a:solidFill>
                <a:latin typeface="+mn-lt"/>
                <a:cs typeface="Arial" panose="020B0604020202020204" pitchFamily="34" charset="0"/>
              </a:rPr>
              <a:t>L element</a:t>
            </a:r>
          </a:p>
        </p:txBody>
      </p:sp>
      <p:pic>
        <p:nvPicPr>
          <p:cNvPr id="14" name="Picture 13" descr="Computer code has 5 lines. Line 1. left angle bracket style right angle bracket. Line 2. period new left brace color colon hash f f 0 0 0 0 semicolon. Line 3, intended once. font hyphen style colon italics semicolon. Line 4, intended once. right brace. Line 5. left angle bracket forward slash style right angle bracket.  "/>
          <p:cNvPicPr>
            <a:picLocks noChangeAspect="1"/>
          </p:cNvPicPr>
          <p:nvPr/>
        </p:nvPicPr>
        <p:blipFill rotWithShape="1">
          <a:blip r:embed="rId2"/>
          <a:srcRect l="1363" b="4400"/>
          <a:stretch/>
        </p:blipFill>
        <p:spPr>
          <a:xfrm>
            <a:off x="5379429" y="1632142"/>
            <a:ext cx="3307371" cy="2010766"/>
          </a:xfrm>
          <a:prstGeom prst="rect">
            <a:avLst/>
          </a:prstGeom>
        </p:spPr>
      </p:pic>
      <p:sp>
        <p:nvSpPr>
          <p:cNvPr id="3" name="Text Placeholder 2"/>
          <p:cNvSpPr>
            <a:spLocks noGrp="1"/>
          </p:cNvSpPr>
          <p:nvPr>
            <p:ph type="body" idx="2"/>
          </p:nvPr>
        </p:nvSpPr>
        <p:spPr>
          <a:xfrm>
            <a:off x="457200" y="3763963"/>
            <a:ext cx="4742761" cy="1678370"/>
          </a:xfrm>
        </p:spPr>
        <p:txBody>
          <a:bodyPr/>
          <a:lstStyle/>
          <a:p>
            <a:pPr marL="0" lvl="1" indent="0" eaLnBrk="1" hangingPunct="1">
              <a:spcBef>
                <a:spcPts val="1500"/>
              </a:spcBef>
              <a:buNone/>
            </a:pPr>
            <a:r>
              <a:rPr lang="en-US" altLang="en-US" sz="2200" dirty="0">
                <a:solidFill>
                  <a:schemeClr val="tx1"/>
                </a:solidFill>
                <a:latin typeface="+mn-lt"/>
              </a:rPr>
              <a:t>Configure with .classname</a:t>
            </a:r>
          </a:p>
          <a:p>
            <a:pPr marL="255600" lvl="1" indent="-255600" eaLnBrk="1" hangingPunct="1">
              <a:spcBef>
                <a:spcPts val="1500"/>
              </a:spcBef>
              <a:buFont typeface="Arial" panose="020B0604020202020204" pitchFamily="34" charset="0"/>
              <a:buChar char="•"/>
            </a:pPr>
            <a:r>
              <a:rPr lang="en-US" altLang="en-US" sz="2200" dirty="0">
                <a:solidFill>
                  <a:schemeClr val="tx1"/>
                </a:solidFill>
                <a:latin typeface="+mn-lt"/>
              </a:rPr>
              <a:t>code C</a:t>
            </a:r>
            <a:r>
              <a:rPr lang="en-US" altLang="en-US" sz="100" dirty="0">
                <a:solidFill>
                  <a:schemeClr val="tx1"/>
                </a:solidFill>
                <a:latin typeface="+mn-lt"/>
              </a:rPr>
              <a:t> </a:t>
            </a:r>
            <a:r>
              <a:rPr lang="en-US" altLang="en-US" sz="2200" dirty="0">
                <a:solidFill>
                  <a:schemeClr val="tx1"/>
                </a:solidFill>
                <a:latin typeface="+mn-lt"/>
              </a:rPr>
              <a:t>S</a:t>
            </a:r>
            <a:r>
              <a:rPr lang="en-US" altLang="en-US" sz="100" dirty="0">
                <a:solidFill>
                  <a:schemeClr val="tx1"/>
                </a:solidFill>
                <a:latin typeface="+mn-lt"/>
              </a:rPr>
              <a:t> </a:t>
            </a:r>
            <a:r>
              <a:rPr lang="en-US" altLang="en-US" sz="2200" dirty="0">
                <a:solidFill>
                  <a:schemeClr val="tx1"/>
                </a:solidFill>
                <a:latin typeface="+mn-lt"/>
              </a:rPr>
              <a:t>S to create a class called “new” with red italic text.</a:t>
            </a:r>
          </a:p>
          <a:p>
            <a:pPr marL="0" lvl="1" indent="0" eaLnBrk="1" hangingPunct="1">
              <a:buNone/>
            </a:pPr>
            <a:r>
              <a:rPr lang="en-US" altLang="en-US" sz="2200" dirty="0">
                <a:solidFill>
                  <a:schemeClr val="tx1"/>
                </a:solidFill>
                <a:latin typeface="+mn-lt"/>
              </a:rPr>
              <a:t>Apply the class:</a:t>
            </a:r>
          </a:p>
        </p:txBody>
      </p:sp>
      <p:pic>
        <p:nvPicPr>
          <p:cNvPr id="13" name="Picture 12" descr="Computer code reads, left angle bracket p class equals double quote new double quote right angle bracket this is text is red and in italics left angle bracket forward slash p right angle bracket."/>
          <p:cNvPicPr>
            <a:picLocks noChangeAspect="1"/>
          </p:cNvPicPr>
          <p:nvPr/>
        </p:nvPicPr>
        <p:blipFill rotWithShape="1">
          <a:blip r:embed="rId3"/>
          <a:srcRect l="2286" t="17750" b="25345"/>
          <a:stretch/>
        </p:blipFill>
        <p:spPr>
          <a:xfrm>
            <a:off x="457199" y="5634580"/>
            <a:ext cx="7123915" cy="374942"/>
          </a:xfrm>
          <a:prstGeom prst="rect">
            <a:avLst/>
          </a:prstGeom>
        </p:spPr>
      </p:pic>
      <p:pic>
        <p:nvPicPr>
          <p:cNvPr id="12" name="Picture 2" descr="Text reads and appears as follows. This is text is red and in italics"/>
          <p:cNvPicPr>
            <a:picLocks noChangeAspect="1" noChangeArrowheads="1"/>
          </p:cNvPicPr>
          <p:nvPr/>
        </p:nvPicPr>
        <p:blipFill>
          <a:blip r:embed="rId4"/>
          <a:srcRect/>
          <a:stretch>
            <a:fillRect/>
          </a:stretch>
        </p:blipFill>
        <p:spPr bwMode="auto">
          <a:xfrm>
            <a:off x="2688788" y="5977290"/>
            <a:ext cx="3248263" cy="457712"/>
          </a:xfrm>
          <a:prstGeom prst="rect">
            <a:avLst/>
          </a:prstGeom>
          <a:noFill/>
          <a:ln w="9525">
            <a:noFill/>
            <a:miter lim="800000"/>
            <a:headEnd/>
            <a:tailEnd/>
          </a:ln>
          <a:effectLst/>
          <a:scene3d>
            <a:camera prst="orthographicFront">
              <a:rot lat="0" lon="0" rev="0"/>
            </a:camera>
            <a:lightRig rig="glow" dir="t">
              <a:rot lat="0" lon="0" rev="4800000"/>
            </a:lightRig>
          </a:scene3d>
          <a:sp3d prstMaterial="matte">
            <a:bevelT w="127000" h="63500"/>
          </a:sp3d>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fontAlgn="auto" hangingPunct="1">
              <a:spcAft>
                <a:spcPts val="0"/>
              </a:spcAft>
              <a:buFont typeface="Times New Roman"/>
              <a:buNone/>
              <a:defRPr/>
            </a:pPr>
            <a:r>
              <a:rPr lang="en-US" sz="3400" b="1" kern="1200" spc="-50" dirty="0">
                <a:solidFill>
                  <a:srgbClr val="007FA3"/>
                </a:solidFill>
                <a:latin typeface="Times New Roman" panose="02020603050405020304" pitchFamily="18" charset="0"/>
                <a:ea typeface="+mj-ea"/>
                <a:cs typeface="+mj-cs"/>
                <a:sym typeface="Times New Roman"/>
              </a:rPr>
              <a:t>Using C</a:t>
            </a:r>
            <a:r>
              <a:rPr lang="en-US" sz="100" b="1" kern="1200" spc="-50" dirty="0">
                <a:solidFill>
                  <a:srgbClr val="007FA3"/>
                </a:solidFill>
                <a:latin typeface="Times New Roman" panose="02020603050405020304" pitchFamily="18" charset="0"/>
                <a:ea typeface="+mj-ea"/>
                <a:cs typeface="+mj-cs"/>
                <a:sym typeface="Times New Roman"/>
              </a:rPr>
              <a:t> </a:t>
            </a:r>
            <a:r>
              <a:rPr lang="en-US" sz="3400" b="1" kern="1200" spc="-50" dirty="0">
                <a:solidFill>
                  <a:srgbClr val="007FA3"/>
                </a:solidFill>
                <a:latin typeface="Times New Roman" panose="02020603050405020304" pitchFamily="18" charset="0"/>
                <a:ea typeface="+mj-ea"/>
                <a:cs typeface="+mj-cs"/>
                <a:sym typeface="Times New Roman"/>
              </a:rPr>
              <a:t>S</a:t>
            </a:r>
            <a:r>
              <a:rPr lang="en-US" sz="100" b="1" kern="1200" spc="-50" dirty="0">
                <a:solidFill>
                  <a:srgbClr val="007FA3"/>
                </a:solidFill>
                <a:latin typeface="Times New Roman" panose="02020603050405020304" pitchFamily="18" charset="0"/>
                <a:ea typeface="+mj-ea"/>
                <a:cs typeface="+mj-cs"/>
                <a:sym typeface="Times New Roman"/>
              </a:rPr>
              <a:t> </a:t>
            </a:r>
            <a:r>
              <a:rPr lang="en-US" sz="3400" b="1" kern="1200" spc="-50" dirty="0">
                <a:solidFill>
                  <a:srgbClr val="007FA3"/>
                </a:solidFill>
                <a:latin typeface="Times New Roman" panose="02020603050405020304" pitchFamily="18" charset="0"/>
                <a:ea typeface="+mj-ea"/>
                <a:cs typeface="+mj-cs"/>
                <a:sym typeface="Times New Roman"/>
              </a:rPr>
              <a:t>S with “Id”</a:t>
            </a:r>
          </a:p>
        </p:txBody>
      </p:sp>
      <p:sp>
        <p:nvSpPr>
          <p:cNvPr id="7" name="Text Placeholder 6"/>
          <p:cNvSpPr>
            <a:spLocks noGrp="1"/>
          </p:cNvSpPr>
          <p:nvPr>
            <p:ph type="body" idx="1"/>
          </p:nvPr>
        </p:nvSpPr>
        <p:spPr>
          <a:xfrm>
            <a:off x="457201" y="1600201"/>
            <a:ext cx="4797846" cy="1385586"/>
          </a:xfrm>
        </p:spPr>
        <p:txBody>
          <a:bodyPr/>
          <a:lstStyle/>
          <a:p>
            <a:pPr marL="0" indent="0" eaLnBrk="1" hangingPunct="1">
              <a:buNone/>
            </a:pPr>
            <a:r>
              <a:rPr lang="en-US" altLang="en-US" sz="2200" dirty="0">
                <a:solidFill>
                  <a:schemeClr val="tx1"/>
                </a:solidFill>
                <a:latin typeface="+mn-lt"/>
              </a:rPr>
              <a:t>id Selector</a:t>
            </a:r>
          </a:p>
          <a:p>
            <a:pPr marL="255600" lvl="1" indent="-255600" eaLnBrk="1" hangingPunct="1">
              <a:spcBef>
                <a:spcPts val="1500"/>
              </a:spcBef>
              <a:buFont typeface="Arial" panose="020B0604020202020204" pitchFamily="34" charset="0"/>
              <a:buChar char="•"/>
            </a:pPr>
            <a:r>
              <a:rPr lang="en-US" altLang="en-US" sz="2200" dirty="0">
                <a:solidFill>
                  <a:schemeClr val="tx1"/>
                </a:solidFill>
                <a:latin typeface="+mn-lt"/>
                <a:cs typeface="Arial" panose="020B0604020202020204" pitchFamily="34" charset="0"/>
              </a:rPr>
              <a:t>Apply a </a:t>
            </a:r>
            <a:r>
              <a:rPr lang="en-US" altLang="en-US" sz="2200" kern="1200" dirty="0">
                <a:solidFill>
                  <a:srgbClr val="000000"/>
                </a:solidFill>
                <a:latin typeface="+mn-lt"/>
              </a:rPr>
              <a:t>C</a:t>
            </a:r>
            <a:r>
              <a:rPr lang="en-US" altLang="en-US" sz="100" kern="1200" dirty="0">
                <a:solidFill>
                  <a:srgbClr val="000000"/>
                </a:solidFill>
                <a:latin typeface="+mn-lt"/>
              </a:rPr>
              <a:t> </a:t>
            </a:r>
            <a:r>
              <a:rPr lang="en-US" altLang="en-US" sz="2200" kern="1200" dirty="0">
                <a:solidFill>
                  <a:srgbClr val="000000"/>
                </a:solidFill>
                <a:latin typeface="+mn-lt"/>
              </a:rPr>
              <a:t>S</a:t>
            </a:r>
            <a:r>
              <a:rPr lang="en-US" altLang="en-US" sz="100" kern="1200" dirty="0">
                <a:solidFill>
                  <a:srgbClr val="000000"/>
                </a:solidFill>
                <a:latin typeface="+mn-lt"/>
              </a:rPr>
              <a:t> </a:t>
            </a:r>
            <a:r>
              <a:rPr lang="en-US" altLang="en-US" sz="2200" kern="1200" dirty="0">
                <a:solidFill>
                  <a:srgbClr val="000000"/>
                </a:solidFill>
                <a:latin typeface="+mn-lt"/>
              </a:rPr>
              <a:t>S</a:t>
            </a:r>
            <a:r>
              <a:rPr lang="en-US" altLang="en-US" sz="2200" dirty="0">
                <a:solidFill>
                  <a:schemeClr val="tx1"/>
                </a:solidFill>
                <a:latin typeface="+mn-lt"/>
                <a:cs typeface="Arial" panose="020B0604020202020204" pitchFamily="34" charset="0"/>
              </a:rPr>
              <a:t> rule to One element on a web page.</a:t>
            </a:r>
          </a:p>
        </p:txBody>
      </p:sp>
      <p:pic>
        <p:nvPicPr>
          <p:cNvPr id="11" name="Picture 10" descr="Computer code has 6 lines. Line 1. left angle bracket style right angle bracket. Line 2. hash new left brace color colon hash f f 0 0 0 0 semicolon. Line 3, intended once. font hyphen size colon 2 e m semicolon. Line 4, intended once. font hyphen style colon italic semicolon.Line 5, intended once. right brace. Line 6. left angle bracket forward slash style right angle bracket.  "/>
          <p:cNvPicPr>
            <a:picLocks noChangeAspect="1"/>
          </p:cNvPicPr>
          <p:nvPr/>
        </p:nvPicPr>
        <p:blipFill rotWithShape="1">
          <a:blip r:embed="rId2"/>
          <a:srcRect l="1545" b="2076"/>
          <a:stretch/>
        </p:blipFill>
        <p:spPr>
          <a:xfrm>
            <a:off x="5684520" y="1744218"/>
            <a:ext cx="3002280" cy="2157222"/>
          </a:xfrm>
          <a:prstGeom prst="rect">
            <a:avLst/>
          </a:prstGeom>
        </p:spPr>
      </p:pic>
      <p:sp>
        <p:nvSpPr>
          <p:cNvPr id="3" name="Text Placeholder 2"/>
          <p:cNvSpPr>
            <a:spLocks noGrp="1"/>
          </p:cNvSpPr>
          <p:nvPr>
            <p:ph type="body" idx="2"/>
          </p:nvPr>
        </p:nvSpPr>
        <p:spPr>
          <a:xfrm>
            <a:off x="457202" y="2985788"/>
            <a:ext cx="4797846" cy="1850618"/>
          </a:xfrm>
        </p:spPr>
        <p:txBody>
          <a:bodyPr/>
          <a:lstStyle/>
          <a:p>
            <a:pPr marL="0" indent="0" eaLnBrk="1" hangingPunct="1">
              <a:buNone/>
            </a:pPr>
            <a:r>
              <a:rPr lang="en-US" altLang="en-US" sz="2200" dirty="0">
                <a:solidFill>
                  <a:schemeClr val="tx1"/>
                </a:solidFill>
                <a:latin typeface="+mn-lt"/>
              </a:rPr>
              <a:t>Configure with #idname</a:t>
            </a:r>
          </a:p>
          <a:p>
            <a:pPr marL="255600" lvl="1" indent="-255600" eaLnBrk="1" hangingPunct="1">
              <a:spcBef>
                <a:spcPts val="1500"/>
              </a:spcBef>
              <a:buFont typeface="Arial" panose="020B0604020202020204" pitchFamily="34" charset="0"/>
              <a:buChar char="•"/>
            </a:pPr>
            <a:r>
              <a:rPr lang="en-US" altLang="en-US" sz="2200" dirty="0">
                <a:solidFill>
                  <a:schemeClr val="tx1"/>
                </a:solidFill>
                <a:latin typeface="+mn-lt"/>
              </a:rPr>
              <a:t>Code </a:t>
            </a:r>
            <a:r>
              <a:rPr lang="en-US" altLang="en-US" sz="2200" kern="1200" dirty="0">
                <a:solidFill>
                  <a:srgbClr val="000000"/>
                </a:solidFill>
                <a:latin typeface="+mn-lt"/>
              </a:rPr>
              <a:t>C</a:t>
            </a:r>
            <a:r>
              <a:rPr lang="en-US" altLang="en-US" sz="100" kern="1200" dirty="0">
                <a:solidFill>
                  <a:srgbClr val="000000"/>
                </a:solidFill>
                <a:latin typeface="+mn-lt"/>
              </a:rPr>
              <a:t> </a:t>
            </a:r>
            <a:r>
              <a:rPr lang="en-US" altLang="en-US" sz="2200" kern="1200" dirty="0">
                <a:solidFill>
                  <a:srgbClr val="000000"/>
                </a:solidFill>
                <a:latin typeface="+mn-lt"/>
              </a:rPr>
              <a:t>S</a:t>
            </a:r>
            <a:r>
              <a:rPr lang="en-US" altLang="en-US" sz="100" kern="1200" dirty="0">
                <a:solidFill>
                  <a:srgbClr val="000000"/>
                </a:solidFill>
                <a:latin typeface="+mn-lt"/>
              </a:rPr>
              <a:t> </a:t>
            </a:r>
            <a:r>
              <a:rPr lang="en-US" altLang="en-US" sz="2200" kern="1200" dirty="0">
                <a:solidFill>
                  <a:srgbClr val="000000"/>
                </a:solidFill>
                <a:latin typeface="+mn-lt"/>
              </a:rPr>
              <a:t>S</a:t>
            </a:r>
            <a:r>
              <a:rPr lang="en-US" altLang="en-US" sz="2200" dirty="0">
                <a:solidFill>
                  <a:schemeClr val="tx1"/>
                </a:solidFill>
                <a:latin typeface="+mn-lt"/>
              </a:rPr>
              <a:t> to create an id called “new” with red, large, italic text.</a:t>
            </a:r>
          </a:p>
          <a:p>
            <a:pPr marL="0" indent="0" eaLnBrk="1" hangingPunct="1">
              <a:buNone/>
            </a:pPr>
            <a:r>
              <a:rPr lang="en-US" altLang="en-US" sz="2200" dirty="0">
                <a:solidFill>
                  <a:schemeClr val="tx1"/>
                </a:solidFill>
                <a:latin typeface="+mn-lt"/>
              </a:rPr>
              <a:t>Apply the id:</a:t>
            </a:r>
            <a:endParaRPr lang="en-US" sz="2200" dirty="0">
              <a:latin typeface="+mn-lt"/>
            </a:endParaRPr>
          </a:p>
        </p:txBody>
      </p:sp>
      <p:pic>
        <p:nvPicPr>
          <p:cNvPr id="8" name="Picture 7" descr="Computer code reads, left angle bracket p I d equals double quote new double quote right angle bracket this is text is red comma large comma and in italics left angle bracket forward slash p right angle bracket.  "/>
          <p:cNvPicPr>
            <a:picLocks noChangeAspect="1"/>
          </p:cNvPicPr>
          <p:nvPr/>
        </p:nvPicPr>
        <p:blipFill rotWithShape="1">
          <a:blip r:embed="rId3"/>
          <a:srcRect l="1239" t="15451" b="25612"/>
          <a:stretch/>
        </p:blipFill>
        <p:spPr>
          <a:xfrm>
            <a:off x="457201" y="5148081"/>
            <a:ext cx="7543830" cy="378496"/>
          </a:xfrm>
          <a:prstGeom prst="rect">
            <a:avLst/>
          </a:prstGeom>
        </p:spPr>
      </p:pic>
      <p:pic>
        <p:nvPicPr>
          <p:cNvPr id="9" name="Picture 4" descr="Text reads and appears as follows. This is text is red, large, and in italics"/>
          <p:cNvPicPr>
            <a:picLocks noChangeAspect="1" noChangeArrowheads="1"/>
          </p:cNvPicPr>
          <p:nvPr/>
        </p:nvPicPr>
        <p:blipFill>
          <a:blip r:embed="rId4"/>
          <a:srcRect/>
          <a:stretch>
            <a:fillRect/>
          </a:stretch>
        </p:blipFill>
        <p:spPr bwMode="auto">
          <a:xfrm>
            <a:off x="1992092" y="5587023"/>
            <a:ext cx="4474048" cy="655835"/>
          </a:xfrm>
          <a:prstGeom prst="rect">
            <a:avLst/>
          </a:prstGeom>
          <a:noFill/>
          <a:ln w="9525">
            <a:noFill/>
            <a:miter lim="800000"/>
            <a:headEnd/>
            <a:tailEnd/>
          </a:ln>
          <a:effectLst/>
          <a:scene3d>
            <a:camera prst="orthographicFront">
              <a:rot lat="0" lon="0" rev="0"/>
            </a:camera>
            <a:lightRig rig="glow" dir="t">
              <a:rot lat="0" lon="0" rev="4800000"/>
            </a:lightRig>
          </a:scene3d>
          <a:sp3d prstMaterial="matte">
            <a:bevelT w="127000" h="63500"/>
          </a:sp3d>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C</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S</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S Descendant Selector</a:t>
            </a:r>
          </a:p>
        </p:txBody>
      </p:sp>
      <p:sp>
        <p:nvSpPr>
          <p:cNvPr id="3" name="Text Placeholder 2"/>
          <p:cNvSpPr>
            <a:spLocks noGrp="1"/>
          </p:cNvSpPr>
          <p:nvPr>
            <p:ph type="body" idx="1"/>
          </p:nvPr>
        </p:nvSpPr>
        <p:spPr>
          <a:xfrm>
            <a:off x="457200" y="1600200"/>
            <a:ext cx="4572000" cy="3839482"/>
          </a:xfrm>
        </p:spPr>
        <p:txBody>
          <a:bodyPr wrap="square">
            <a:spAutoFit/>
          </a:bodyPr>
          <a:lstStyle/>
          <a:p>
            <a:pPr marL="0" indent="0" eaLnBrk="1" hangingPunct="1">
              <a:spcBef>
                <a:spcPts val="600"/>
              </a:spcBef>
              <a:buNone/>
              <a:defRPr/>
            </a:pPr>
            <a:r>
              <a:rPr lang="en-US" altLang="en-US" sz="2000" kern="1200" dirty="0">
                <a:solidFill>
                  <a:srgbClr val="000000"/>
                </a:solidFill>
                <a:latin typeface="Arial (Body)"/>
                <a:ea typeface="+mn-ea"/>
                <a:cs typeface="+mn-cs"/>
              </a:rPr>
              <a:t>Specify an element within the context of its container (parent) element.</a:t>
            </a:r>
          </a:p>
          <a:p>
            <a:pPr marL="0" indent="0" eaLnBrk="1" hangingPunct="1">
              <a:buNone/>
              <a:defRPr/>
            </a:pPr>
            <a:r>
              <a:rPr lang="en-US" altLang="en-US" sz="2000" kern="1200" dirty="0">
                <a:solidFill>
                  <a:srgbClr val="000000"/>
                </a:solidFill>
                <a:latin typeface="Arial (Body)"/>
                <a:ea typeface="+mn-ea"/>
                <a:cs typeface="Arial" panose="020B0604020202020204" pitchFamily="34" charset="0"/>
              </a:rPr>
              <a:t>A</a:t>
            </a:r>
            <a:r>
              <a:rPr lang="en-US" altLang="en-US" sz="100" kern="1200" dirty="0">
                <a:solidFill>
                  <a:srgbClr val="000000"/>
                </a:solidFill>
                <a:latin typeface="Arial (Body)"/>
                <a:ea typeface="+mn-ea"/>
                <a:cs typeface="Arial" panose="020B0604020202020204" pitchFamily="34" charset="0"/>
              </a:rPr>
              <a:t> </a:t>
            </a:r>
            <a:r>
              <a:rPr lang="en-US" altLang="en-US" sz="2000" kern="1200" dirty="0">
                <a:solidFill>
                  <a:srgbClr val="000000"/>
                </a:solidFill>
                <a:latin typeface="Arial (Body)"/>
                <a:ea typeface="+mn-ea"/>
                <a:cs typeface="Arial" panose="020B0604020202020204" pitchFamily="34" charset="0"/>
              </a:rPr>
              <a:t>K</a:t>
            </a:r>
            <a:r>
              <a:rPr lang="en-US" altLang="en-US" sz="100" kern="1200" dirty="0">
                <a:solidFill>
                  <a:srgbClr val="000000"/>
                </a:solidFill>
                <a:latin typeface="Arial (Body)"/>
                <a:ea typeface="+mn-ea"/>
                <a:cs typeface="Arial" panose="020B0604020202020204" pitchFamily="34" charset="0"/>
              </a:rPr>
              <a:t> </a:t>
            </a:r>
            <a:r>
              <a:rPr lang="en-US" altLang="en-US" sz="2000" kern="1200" dirty="0">
                <a:solidFill>
                  <a:srgbClr val="000000"/>
                </a:solidFill>
                <a:latin typeface="Arial (Body)"/>
                <a:ea typeface="+mn-ea"/>
                <a:cs typeface="Arial" panose="020B0604020202020204" pitchFamily="34" charset="0"/>
              </a:rPr>
              <a:t>A contextual selector</a:t>
            </a:r>
          </a:p>
          <a:p>
            <a:pPr marL="0" indent="0" eaLnBrk="1" hangingPunct="1">
              <a:buNone/>
              <a:defRPr/>
            </a:pPr>
            <a:r>
              <a:rPr lang="en-US" altLang="en-US" sz="2000" kern="1200" dirty="0">
                <a:solidFill>
                  <a:srgbClr val="000000"/>
                </a:solidFill>
                <a:latin typeface="Arial (Body)"/>
                <a:ea typeface="+mn-ea"/>
                <a:cs typeface="+mn-cs"/>
              </a:rPr>
              <a:t>The example configures a green text color only for p tags located </a:t>
            </a:r>
            <a:r>
              <a:rPr lang="en-US" altLang="en-US" sz="2000" b="1" kern="1200" dirty="0">
                <a:solidFill>
                  <a:srgbClr val="000000"/>
                </a:solidFill>
                <a:latin typeface="Arial (Body)"/>
                <a:ea typeface="+mn-ea"/>
                <a:cs typeface="+mn-cs"/>
              </a:rPr>
              <a:t>within </a:t>
            </a:r>
            <a:r>
              <a:rPr lang="en-US" altLang="en-US" sz="2000" kern="1200" dirty="0">
                <a:solidFill>
                  <a:srgbClr val="000000"/>
                </a:solidFill>
                <a:latin typeface="Arial (Body)"/>
                <a:ea typeface="+mn-ea"/>
                <a:cs typeface="+mn-cs"/>
              </a:rPr>
              <a:t>an element assigned to the id named content</a:t>
            </a:r>
          </a:p>
          <a:p>
            <a:pPr marL="0" indent="0" eaLnBrk="1" hangingPunct="1">
              <a:buNone/>
              <a:defRPr/>
            </a:pPr>
            <a:r>
              <a:rPr lang="en-US" altLang="en-US" sz="2000" kern="1200" dirty="0">
                <a:solidFill>
                  <a:srgbClr val="000000"/>
                </a:solidFill>
                <a:latin typeface="Arial (Body)"/>
                <a:ea typeface="+mn-ea"/>
                <a:cs typeface="+mn-cs"/>
              </a:rPr>
              <a:t>Advantage of contextual selectors:</a:t>
            </a:r>
            <a:br>
              <a:rPr lang="en-US" altLang="en-US" sz="2000" kern="1200" dirty="0">
                <a:solidFill>
                  <a:srgbClr val="000000"/>
                </a:solidFill>
                <a:latin typeface="Arial (Body)"/>
                <a:ea typeface="+mn-ea"/>
                <a:cs typeface="+mn-cs"/>
              </a:rPr>
            </a:br>
            <a:r>
              <a:rPr lang="en-US" altLang="en-US" sz="2000" kern="1200" dirty="0">
                <a:solidFill>
                  <a:srgbClr val="000000"/>
                </a:solidFill>
                <a:latin typeface="Arial (Body)"/>
                <a:ea typeface="+mn-ea"/>
                <a:cs typeface="+mn-cs"/>
              </a:rPr>
              <a:t>Reduces the number of classes and ids you need to apply in the H</a:t>
            </a:r>
            <a:r>
              <a:rPr lang="en-US" altLang="en-US" sz="100" kern="1200" dirty="0">
                <a:solidFill>
                  <a:srgbClr val="000000"/>
                </a:solidFill>
                <a:latin typeface="Arial (Body)"/>
                <a:ea typeface="+mn-ea"/>
                <a:cs typeface="+mn-cs"/>
              </a:rPr>
              <a:t> </a:t>
            </a:r>
            <a:r>
              <a:rPr lang="en-US" altLang="en-US" sz="2000" kern="1200" dirty="0">
                <a:solidFill>
                  <a:srgbClr val="000000"/>
                </a:solidFill>
                <a:latin typeface="Arial (Body)"/>
                <a:ea typeface="+mn-ea"/>
                <a:cs typeface="+mn-cs"/>
              </a:rPr>
              <a:t>T</a:t>
            </a:r>
            <a:r>
              <a:rPr lang="en-US" altLang="en-US" sz="100" kern="1200" dirty="0">
                <a:solidFill>
                  <a:srgbClr val="000000"/>
                </a:solidFill>
                <a:latin typeface="Arial (Body)"/>
                <a:ea typeface="+mn-ea"/>
                <a:cs typeface="+mn-cs"/>
              </a:rPr>
              <a:t> </a:t>
            </a:r>
            <a:r>
              <a:rPr lang="en-US" altLang="en-US" sz="2000" kern="1200" dirty="0">
                <a:solidFill>
                  <a:srgbClr val="000000"/>
                </a:solidFill>
                <a:latin typeface="Arial (Body)"/>
                <a:ea typeface="+mn-ea"/>
                <a:cs typeface="+mn-cs"/>
              </a:rPr>
              <a:t>M</a:t>
            </a:r>
            <a:r>
              <a:rPr lang="en-US" altLang="en-US" sz="100" kern="1200" dirty="0">
                <a:solidFill>
                  <a:srgbClr val="000000"/>
                </a:solidFill>
                <a:latin typeface="Arial (Body)"/>
                <a:ea typeface="+mn-ea"/>
                <a:cs typeface="+mn-cs"/>
              </a:rPr>
              <a:t> </a:t>
            </a:r>
            <a:r>
              <a:rPr lang="en-US" altLang="en-US" sz="2000" kern="1200" dirty="0">
                <a:solidFill>
                  <a:srgbClr val="000000"/>
                </a:solidFill>
                <a:latin typeface="Arial (Body)"/>
                <a:ea typeface="+mn-ea"/>
                <a:cs typeface="+mn-cs"/>
              </a:rPr>
              <a:t>L</a:t>
            </a:r>
            <a:endParaRPr lang="en-US" altLang="en-US" sz="2000" kern="1200" dirty="0">
              <a:solidFill>
                <a:srgbClr val="000000"/>
              </a:solidFill>
              <a:latin typeface="Arial (Body)"/>
              <a:ea typeface="+mn-ea"/>
              <a:cs typeface="Times New Roman" panose="02020603050405020304" pitchFamily="18" charset="0"/>
            </a:endParaRPr>
          </a:p>
        </p:txBody>
      </p:sp>
      <p:pic>
        <p:nvPicPr>
          <p:cNvPr id="4" name="Picture 3" descr="Computer code has 3 lines. The lines read as follows. Line 1. left angle bracket style riht angle bracket. Line 2. hash content p left brace color colon hash 0 0 f f 0 0 semicolon right brace. Line 3. left angle bracket  forward slash style right angle br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5713" y="1600200"/>
            <a:ext cx="3571087" cy="110434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Span Element</a:t>
            </a:r>
          </a:p>
        </p:txBody>
      </p:sp>
      <p:sp>
        <p:nvSpPr>
          <p:cNvPr id="3" name="Text Placeholder 2"/>
          <p:cNvSpPr>
            <a:spLocks noGrp="1"/>
          </p:cNvSpPr>
          <p:nvPr>
            <p:ph type="body" idx="1"/>
          </p:nvPr>
        </p:nvSpPr>
        <p:spPr>
          <a:xfrm>
            <a:off x="457200" y="1600200"/>
            <a:ext cx="7977116" cy="2416016"/>
          </a:xfrm>
        </p:spPr>
        <p:txBody>
          <a:bodyPr wrap="square">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Purpose:</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Times New Roman" panose="02020603050405020304" pitchFamily="18" charset="0"/>
              </a:rPr>
              <a:t>configure a specially formatted area displayed in-line with other elements, such as within a paragraph.</a:t>
            </a:r>
          </a:p>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There is no additional empty space above or below a span – it is inline display.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Span Element Example</a:t>
            </a:r>
          </a:p>
        </p:txBody>
      </p:sp>
      <p:pic>
        <p:nvPicPr>
          <p:cNvPr id="8" name="Picture 7" descr="Computer code titled Embedded c s s has 5 lines. The lines read as follows. Line 1. left angle bracket style right angle bracket . Line 2. period company name left brace font hyphen weight colon bold semicolon . Line 3, indented once. font hyphen family colon Georgia comma double quote Times New Roman double quote comma serif semicolon. Line 4, indented once. font hyphen size colon 1 period 25em semicolon right brace. Line 5. left angle bracket forward slash style right angle br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98" y="1482151"/>
            <a:ext cx="5864041" cy="1970318"/>
          </a:xfrm>
          <a:prstGeom prst="rect">
            <a:avLst/>
          </a:prstGeom>
        </p:spPr>
      </p:pic>
      <p:sp>
        <p:nvSpPr>
          <p:cNvPr id="6" name="Text Placeholder 5"/>
          <p:cNvSpPr>
            <a:spLocks noGrp="1"/>
          </p:cNvSpPr>
          <p:nvPr>
            <p:ph type="body" idx="1"/>
          </p:nvPr>
        </p:nvSpPr>
        <p:spPr>
          <a:xfrm>
            <a:off x="482762" y="3504437"/>
            <a:ext cx="1084997" cy="405865"/>
          </a:xfrm>
        </p:spPr>
        <p:txBody>
          <a:bodyPr/>
          <a:lstStyle/>
          <a:p>
            <a:pPr marL="0" indent="0">
              <a:buNone/>
            </a:pPr>
            <a:r>
              <a:rPr lang="en-US" altLang="en-US" sz="2200" kern="1200" dirty="0">
                <a:solidFill>
                  <a:srgbClr val="000000"/>
                </a:solidFill>
                <a:latin typeface="Arial (Body)"/>
              </a:rPr>
              <a:t>H</a:t>
            </a:r>
            <a:r>
              <a:rPr lang="en-US" altLang="en-US" sz="100" kern="1200" dirty="0">
                <a:solidFill>
                  <a:srgbClr val="000000"/>
                </a:solidFill>
                <a:latin typeface="Arial (Body)"/>
              </a:rPr>
              <a:t> </a:t>
            </a:r>
            <a:r>
              <a:rPr lang="en-US" altLang="en-US" sz="2200" kern="1200" dirty="0">
                <a:solidFill>
                  <a:srgbClr val="000000"/>
                </a:solidFill>
                <a:latin typeface="Arial (Body)"/>
              </a:rPr>
              <a:t>T</a:t>
            </a:r>
            <a:r>
              <a:rPr lang="en-US" altLang="en-US" sz="100" kern="1200" dirty="0">
                <a:solidFill>
                  <a:srgbClr val="000000"/>
                </a:solidFill>
                <a:latin typeface="Arial (Body)"/>
              </a:rPr>
              <a:t> </a:t>
            </a:r>
            <a:r>
              <a:rPr lang="en-US" altLang="en-US" sz="2200" kern="1200" dirty="0">
                <a:solidFill>
                  <a:srgbClr val="000000"/>
                </a:solidFill>
                <a:latin typeface="Arial (Body)"/>
              </a:rPr>
              <a:t>M</a:t>
            </a:r>
            <a:r>
              <a:rPr lang="en-US" altLang="en-US" sz="100" kern="1200" dirty="0">
                <a:solidFill>
                  <a:srgbClr val="000000"/>
                </a:solidFill>
                <a:latin typeface="Arial (Body)"/>
              </a:rPr>
              <a:t> </a:t>
            </a:r>
            <a:r>
              <a:rPr lang="en-US" altLang="en-US" sz="2200" kern="1200" dirty="0">
                <a:solidFill>
                  <a:srgbClr val="000000"/>
                </a:solidFill>
                <a:latin typeface="Arial (Body)"/>
              </a:rPr>
              <a:t>L:</a:t>
            </a:r>
            <a:endParaRPr lang="en-US" sz="2200" dirty="0">
              <a:latin typeface="+mn-lt"/>
            </a:endParaRPr>
          </a:p>
        </p:txBody>
      </p:sp>
      <p:pic>
        <p:nvPicPr>
          <p:cNvPr id="7" name="Picture 6" descr="Computer code has 3 lines. The lines read as follows. Line 1. left angle bracket p right angle bracket Your needs are important to us at left angle bracket span. Line 2. class equals double quote company name double quote right angle bracket Acme Web Design left angle bracket forward slash span right angle bracket period . Line 3. We will work with you to build your Web site period left angle bracket forward slash p right angle bracke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298" y="4054891"/>
            <a:ext cx="4595873" cy="634213"/>
          </a:xfrm>
          <a:prstGeom prst="rect">
            <a:avLst/>
          </a:prstGeom>
        </p:spPr>
      </p:pic>
      <p:pic>
        <p:nvPicPr>
          <p:cNvPr id="9" name="Picture 2" descr="A firefox browser is a open to a page which reads, your needs are important to us at Acme web design. We will work with you to build you web site."/>
          <p:cNvPicPr>
            <a:picLocks noChangeAspect="1" noChangeArrowheads="1"/>
          </p:cNvPicPr>
          <p:nvPr/>
        </p:nvPicPr>
        <p:blipFill>
          <a:blip r:embed="rId4"/>
          <a:srcRect/>
          <a:stretch>
            <a:fillRect/>
          </a:stretch>
        </p:blipFill>
        <p:spPr bwMode="auto">
          <a:xfrm>
            <a:off x="2073399" y="4833693"/>
            <a:ext cx="4997202" cy="1370060"/>
          </a:xfrm>
          <a:prstGeom prst="rect">
            <a:avLst/>
          </a:prstGeom>
          <a:noFill/>
          <a:ln w="9525">
            <a:noFill/>
            <a:miter lim="800000"/>
            <a:headEnd/>
            <a:tailEnd/>
          </a:ln>
          <a:effectLst/>
          <a:scene3d>
            <a:camera prst="orthographicFront">
              <a:rot lat="0" lon="0" rev="0"/>
            </a:camera>
            <a:lightRig rig="glow" dir="t">
              <a:rot lat="0" lon="0" rev="4800000"/>
            </a:lightRig>
          </a:scene3d>
          <a:sp3d prstMaterial="matte">
            <a:bevelT w="127000" h="63500"/>
          </a:sp3d>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External Style Sheets </a:t>
            </a:r>
            <a:r>
              <a:rPr lang="en-US" sz="2000" b="0" kern="1200" spc="-50" dirty="0">
                <a:latin typeface="Times New Roman" panose="02020603050405020304" pitchFamily="18" charset="0"/>
                <a:ea typeface="+mj-ea"/>
                <a:cs typeface="+mj-cs"/>
              </a:rPr>
              <a:t>(1 of 2)</a:t>
            </a:r>
          </a:p>
        </p:txBody>
      </p:sp>
      <p:sp>
        <p:nvSpPr>
          <p:cNvPr id="3" name="Text Placeholder 2"/>
          <p:cNvSpPr>
            <a:spLocks noGrp="1"/>
          </p:cNvSpPr>
          <p:nvPr>
            <p:ph type="body" idx="1"/>
          </p:nvPr>
        </p:nvSpPr>
        <p:spPr>
          <a:xfrm>
            <a:off x="457200" y="1600200"/>
            <a:ext cx="8229600" cy="3170068"/>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Arial" panose="020B0604020202020204" pitchFamily="34" charset="0"/>
              </a:rPr>
              <a:t>C</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S</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S style rules are contained in a text file separate from the H</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T</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M</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L documents.</a:t>
            </a:r>
          </a:p>
          <a:p>
            <a:pPr marL="0" indent="0" eaLnBrk="1" hangingPunct="1">
              <a:buNone/>
              <a:tabLst/>
              <a:defRPr/>
            </a:pPr>
            <a:r>
              <a:rPr lang="en-US" altLang="en-US" sz="2400" kern="1200" dirty="0">
                <a:solidFill>
                  <a:srgbClr val="000000"/>
                </a:solidFill>
                <a:latin typeface="Arial (Body)"/>
                <a:ea typeface="+mn-ea"/>
                <a:cs typeface="Arial" panose="020B0604020202020204" pitchFamily="34" charset="0"/>
              </a:rPr>
              <a:t>The External Style Sheet text file:</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Arial" panose="020B0604020202020204" pitchFamily="34" charset="0"/>
              </a:rPr>
              <a:t>extension ".c</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s</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s"</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Arial" panose="020B0604020202020204" pitchFamily="34" charset="0"/>
              </a:rPr>
              <a:t>contains only style rules</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Arial" panose="020B0604020202020204" pitchFamily="34" charset="0"/>
              </a:rPr>
              <a:t>does not contain any H</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T</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M</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L tags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defRPr/>
            </a:pPr>
            <a:r>
              <a:rPr lang="en-US" kern="1200" spc="-50" dirty="0">
                <a:latin typeface="Times New Roman" panose="02020603050405020304" pitchFamily="18" charset="0"/>
              </a:rPr>
              <a:t>External Style Sheets </a:t>
            </a:r>
            <a:r>
              <a:rPr lang="en-US" sz="2000" b="0" kern="1200" spc="-50" dirty="0">
                <a:latin typeface="Times New Roman" panose="02020603050405020304" pitchFamily="18" charset="0"/>
              </a:rPr>
              <a:t>(2 of 2)</a:t>
            </a:r>
            <a:endParaRPr lang="en-US" sz="3400" b="1" kern="1200" spc="-50" dirty="0">
              <a:solidFill>
                <a:srgbClr val="007FA3"/>
              </a:solidFill>
              <a:latin typeface="Times New Roman" panose="02020603050405020304" pitchFamily="18" charset="0"/>
              <a:ea typeface="+mj-ea"/>
              <a:cs typeface="+mj-cs"/>
              <a:sym typeface="Times New Roman"/>
            </a:endParaRPr>
          </a:p>
        </p:txBody>
      </p:sp>
      <p:sp>
        <p:nvSpPr>
          <p:cNvPr id="11" name="Text Placeholder 10"/>
          <p:cNvSpPr>
            <a:spLocks noGrp="1"/>
          </p:cNvSpPr>
          <p:nvPr>
            <p:ph type="body" idx="1"/>
          </p:nvPr>
        </p:nvSpPr>
        <p:spPr>
          <a:xfrm>
            <a:off x="457200" y="1600200"/>
            <a:ext cx="8229600" cy="1238534"/>
          </a:xfrm>
        </p:spPr>
        <p:txBody>
          <a:bodyPr/>
          <a:lstStyle/>
          <a:p>
            <a:pPr marL="0" lvl="1" indent="0">
              <a:spcBef>
                <a:spcPts val="1500"/>
              </a:spcBef>
              <a:buNone/>
              <a:tabLst>
                <a:tab pos="176213" algn="l"/>
              </a:tabLst>
            </a:pPr>
            <a:r>
              <a:rPr lang="en-US" altLang="en-US" sz="2400" dirty="0">
                <a:solidFill>
                  <a:schemeClr val="tx1"/>
                </a:solidFill>
                <a:latin typeface="+mn-lt"/>
                <a:cs typeface="Arial" panose="020B0604020202020204" pitchFamily="34" charset="0"/>
              </a:rPr>
              <a:t>Multiple web pages can associate with the same external style sheet file.</a:t>
            </a:r>
          </a:p>
          <a:p>
            <a:pPr marL="0" lvl="1" indent="0">
              <a:buNone/>
              <a:tabLst>
                <a:tab pos="176213" algn="l"/>
              </a:tabLst>
            </a:pPr>
            <a:r>
              <a:rPr lang="en-US" altLang="en-US" sz="2400" dirty="0">
                <a:solidFill>
                  <a:schemeClr val="tx1"/>
                </a:solidFill>
                <a:latin typeface="+mn-lt"/>
              </a:rPr>
              <a:t>site.css</a:t>
            </a:r>
          </a:p>
        </p:txBody>
      </p:sp>
      <p:pic>
        <p:nvPicPr>
          <p:cNvPr id="47" name="Picture 46" descr="Computer code titled site period c s s, has 7 lines. The lines read as follows. Line 1. body left brace background hyphen color colon hash E 6 E 6 F A semicolon. Line 2, indented once. color colon hash 0 0 0 0 0 0 semicolon. Line 3, indented once. font hyphen family colon Arial comma sans hyphen serif semicolon. Line 4, indented once. font hyphen size colon 90 percent sign semicolon right brace. Line 5. H 2 left brace color colon hash 0 0 3 3 6 6 semicolon right brace. Line 6. N a v left brace font hyphen size colon 16 p x semicolon. Line 7, indented once. font hyphen weight colon bold semicolon right brace. 3 different elements namely, index period h t m l, clients period h t m l and about period h t m l are directed to the code block."/>
          <p:cNvPicPr>
            <a:picLocks noChangeAspect="1"/>
          </p:cNvPicPr>
          <p:nvPr/>
        </p:nvPicPr>
        <p:blipFill>
          <a:blip r:embed="rId2"/>
          <a:stretch>
            <a:fillRect/>
          </a:stretch>
        </p:blipFill>
        <p:spPr>
          <a:xfrm>
            <a:off x="831273" y="3094083"/>
            <a:ext cx="7481455" cy="30972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Arial" pitchFamily="34" charset="0"/>
              </a:rPr>
              <a:t>Overview of Cascading Style Sheets (C</a:t>
            </a:r>
            <a:r>
              <a:rPr lang="en-US" sz="100" kern="1200" spc="-50" dirty="0">
                <a:latin typeface="Times New Roman" panose="02020603050405020304" pitchFamily="18" charset="0"/>
                <a:ea typeface="+mj-ea"/>
                <a:cs typeface="Arial" pitchFamily="34" charset="0"/>
              </a:rPr>
              <a:t> </a:t>
            </a:r>
            <a:r>
              <a:rPr lang="en-US" kern="1200" spc="-50" dirty="0">
                <a:latin typeface="Times New Roman" panose="02020603050405020304" pitchFamily="18" charset="0"/>
                <a:ea typeface="+mj-ea"/>
                <a:cs typeface="Arial" pitchFamily="34" charset="0"/>
              </a:rPr>
              <a:t>S</a:t>
            </a:r>
            <a:r>
              <a:rPr lang="en-US" sz="100" kern="1200" spc="-50" dirty="0">
                <a:latin typeface="Times New Roman" panose="02020603050405020304" pitchFamily="18" charset="0"/>
                <a:ea typeface="+mj-ea"/>
                <a:cs typeface="Arial" pitchFamily="34" charset="0"/>
              </a:rPr>
              <a:t> </a:t>
            </a:r>
            <a:r>
              <a:rPr lang="en-US" kern="1200" spc="-50" dirty="0">
                <a:latin typeface="Times New Roman" panose="02020603050405020304" pitchFamily="18" charset="0"/>
                <a:ea typeface="+mj-ea"/>
                <a:cs typeface="Arial" pitchFamily="34" charset="0"/>
              </a:rPr>
              <a:t>S)</a:t>
            </a:r>
            <a:endParaRPr lang="en-US" kern="1200" spc="-5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600200"/>
            <a:ext cx="8229600" cy="4472796"/>
          </a:xfrm>
        </p:spPr>
        <p:txBody>
          <a:bodyPr/>
          <a:lstStyle/>
          <a:p>
            <a:pPr marL="0" indent="0" eaLnBrk="1" fontAlgn="auto" hangingPunct="1">
              <a:spcBef>
                <a:spcPts val="800"/>
              </a:spcBef>
              <a:spcAft>
                <a:spcPts val="0"/>
              </a:spcAft>
              <a:buNone/>
              <a:defRPr/>
            </a:pPr>
            <a:r>
              <a:rPr lang="en-US" sz="2000" dirty="0">
                <a:solidFill>
                  <a:schemeClr val="tx1"/>
                </a:solidFill>
                <a:latin typeface="+mn-lt"/>
                <a:cs typeface="Times New Roman" pitchFamily="18" charset="0"/>
              </a:rPr>
              <a:t>See what is possible with C</a:t>
            </a:r>
            <a:r>
              <a:rPr lang="en-US" sz="100" dirty="0">
                <a:solidFill>
                  <a:schemeClr val="tx1"/>
                </a:solidFill>
                <a:latin typeface="+mn-lt"/>
                <a:cs typeface="Times New Roman" pitchFamily="18" charset="0"/>
              </a:rPr>
              <a:t> </a:t>
            </a:r>
            <a:r>
              <a:rPr lang="en-US" sz="2000" dirty="0">
                <a:solidFill>
                  <a:schemeClr val="tx1"/>
                </a:solidFill>
                <a:latin typeface="+mn-lt"/>
                <a:cs typeface="Times New Roman" pitchFamily="18" charset="0"/>
              </a:rPr>
              <a:t>S</a:t>
            </a:r>
            <a:r>
              <a:rPr lang="en-US" sz="100" dirty="0">
                <a:solidFill>
                  <a:schemeClr val="tx1"/>
                </a:solidFill>
                <a:latin typeface="+mn-lt"/>
                <a:cs typeface="Times New Roman" pitchFamily="18" charset="0"/>
              </a:rPr>
              <a:t> </a:t>
            </a:r>
            <a:r>
              <a:rPr lang="en-US" sz="2000" dirty="0">
                <a:solidFill>
                  <a:schemeClr val="tx1"/>
                </a:solidFill>
                <a:latin typeface="+mn-lt"/>
                <a:cs typeface="Times New Roman" pitchFamily="18" charset="0"/>
              </a:rPr>
              <a:t>S:</a:t>
            </a:r>
          </a:p>
          <a:p>
            <a:pPr marL="255600" lvl="1" indent="-255600" eaLnBrk="1" fontAlgn="auto" hangingPunct="1">
              <a:spcBef>
                <a:spcPts val="1500"/>
              </a:spcBef>
              <a:spcAft>
                <a:spcPts val="0"/>
              </a:spcAft>
              <a:buFont typeface="Arial" panose="020B0604020202020204" pitchFamily="34" charset="0"/>
              <a:buChar char="•"/>
              <a:defRPr/>
            </a:pPr>
            <a:r>
              <a:rPr lang="en-US" sz="2000" dirty="0">
                <a:solidFill>
                  <a:schemeClr val="tx1"/>
                </a:solidFill>
                <a:latin typeface="+mn-lt"/>
                <a:cs typeface="Times New Roman" pitchFamily="18" charset="0"/>
              </a:rPr>
              <a:t>Visit </a:t>
            </a:r>
            <a:r>
              <a:rPr lang="en-US" sz="2000" dirty="0">
                <a:solidFill>
                  <a:schemeClr val="tx1"/>
                </a:solidFill>
                <a:latin typeface="+mn-lt"/>
                <a:cs typeface="Times New Roman" pitchFamily="18" charset="0"/>
                <a:hlinkClick r:id="rId2" tooltip="http://www.csszengarden.com/"/>
              </a:rPr>
              <a:t>http://www.csszengarden.com/</a:t>
            </a:r>
            <a:endParaRPr lang="en-US" sz="2000" dirty="0">
              <a:solidFill>
                <a:schemeClr val="tx1"/>
              </a:solidFill>
              <a:latin typeface="+mn-lt"/>
              <a:cs typeface="Times New Roman" pitchFamily="18" charset="0"/>
            </a:endParaRPr>
          </a:p>
          <a:p>
            <a:pPr marL="0" lvl="1" indent="0" eaLnBrk="1" fontAlgn="auto" hangingPunct="1">
              <a:spcBef>
                <a:spcPts val="800"/>
              </a:spcBef>
              <a:spcAft>
                <a:spcPts val="0"/>
              </a:spcAft>
              <a:buNone/>
              <a:defRPr/>
            </a:pPr>
            <a:r>
              <a:rPr lang="en-US" sz="2000" dirty="0">
                <a:solidFill>
                  <a:schemeClr val="tx1"/>
                </a:solidFill>
                <a:latin typeface="+mn-lt"/>
                <a:cs typeface="Times New Roman" pitchFamily="18" charset="0"/>
              </a:rPr>
              <a:t>Style Sheets</a:t>
            </a:r>
          </a:p>
          <a:p>
            <a:pPr marL="255600" lvl="1" indent="-255600" eaLnBrk="1" fontAlgn="auto" hangingPunct="1">
              <a:spcBef>
                <a:spcPts val="1500"/>
              </a:spcBef>
              <a:spcAft>
                <a:spcPts val="0"/>
              </a:spcAft>
              <a:buFont typeface="Arial" panose="020B0604020202020204" pitchFamily="34" charset="0"/>
              <a:buChar char="•"/>
              <a:defRPr/>
            </a:pPr>
            <a:r>
              <a:rPr lang="en-US" sz="2000" dirty="0">
                <a:solidFill>
                  <a:schemeClr val="tx1"/>
                </a:solidFill>
                <a:latin typeface="+mn-lt"/>
                <a:cs typeface="Times New Roman" pitchFamily="18" charset="0"/>
              </a:rPr>
              <a:t>used for years in Desktop Publishing</a:t>
            </a:r>
          </a:p>
          <a:p>
            <a:pPr marL="255600" lvl="1" indent="-255600" eaLnBrk="1" fontAlgn="auto" hangingPunct="1">
              <a:spcBef>
                <a:spcPts val="1500"/>
              </a:spcBef>
              <a:spcAft>
                <a:spcPts val="0"/>
              </a:spcAft>
              <a:buFont typeface="Arial" panose="020B0604020202020204" pitchFamily="34" charset="0"/>
              <a:buChar char="•"/>
              <a:defRPr/>
            </a:pPr>
            <a:r>
              <a:rPr lang="en-US" sz="2000" dirty="0">
                <a:solidFill>
                  <a:schemeClr val="tx1"/>
                </a:solidFill>
                <a:latin typeface="+mn-lt"/>
                <a:cs typeface="Times New Roman" pitchFamily="18" charset="0"/>
              </a:rPr>
              <a:t>apply typographical styles and spacing to printed media</a:t>
            </a:r>
          </a:p>
          <a:p>
            <a:pPr marL="266700" lvl="1" indent="-266700" eaLnBrk="1" fontAlgn="auto" hangingPunct="1">
              <a:spcBef>
                <a:spcPts val="1000"/>
              </a:spcBef>
              <a:spcAft>
                <a:spcPts val="0"/>
              </a:spcAft>
              <a:buNone/>
              <a:defRPr/>
            </a:pPr>
            <a:r>
              <a:rPr lang="en-US" sz="2000" dirty="0">
                <a:solidFill>
                  <a:schemeClr val="tx1"/>
                </a:solidFill>
                <a:latin typeface="+mn-lt"/>
                <a:cs typeface="Times New Roman" pitchFamily="18" charset="0"/>
              </a:rPr>
              <a:t>C</a:t>
            </a:r>
            <a:r>
              <a:rPr lang="en-US" sz="100" dirty="0">
                <a:solidFill>
                  <a:schemeClr val="tx1"/>
                </a:solidFill>
                <a:latin typeface="+mn-lt"/>
                <a:cs typeface="Times New Roman" pitchFamily="18" charset="0"/>
              </a:rPr>
              <a:t> </a:t>
            </a:r>
            <a:r>
              <a:rPr lang="en-US" sz="2000" dirty="0">
                <a:solidFill>
                  <a:schemeClr val="tx1"/>
                </a:solidFill>
                <a:latin typeface="+mn-lt"/>
                <a:cs typeface="Times New Roman" pitchFamily="18" charset="0"/>
              </a:rPr>
              <a:t>S</a:t>
            </a:r>
            <a:r>
              <a:rPr lang="en-US" sz="100" dirty="0">
                <a:solidFill>
                  <a:schemeClr val="tx1"/>
                </a:solidFill>
                <a:latin typeface="+mn-lt"/>
                <a:cs typeface="Times New Roman" pitchFamily="18" charset="0"/>
              </a:rPr>
              <a:t> </a:t>
            </a:r>
            <a:r>
              <a:rPr lang="en-US" sz="2000" dirty="0">
                <a:solidFill>
                  <a:schemeClr val="tx1"/>
                </a:solidFill>
                <a:latin typeface="+mn-lt"/>
                <a:cs typeface="Times New Roman" pitchFamily="18" charset="0"/>
              </a:rPr>
              <a:t>S</a:t>
            </a:r>
          </a:p>
          <a:p>
            <a:pPr marL="255600" lvl="1" indent="-255600" eaLnBrk="1" fontAlgn="auto" hangingPunct="1">
              <a:spcBef>
                <a:spcPts val="1500"/>
              </a:spcBef>
              <a:spcAft>
                <a:spcPts val="0"/>
              </a:spcAft>
              <a:buFont typeface="Arial" panose="020B0604020202020204" pitchFamily="34" charset="0"/>
              <a:buChar char="•"/>
              <a:defRPr/>
            </a:pPr>
            <a:r>
              <a:rPr lang="en-US" sz="2000" dirty="0">
                <a:solidFill>
                  <a:schemeClr val="tx1"/>
                </a:solidFill>
                <a:latin typeface="+mn-lt"/>
                <a:cs typeface="Times New Roman" pitchFamily="18" charset="0"/>
              </a:rPr>
              <a:t>provides the functionality of style sheets </a:t>
            </a:r>
            <a:r>
              <a:rPr lang="en-US" sz="2000" b="1" dirty="0">
                <a:solidFill>
                  <a:schemeClr val="tx1"/>
                </a:solidFill>
                <a:latin typeface="+mn-lt"/>
                <a:cs typeface="Times New Roman" pitchFamily="18" charset="0"/>
              </a:rPr>
              <a:t>(and much more) </a:t>
            </a:r>
            <a:r>
              <a:rPr lang="en-US" sz="2000" dirty="0">
                <a:solidFill>
                  <a:schemeClr val="tx1"/>
                </a:solidFill>
                <a:latin typeface="+mn-lt"/>
                <a:cs typeface="Times New Roman" pitchFamily="18" charset="0"/>
              </a:rPr>
              <a:t>for web developers</a:t>
            </a:r>
          </a:p>
          <a:p>
            <a:pPr marL="255600" lvl="1" indent="-255600" eaLnBrk="1" fontAlgn="auto" hangingPunct="1">
              <a:spcBef>
                <a:spcPts val="1500"/>
              </a:spcBef>
              <a:spcAft>
                <a:spcPts val="0"/>
              </a:spcAft>
              <a:buFont typeface="Arial" panose="020B0604020202020204" pitchFamily="34" charset="0"/>
              <a:buChar char="•"/>
              <a:defRPr/>
            </a:pPr>
            <a:r>
              <a:rPr lang="en-US" sz="2000" dirty="0">
                <a:solidFill>
                  <a:schemeClr val="tx1"/>
                </a:solidFill>
                <a:latin typeface="+mn-lt"/>
                <a:cs typeface="Times New Roman" pitchFamily="18" charset="0"/>
              </a:rPr>
              <a:t>a flexible, cross-platform, standards-based language developed by the W3C.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Link Element</a:t>
            </a:r>
          </a:p>
        </p:txBody>
      </p:sp>
      <p:sp>
        <p:nvSpPr>
          <p:cNvPr id="3" name="Text Placeholder 2"/>
          <p:cNvSpPr>
            <a:spLocks noGrp="1"/>
          </p:cNvSpPr>
          <p:nvPr>
            <p:ph type="body" idx="1"/>
          </p:nvPr>
        </p:nvSpPr>
        <p:spPr>
          <a:xfrm>
            <a:off x="457200" y="1600200"/>
            <a:ext cx="8229600" cy="2608376"/>
          </a:xfrm>
        </p:spPr>
        <p:txBody>
          <a:bodyPr>
            <a:spAutoFit/>
          </a:bodyPr>
          <a:lstStyle/>
          <a:p>
            <a:pPr marL="0" indent="0" eaLnBrk="1" hangingPunct="1">
              <a:buNone/>
              <a:defRPr/>
            </a:pPr>
            <a:r>
              <a:rPr lang="en-US" altLang="en-US" sz="2400" kern="1200" dirty="0">
                <a:solidFill>
                  <a:srgbClr val="000000"/>
                </a:solidFill>
                <a:latin typeface="Arial (Body)"/>
                <a:ea typeface="+mn-ea"/>
                <a:cs typeface="Arial" panose="020B0604020202020204" pitchFamily="34" charset="0"/>
              </a:rPr>
              <a:t>A self-contained tag</a:t>
            </a:r>
          </a:p>
          <a:p>
            <a:pPr marL="0" indent="0" eaLnBrk="1" hangingPunct="1">
              <a:buNone/>
              <a:defRPr/>
            </a:pPr>
            <a:r>
              <a:rPr lang="en-US" altLang="en-US" sz="2400" kern="1200" dirty="0">
                <a:solidFill>
                  <a:srgbClr val="000000"/>
                </a:solidFill>
                <a:latin typeface="Arial (Body)"/>
                <a:ea typeface="+mn-ea"/>
                <a:cs typeface="Arial" panose="020B0604020202020204" pitchFamily="34" charset="0"/>
              </a:rPr>
              <a:t>Placed in the head section</a:t>
            </a:r>
          </a:p>
          <a:p>
            <a:pPr marL="0" indent="0" eaLnBrk="1" hangingPunct="1">
              <a:buNone/>
              <a:defRPr/>
            </a:pPr>
            <a:r>
              <a:rPr lang="en-US" altLang="en-US" sz="2400" kern="1200" dirty="0">
                <a:solidFill>
                  <a:srgbClr val="000000"/>
                </a:solidFill>
                <a:latin typeface="Arial (Body)"/>
                <a:ea typeface="+mn-ea"/>
                <a:cs typeface="Arial" panose="020B0604020202020204" pitchFamily="34" charset="0"/>
              </a:rPr>
              <a:t>Purpose: associates the external style sheet file with the web page.</a:t>
            </a:r>
          </a:p>
          <a:p>
            <a:pPr marL="0" indent="0" eaLnBrk="1" hangingPunct="1">
              <a:buNone/>
              <a:defRPr/>
            </a:pPr>
            <a:r>
              <a:rPr lang="en-US" altLang="en-US" sz="2400" kern="1200" dirty="0">
                <a:solidFill>
                  <a:srgbClr val="000000"/>
                </a:solidFill>
                <a:latin typeface="Arial (Body)"/>
                <a:ea typeface="+mn-ea"/>
                <a:cs typeface="Arial" panose="020B0604020202020204" pitchFamily="34" charset="0"/>
              </a:rPr>
              <a:t>Example:</a:t>
            </a:r>
            <a:endParaRPr lang="en-US" altLang="en-US" sz="2400" kern="1200" dirty="0">
              <a:solidFill>
                <a:srgbClr val="000000"/>
              </a:solidFill>
              <a:latin typeface="Arial (Body)"/>
              <a:ea typeface="+mn-ea"/>
              <a:cs typeface="+mn-cs"/>
            </a:endParaRPr>
          </a:p>
        </p:txBody>
      </p:sp>
      <p:pic>
        <p:nvPicPr>
          <p:cNvPr id="4" name="Picture 3" descr="Computer code reads, left angle bracket link r e l equals double quote style sheet double quote h r e f equals double quote color period c s s double quote right angle bracket.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16" y="4380026"/>
            <a:ext cx="6789103" cy="100749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defRPr/>
            </a:pPr>
            <a:r>
              <a:rPr lang="en-US" kern="1200" spc="-50" dirty="0">
                <a:latin typeface="Times New Roman" panose="02020603050405020304" pitchFamily="18" charset="0"/>
                <a:ea typeface="+mj-ea"/>
                <a:cs typeface="+mj-cs"/>
              </a:rPr>
              <a:t>Using an External Style Sheet</a:t>
            </a:r>
            <a:endParaRPr lang="en-US" sz="3400" b="1" kern="1200" spc="-50" dirty="0">
              <a:solidFill>
                <a:srgbClr val="007FA3"/>
              </a:solidFill>
              <a:latin typeface="Times New Roman" panose="02020603050405020304" pitchFamily="18" charset="0"/>
              <a:ea typeface="+mj-ea"/>
              <a:cs typeface="+mj-cs"/>
              <a:sym typeface="Times New Roman"/>
            </a:endParaRPr>
          </a:p>
        </p:txBody>
      </p:sp>
      <p:sp>
        <p:nvSpPr>
          <p:cNvPr id="7" name="Text Placeholder 6"/>
          <p:cNvSpPr>
            <a:spLocks noGrp="1"/>
          </p:cNvSpPr>
          <p:nvPr>
            <p:ph type="body" idx="1"/>
          </p:nvPr>
        </p:nvSpPr>
        <p:spPr>
          <a:xfrm>
            <a:off x="457200" y="1600201"/>
            <a:ext cx="4465320" cy="411480"/>
          </a:xfrm>
        </p:spPr>
        <p:txBody>
          <a:bodyPr/>
          <a:lstStyle/>
          <a:p>
            <a:pPr marL="0" indent="0">
              <a:buNone/>
            </a:pPr>
            <a:r>
              <a:rPr lang="en-US" altLang="en-US" sz="2400" dirty="0">
                <a:solidFill>
                  <a:schemeClr val="tx1"/>
                </a:solidFill>
                <a:latin typeface="+mn-lt"/>
              </a:rPr>
              <a:t>External Style Sheet color.c</a:t>
            </a:r>
            <a:r>
              <a:rPr lang="en-US" altLang="en-US" sz="100" dirty="0">
                <a:solidFill>
                  <a:schemeClr val="tx1"/>
                </a:solidFill>
                <a:latin typeface="+mn-lt"/>
              </a:rPr>
              <a:t> </a:t>
            </a:r>
            <a:r>
              <a:rPr lang="en-US" altLang="en-US" sz="2400" dirty="0">
                <a:solidFill>
                  <a:schemeClr val="tx1"/>
                </a:solidFill>
                <a:latin typeface="+mn-lt"/>
              </a:rPr>
              <a:t>s</a:t>
            </a:r>
            <a:r>
              <a:rPr lang="en-US" altLang="en-US" sz="100" dirty="0">
                <a:solidFill>
                  <a:schemeClr val="tx1"/>
                </a:solidFill>
                <a:latin typeface="+mn-lt"/>
              </a:rPr>
              <a:t> </a:t>
            </a:r>
            <a:r>
              <a:rPr lang="en-US" altLang="en-US" sz="2400" dirty="0">
                <a:solidFill>
                  <a:schemeClr val="tx1"/>
                </a:solidFill>
                <a:latin typeface="+mn-lt"/>
              </a:rPr>
              <a:t>s</a:t>
            </a:r>
          </a:p>
        </p:txBody>
      </p:sp>
      <p:pic>
        <p:nvPicPr>
          <p:cNvPr id="9" name="Picture 8" descr="Computer code has 3 lines. The lines read as follows. Line 1. Body left brace background hyphen color colon hash 0 0 0 0 f f semicolon. Line 2, intended once. Color colon hash f f f f f f semicolon right brace. Line 3. Left angle bracket link r e l equals double quote style sheet double quote h r e f equals double quote color period c s s double quote right angle bracket. "/>
          <p:cNvPicPr>
            <a:picLocks noChangeAspect="1"/>
          </p:cNvPicPr>
          <p:nvPr/>
        </p:nvPicPr>
        <p:blipFill>
          <a:blip r:embed="rId2"/>
          <a:stretch>
            <a:fillRect/>
          </a:stretch>
        </p:blipFill>
        <p:spPr>
          <a:xfrm>
            <a:off x="539750" y="2180882"/>
            <a:ext cx="4864356" cy="1491961"/>
          </a:xfrm>
          <a:prstGeom prst="rect">
            <a:avLst/>
          </a:prstGeom>
        </p:spPr>
      </p:pic>
      <p:sp>
        <p:nvSpPr>
          <p:cNvPr id="8" name="Text Placeholder 7"/>
          <p:cNvSpPr>
            <a:spLocks noGrp="1"/>
          </p:cNvSpPr>
          <p:nvPr>
            <p:ph type="body" idx="2"/>
          </p:nvPr>
        </p:nvSpPr>
        <p:spPr>
          <a:xfrm>
            <a:off x="457200" y="3811563"/>
            <a:ext cx="8061960" cy="777240"/>
          </a:xfrm>
        </p:spPr>
        <p:txBody>
          <a:bodyPr/>
          <a:lstStyle/>
          <a:p>
            <a:pPr marL="0" indent="0">
              <a:buNone/>
            </a:pPr>
            <a:r>
              <a:rPr lang="en-US" sz="2400" dirty="0">
                <a:solidFill>
                  <a:schemeClr val="tx1"/>
                </a:solidFill>
                <a:latin typeface="+mn-lt"/>
                <a:cs typeface="Times New Roman" pitchFamily="18" charset="0"/>
              </a:rPr>
              <a:t>To associate the external style sheet called color.css, the H</a:t>
            </a:r>
            <a:r>
              <a:rPr lang="en-US" sz="100" dirty="0">
                <a:solidFill>
                  <a:schemeClr val="tx1"/>
                </a:solidFill>
                <a:latin typeface="+mn-lt"/>
                <a:cs typeface="Times New Roman" pitchFamily="18" charset="0"/>
              </a:rPr>
              <a:t> </a:t>
            </a:r>
            <a:r>
              <a:rPr lang="en-US" sz="2400" dirty="0">
                <a:solidFill>
                  <a:schemeClr val="tx1"/>
                </a:solidFill>
                <a:latin typeface="+mn-lt"/>
                <a:cs typeface="Times New Roman" pitchFamily="18" charset="0"/>
              </a:rPr>
              <a:t>T</a:t>
            </a:r>
            <a:r>
              <a:rPr lang="en-US" sz="100" dirty="0">
                <a:solidFill>
                  <a:schemeClr val="tx1"/>
                </a:solidFill>
                <a:latin typeface="+mn-lt"/>
                <a:cs typeface="Times New Roman" pitchFamily="18" charset="0"/>
              </a:rPr>
              <a:t> </a:t>
            </a:r>
            <a:r>
              <a:rPr lang="en-US" sz="2400" dirty="0">
                <a:solidFill>
                  <a:schemeClr val="tx1"/>
                </a:solidFill>
                <a:latin typeface="+mn-lt"/>
                <a:cs typeface="Times New Roman" pitchFamily="18" charset="0"/>
              </a:rPr>
              <a:t>M</a:t>
            </a:r>
            <a:r>
              <a:rPr lang="en-US" sz="100" dirty="0">
                <a:solidFill>
                  <a:schemeClr val="tx1"/>
                </a:solidFill>
                <a:latin typeface="+mn-lt"/>
                <a:cs typeface="Times New Roman" pitchFamily="18" charset="0"/>
              </a:rPr>
              <a:t> </a:t>
            </a:r>
            <a:r>
              <a:rPr lang="en-US" sz="2400" dirty="0">
                <a:solidFill>
                  <a:schemeClr val="tx1"/>
                </a:solidFill>
                <a:latin typeface="+mn-lt"/>
                <a:cs typeface="Times New Roman" pitchFamily="18" charset="0"/>
              </a:rPr>
              <a:t>L code placed in the head section is:</a:t>
            </a:r>
            <a:endParaRPr lang="en-US" sz="2400" dirty="0">
              <a:solidFill>
                <a:schemeClr val="tx1"/>
              </a:solidFill>
              <a:latin typeface="+mn-lt"/>
            </a:endParaRPr>
          </a:p>
        </p:txBody>
      </p:sp>
      <p:pic>
        <p:nvPicPr>
          <p:cNvPr id="4" name="Picture 3" descr="Computer code reads, left angle bracket r e l equals double quote style sheet double quote h r e f equals double quote color period c s s double quote right angle bracket."/>
          <p:cNvPicPr>
            <a:picLocks noChangeAspect="1"/>
          </p:cNvPicPr>
          <p:nvPr/>
        </p:nvPicPr>
        <p:blipFill rotWithShape="1">
          <a:blip r:embed="rId3"/>
          <a:srcRect l="1260" t="1" b="12243"/>
          <a:stretch/>
        </p:blipFill>
        <p:spPr>
          <a:xfrm>
            <a:off x="457200" y="4867134"/>
            <a:ext cx="7043094" cy="66341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Checkpoint 3.2</a:t>
            </a:r>
          </a:p>
        </p:txBody>
      </p:sp>
      <p:sp>
        <p:nvSpPr>
          <p:cNvPr id="3" name="Text Placeholder 2"/>
          <p:cNvSpPr>
            <a:spLocks noGrp="1"/>
          </p:cNvSpPr>
          <p:nvPr>
            <p:ph type="body" idx="1"/>
          </p:nvPr>
        </p:nvSpPr>
        <p:spPr>
          <a:xfrm>
            <a:off x="457200" y="1600200"/>
            <a:ext cx="8229600" cy="3154679"/>
          </a:xfrm>
        </p:spPr>
        <p:txBody>
          <a:bodyPr>
            <a:spAutoFit/>
          </a:bodyPr>
          <a:lstStyle/>
          <a:p>
            <a:pPr marL="432000" indent="-432000" eaLnBrk="1" hangingPunct="1">
              <a:buFont typeface="+mj-lt"/>
              <a:buAutoNum type="arabicPeriod"/>
              <a:tabLst/>
              <a:defRPr/>
            </a:pPr>
            <a:r>
              <a:rPr lang="en-US" altLang="en-US" sz="2400" kern="1200" dirty="0">
                <a:solidFill>
                  <a:srgbClr val="000000"/>
                </a:solidFill>
                <a:latin typeface="+mn-lt"/>
                <a:ea typeface="+mn-ea"/>
                <a:cs typeface="+mn-cs"/>
              </a:rPr>
              <a:t>Describe a reason to use embedded styles. Explain where embedded styles are placed on a web page.</a:t>
            </a:r>
          </a:p>
          <a:p>
            <a:pPr marL="432000" indent="-432000" eaLnBrk="1" hangingPunct="1">
              <a:buFont typeface="+mj-lt"/>
              <a:buAutoNum type="arabicPeriod"/>
              <a:tabLst/>
              <a:defRPr/>
            </a:pPr>
            <a:r>
              <a:rPr lang="en-US" altLang="en-US" sz="2400" kern="1200" dirty="0">
                <a:solidFill>
                  <a:srgbClr val="000000"/>
                </a:solidFill>
                <a:latin typeface="+mn-lt"/>
                <a:ea typeface="+mn-ea"/>
                <a:cs typeface="+mn-cs"/>
              </a:rPr>
              <a:t>Describe a reason to use external styles. Explain where external styles are placed and how web pages indicate they are using external styles.</a:t>
            </a:r>
          </a:p>
          <a:p>
            <a:pPr marL="432000" indent="-432000" eaLnBrk="1" hangingPunct="1">
              <a:buFont typeface="+mj-lt"/>
              <a:buAutoNum type="arabicPeriod"/>
              <a:tabLst/>
              <a:defRPr/>
            </a:pPr>
            <a:r>
              <a:rPr lang="en-US" altLang="en-US" sz="2400" kern="1200" dirty="0">
                <a:solidFill>
                  <a:srgbClr val="000000"/>
                </a:solidFill>
                <a:latin typeface="+mn-lt"/>
                <a:ea typeface="+mn-ea"/>
                <a:cs typeface="+mn-cs"/>
              </a:rPr>
              <a:t>Write the code to configure a web page to use an external style sheet called “mystyles.c</a:t>
            </a:r>
            <a:r>
              <a:rPr lang="en-US" altLang="en-US" sz="100" kern="1200" dirty="0">
                <a:solidFill>
                  <a:srgbClr val="000000"/>
                </a:solidFill>
                <a:latin typeface="+mn-lt"/>
                <a:ea typeface="+mn-ea"/>
                <a:cs typeface="+mn-cs"/>
              </a:rPr>
              <a:t> </a:t>
            </a:r>
            <a:r>
              <a:rPr lang="en-US" altLang="en-US" sz="2400" kern="1200" dirty="0">
                <a:solidFill>
                  <a:srgbClr val="000000"/>
                </a:solidFill>
                <a:latin typeface="+mn-lt"/>
                <a:ea typeface="+mn-ea"/>
                <a:cs typeface="+mn-cs"/>
              </a:rPr>
              <a:t>s</a:t>
            </a:r>
            <a:r>
              <a:rPr lang="en-US" altLang="en-US" sz="100" kern="1200" dirty="0">
                <a:solidFill>
                  <a:srgbClr val="000000"/>
                </a:solidFill>
                <a:latin typeface="+mn-lt"/>
                <a:ea typeface="+mn-ea"/>
                <a:cs typeface="+mn-cs"/>
              </a:rPr>
              <a:t> </a:t>
            </a:r>
            <a:r>
              <a:rPr lang="en-US" altLang="en-US" sz="2400" kern="1200" dirty="0">
                <a:solidFill>
                  <a:srgbClr val="000000"/>
                </a:solidFill>
                <a:latin typeface="+mn-lt"/>
                <a:ea typeface="+mn-ea"/>
                <a:cs typeface="+mn-cs"/>
              </a:rPr>
              <a: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Centering Page Content with C</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S</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S</a:t>
            </a:r>
          </a:p>
        </p:txBody>
      </p:sp>
      <p:pic>
        <p:nvPicPr>
          <p:cNvPr id="3" name="Picture 2" descr="Computer code has 3 lines. The lines read as follows. Line 1. hash container left brace margin hyphen left colon auto semicolon. Line 2, intended once. margin hyphen right colon auto semicolon. Line 3, intended once. width colon 80 percent semicolon right brac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42774"/>
            <a:ext cx="4677702" cy="1458650"/>
          </a:xfrm>
          <a:prstGeom prst="rect">
            <a:avLst/>
          </a:prstGeom>
        </p:spPr>
      </p:pic>
      <p:pic>
        <p:nvPicPr>
          <p:cNvPr id="60420" name="Picture 3" descr="A screen shot of the trillium media design web 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561" y="1742774"/>
            <a:ext cx="3410239" cy="300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The “Cascade”</a:t>
            </a:r>
          </a:p>
        </p:txBody>
      </p:sp>
      <p:pic>
        <p:nvPicPr>
          <p:cNvPr id="4" name="Picture 2" descr="A diagram shows four rectangles arranged like steps on a staircase with arrows leading down the steps, left to right. The rectangles are labeled as follows. browser defaults, external styles, embedded styles, inline styles.">
            <a:extLst>
              <a:ext uri="{FF2B5EF4-FFF2-40B4-BE49-F238E27FC236}">
                <a16:creationId xmlns:a16="http://schemas.microsoft.com/office/drawing/2014/main" id="{3C065E0B-C12C-4D4F-9A33-045F893AEF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581150"/>
            <a:ext cx="586740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W3C C</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S</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S Validation</a:t>
            </a:r>
          </a:p>
        </p:txBody>
      </p:sp>
      <p:sp>
        <p:nvSpPr>
          <p:cNvPr id="3" name="Text Placeholder 2"/>
          <p:cNvSpPr>
            <a:spLocks noGrp="1"/>
          </p:cNvSpPr>
          <p:nvPr>
            <p:ph type="body" idx="1"/>
          </p:nvPr>
        </p:nvSpPr>
        <p:spPr>
          <a:xfrm>
            <a:off x="457200" y="1600200"/>
            <a:ext cx="8229600" cy="553968"/>
          </a:xfrm>
        </p:spPr>
        <p:txBody>
          <a:bodyPr>
            <a:spAutoFit/>
          </a:bodyPr>
          <a:lstStyle/>
          <a:p>
            <a:pPr marL="0" indent="0" eaLnBrk="1" hangingPunct="1">
              <a:buNone/>
              <a:defRPr/>
            </a:pPr>
            <a:r>
              <a:rPr lang="en-US" altLang="en-US" sz="2400" kern="1200" dirty="0">
                <a:solidFill>
                  <a:srgbClr val="000000"/>
                </a:solidFill>
                <a:latin typeface="Arial (Body)"/>
                <a:ea typeface="+mn-ea"/>
                <a:cs typeface="+mn-cs"/>
                <a:hlinkClick r:id="rId2" tooltip="http://jigsaw.w3.org/css-validator/"/>
              </a:rPr>
              <a:t>http://jigsaw.w3.org/css-validator/</a:t>
            </a:r>
            <a:endParaRPr lang="en-US" altLang="en-US" sz="2400" kern="1200" dirty="0">
              <a:solidFill>
                <a:srgbClr val="000000"/>
              </a:solidFill>
              <a:latin typeface="Arial (Body)"/>
              <a:ea typeface="+mn-ea"/>
              <a:cs typeface="+mn-cs"/>
            </a:endParaRPr>
          </a:p>
        </p:txBody>
      </p:sp>
      <p:pic>
        <p:nvPicPr>
          <p:cNvPr id="62468" name="Picture 2" descr="A Firefox browser is open to a page which reads C S S validation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284" y="2574433"/>
            <a:ext cx="6761433" cy="330615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Summary</a:t>
            </a:r>
          </a:p>
        </p:txBody>
      </p:sp>
      <p:sp>
        <p:nvSpPr>
          <p:cNvPr id="3" name="Text Placeholder 2"/>
          <p:cNvSpPr>
            <a:spLocks noGrp="1"/>
          </p:cNvSpPr>
          <p:nvPr>
            <p:ph type="body" idx="1"/>
          </p:nvPr>
        </p:nvSpPr>
        <p:spPr>
          <a:xfrm>
            <a:off x="457200" y="1600200"/>
            <a:ext cx="8229600" cy="3716372"/>
          </a:xfrm>
        </p:spPr>
        <p:txBody>
          <a:bodyPr>
            <a:spAutoFit/>
          </a:bodyPr>
          <a:lstStyle/>
          <a:p>
            <a:pPr eaLnBrk="1" hangingPunct="1">
              <a:tabLst/>
              <a:defRPr/>
            </a:pPr>
            <a:r>
              <a:rPr lang="en-US" altLang="en-US" sz="2400" kern="1200" dirty="0">
                <a:solidFill>
                  <a:srgbClr val="000000"/>
                </a:solidFill>
                <a:latin typeface="Arial (Body)"/>
                <a:ea typeface="+mn-ea"/>
                <a:cs typeface="Times New Roman" panose="02020603050405020304" pitchFamily="18" charset="0"/>
              </a:rPr>
              <a:t>This chapter introduced you to Cascading Style Sheet Rules associated with color and text on web pages.</a:t>
            </a:r>
          </a:p>
          <a:p>
            <a:pPr eaLnBrk="1" hangingPunct="1">
              <a:tabLst/>
              <a:defRPr/>
            </a:pPr>
            <a:r>
              <a:rPr lang="en-US" altLang="en-US" sz="2400" kern="1200" dirty="0">
                <a:solidFill>
                  <a:srgbClr val="000000"/>
                </a:solidFill>
                <a:latin typeface="Arial (Body)"/>
                <a:ea typeface="+mn-ea"/>
                <a:cs typeface="Times New Roman" panose="02020603050405020304" pitchFamily="18" charset="0"/>
              </a:rPr>
              <a:t>You configured inline styles, embedded styles, and external styles.</a:t>
            </a:r>
          </a:p>
          <a:p>
            <a:pPr eaLnBrk="1" hangingPunct="1">
              <a:tabLst/>
              <a:defRPr/>
            </a:pPr>
            <a:r>
              <a:rPr lang="en-US" altLang="en-US" sz="2400" kern="1200" dirty="0">
                <a:solidFill>
                  <a:srgbClr val="000000"/>
                </a:solidFill>
                <a:latin typeface="Arial (Body)"/>
                <a:ea typeface="+mn-ea"/>
                <a:cs typeface="Times New Roman" panose="02020603050405020304" pitchFamily="18" charset="0"/>
              </a:rPr>
              <a:t>You applied C</a:t>
            </a:r>
            <a:r>
              <a:rPr lang="en-US" altLang="en-US" sz="100" kern="1200" dirty="0">
                <a:solidFill>
                  <a:srgbClr val="000000"/>
                </a:solidFill>
                <a:latin typeface="Arial (Body)"/>
                <a:ea typeface="+mn-ea"/>
                <a:cs typeface="Times New Roman" panose="02020603050405020304" pitchFamily="18" charset="0"/>
              </a:rPr>
              <a:t> </a:t>
            </a:r>
            <a:r>
              <a:rPr lang="en-US" altLang="en-US" sz="2400" kern="1200" dirty="0">
                <a:solidFill>
                  <a:srgbClr val="000000"/>
                </a:solidFill>
                <a:latin typeface="Arial (Body)"/>
                <a:ea typeface="+mn-ea"/>
                <a:cs typeface="Times New Roman" panose="02020603050405020304" pitchFamily="18" charset="0"/>
              </a:rPr>
              <a:t>S</a:t>
            </a:r>
            <a:r>
              <a:rPr lang="en-US" altLang="en-US" sz="100" kern="1200" dirty="0">
                <a:solidFill>
                  <a:srgbClr val="000000"/>
                </a:solidFill>
                <a:latin typeface="Arial (Body)"/>
                <a:ea typeface="+mn-ea"/>
                <a:cs typeface="Times New Roman" panose="02020603050405020304" pitchFamily="18" charset="0"/>
              </a:rPr>
              <a:t> </a:t>
            </a:r>
            <a:r>
              <a:rPr lang="en-US" altLang="en-US" sz="2400" kern="1200" dirty="0">
                <a:solidFill>
                  <a:srgbClr val="000000"/>
                </a:solidFill>
                <a:latin typeface="Arial (Body)"/>
                <a:ea typeface="+mn-ea"/>
                <a:cs typeface="Times New Roman" panose="02020603050405020304" pitchFamily="18" charset="0"/>
              </a:rPr>
              <a:t>S style rues to H</a:t>
            </a:r>
            <a:r>
              <a:rPr lang="en-US" altLang="en-US" sz="100" kern="1200" dirty="0">
                <a:solidFill>
                  <a:srgbClr val="000000"/>
                </a:solidFill>
                <a:latin typeface="Arial (Body)"/>
                <a:ea typeface="+mn-ea"/>
                <a:cs typeface="Times New Roman" panose="02020603050405020304" pitchFamily="18" charset="0"/>
              </a:rPr>
              <a:t> </a:t>
            </a:r>
            <a:r>
              <a:rPr lang="en-US" altLang="en-US" sz="2400" kern="1200" dirty="0">
                <a:solidFill>
                  <a:srgbClr val="000000"/>
                </a:solidFill>
                <a:latin typeface="Arial (Body)"/>
                <a:ea typeface="+mn-ea"/>
                <a:cs typeface="Times New Roman" panose="02020603050405020304" pitchFamily="18" charset="0"/>
              </a:rPr>
              <a:t>T</a:t>
            </a:r>
            <a:r>
              <a:rPr lang="en-US" altLang="en-US" sz="100" kern="1200" dirty="0">
                <a:solidFill>
                  <a:srgbClr val="000000"/>
                </a:solidFill>
                <a:latin typeface="Arial (Body)"/>
                <a:ea typeface="+mn-ea"/>
                <a:cs typeface="Times New Roman" panose="02020603050405020304" pitchFamily="18" charset="0"/>
              </a:rPr>
              <a:t> </a:t>
            </a:r>
            <a:r>
              <a:rPr lang="en-US" altLang="en-US" sz="2400" kern="1200" dirty="0">
                <a:solidFill>
                  <a:srgbClr val="000000"/>
                </a:solidFill>
                <a:latin typeface="Arial (Body)"/>
                <a:ea typeface="+mn-ea"/>
                <a:cs typeface="Times New Roman" panose="02020603050405020304" pitchFamily="18" charset="0"/>
              </a:rPr>
              <a:t>M</a:t>
            </a:r>
            <a:r>
              <a:rPr lang="en-US" altLang="en-US" sz="100" kern="1200" dirty="0">
                <a:solidFill>
                  <a:srgbClr val="000000"/>
                </a:solidFill>
                <a:latin typeface="Arial (Body)"/>
                <a:ea typeface="+mn-ea"/>
                <a:cs typeface="Times New Roman" panose="02020603050405020304" pitchFamily="18" charset="0"/>
              </a:rPr>
              <a:t> </a:t>
            </a:r>
            <a:r>
              <a:rPr lang="en-US" altLang="en-US" sz="2400" kern="1200" dirty="0">
                <a:solidFill>
                  <a:srgbClr val="000000"/>
                </a:solidFill>
                <a:latin typeface="Arial (Body)"/>
                <a:ea typeface="+mn-ea"/>
                <a:cs typeface="Times New Roman" panose="02020603050405020304" pitchFamily="18" charset="0"/>
              </a:rPr>
              <a:t>L, class, id, and descendent selectors.</a:t>
            </a:r>
          </a:p>
          <a:p>
            <a:pPr eaLnBrk="1" hangingPunct="1">
              <a:tabLst/>
              <a:defRPr/>
            </a:pPr>
            <a:r>
              <a:rPr lang="en-US" altLang="en-US" sz="2400" kern="1200" dirty="0">
                <a:solidFill>
                  <a:srgbClr val="000000"/>
                </a:solidFill>
                <a:latin typeface="Arial (Body)"/>
                <a:ea typeface="+mn-ea"/>
                <a:cs typeface="Times New Roman" panose="02020603050405020304" pitchFamily="18" charset="0"/>
              </a:rPr>
              <a:t>You are able to submit your C</a:t>
            </a:r>
            <a:r>
              <a:rPr lang="en-US" altLang="en-US" sz="100" kern="1200" dirty="0">
                <a:solidFill>
                  <a:srgbClr val="000000"/>
                </a:solidFill>
                <a:latin typeface="Arial (Body)"/>
                <a:ea typeface="+mn-ea"/>
                <a:cs typeface="Times New Roman" panose="02020603050405020304" pitchFamily="18" charset="0"/>
              </a:rPr>
              <a:t> </a:t>
            </a:r>
            <a:r>
              <a:rPr lang="en-US" altLang="en-US" sz="2400" kern="1200" dirty="0">
                <a:solidFill>
                  <a:srgbClr val="000000"/>
                </a:solidFill>
                <a:latin typeface="Arial (Body)"/>
                <a:ea typeface="+mn-ea"/>
                <a:cs typeface="Times New Roman" panose="02020603050405020304" pitchFamily="18" charset="0"/>
              </a:rPr>
              <a:t>S</a:t>
            </a:r>
            <a:r>
              <a:rPr lang="en-US" altLang="en-US" sz="100" kern="1200" dirty="0">
                <a:solidFill>
                  <a:srgbClr val="000000"/>
                </a:solidFill>
                <a:latin typeface="Arial (Body)"/>
                <a:ea typeface="+mn-ea"/>
                <a:cs typeface="Times New Roman" panose="02020603050405020304" pitchFamily="18" charset="0"/>
              </a:rPr>
              <a:t> </a:t>
            </a:r>
            <a:r>
              <a:rPr lang="en-US" altLang="en-US" sz="2400" kern="1200" dirty="0">
                <a:solidFill>
                  <a:srgbClr val="000000"/>
                </a:solidFill>
                <a:latin typeface="Arial (Body)"/>
                <a:ea typeface="+mn-ea"/>
                <a:cs typeface="Times New Roman" panose="02020603050405020304" pitchFamily="18" charset="0"/>
              </a:rPr>
              <a:t>S to the W3C C</a:t>
            </a:r>
            <a:r>
              <a:rPr lang="en-US" altLang="en-US" sz="100" kern="1200" dirty="0">
                <a:solidFill>
                  <a:srgbClr val="000000"/>
                </a:solidFill>
                <a:latin typeface="Arial (Body)"/>
                <a:ea typeface="+mn-ea"/>
                <a:cs typeface="Times New Roman" panose="02020603050405020304" pitchFamily="18" charset="0"/>
              </a:rPr>
              <a:t> </a:t>
            </a:r>
            <a:r>
              <a:rPr lang="en-US" altLang="en-US" sz="2400" kern="1200" dirty="0">
                <a:solidFill>
                  <a:srgbClr val="000000"/>
                </a:solidFill>
                <a:latin typeface="Arial (Body)"/>
                <a:ea typeface="+mn-ea"/>
                <a:cs typeface="Times New Roman" panose="02020603050405020304" pitchFamily="18" charset="0"/>
              </a:rPr>
              <a:t>S</a:t>
            </a:r>
            <a:r>
              <a:rPr lang="en-US" altLang="en-US" sz="100" kern="1200" dirty="0">
                <a:solidFill>
                  <a:srgbClr val="000000"/>
                </a:solidFill>
                <a:latin typeface="Arial (Body)"/>
                <a:ea typeface="+mn-ea"/>
                <a:cs typeface="Times New Roman" panose="02020603050405020304" pitchFamily="18" charset="0"/>
              </a:rPr>
              <a:t> </a:t>
            </a:r>
            <a:r>
              <a:rPr lang="en-US" altLang="en-US" sz="2400" kern="1200" dirty="0">
                <a:solidFill>
                  <a:srgbClr val="000000"/>
                </a:solidFill>
                <a:latin typeface="Arial (Body)"/>
                <a:ea typeface="+mn-ea"/>
                <a:cs typeface="Times New Roman" panose="02020603050405020304" pitchFamily="18" charset="0"/>
              </a:rPr>
              <a:t>S Validation test.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Arial" pitchFamily="34" charset="0"/>
              </a:rPr>
              <a:t>C</a:t>
            </a:r>
            <a:r>
              <a:rPr lang="en-US" sz="100" kern="1200" spc="-50" dirty="0">
                <a:latin typeface="Times New Roman" panose="02020603050405020304" pitchFamily="18" charset="0"/>
                <a:ea typeface="+mj-ea"/>
                <a:cs typeface="Arial" pitchFamily="34" charset="0"/>
              </a:rPr>
              <a:t> </a:t>
            </a:r>
            <a:r>
              <a:rPr lang="en-US" kern="1200" spc="-50" dirty="0">
                <a:latin typeface="Times New Roman" panose="02020603050405020304" pitchFamily="18" charset="0"/>
                <a:ea typeface="+mj-ea"/>
                <a:cs typeface="Arial" pitchFamily="34" charset="0"/>
              </a:rPr>
              <a:t>S</a:t>
            </a:r>
            <a:r>
              <a:rPr lang="en-US" sz="100" kern="1200" spc="-50" dirty="0">
                <a:latin typeface="Times New Roman" panose="02020603050405020304" pitchFamily="18" charset="0"/>
                <a:ea typeface="+mj-ea"/>
                <a:cs typeface="Arial" pitchFamily="34" charset="0"/>
              </a:rPr>
              <a:t> </a:t>
            </a:r>
            <a:r>
              <a:rPr lang="en-US" kern="1200" spc="-50" dirty="0">
                <a:latin typeface="Times New Roman" panose="02020603050405020304" pitchFamily="18" charset="0"/>
                <a:ea typeface="+mj-ea"/>
                <a:cs typeface="Arial" pitchFamily="34" charset="0"/>
              </a:rPr>
              <a:t>S Advantages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70068"/>
          </a:xfrm>
        </p:spPr>
        <p:txBody>
          <a:bodyPr wrap="square">
            <a:spAutoFit/>
          </a:bodyPr>
          <a:lstStyle/>
          <a:p>
            <a:pPr marL="0" indent="0" eaLnBrk="1" fontAlgn="auto" hangingPunct="1">
              <a:buNone/>
              <a:defRPr/>
            </a:pPr>
            <a:r>
              <a:rPr lang="en-US" altLang="en-US" sz="2400" kern="1200" dirty="0">
                <a:solidFill>
                  <a:srgbClr val="000000"/>
                </a:solidFill>
                <a:latin typeface="Arial (Body)"/>
                <a:ea typeface="+mn-ea"/>
                <a:cs typeface="Times New Roman" panose="02020603050405020304" pitchFamily="18" charset="0"/>
              </a:rPr>
              <a:t>Greater typography and page layout control</a:t>
            </a:r>
          </a:p>
          <a:p>
            <a:pPr marL="0" indent="0" eaLnBrk="1" fontAlgn="auto" hangingPunct="1">
              <a:buNone/>
              <a:defRPr/>
            </a:pPr>
            <a:r>
              <a:rPr lang="en-US" altLang="en-US" sz="2400" kern="1200" dirty="0">
                <a:solidFill>
                  <a:srgbClr val="000000"/>
                </a:solidFill>
                <a:latin typeface="Arial (Body)"/>
                <a:ea typeface="+mn-ea"/>
                <a:cs typeface="Times New Roman" panose="02020603050405020304" pitchFamily="18" charset="0"/>
              </a:rPr>
              <a:t>Style is separate from structure</a:t>
            </a:r>
          </a:p>
          <a:p>
            <a:pPr marL="0" indent="0" eaLnBrk="1" fontAlgn="auto" hangingPunct="1">
              <a:buNone/>
              <a:defRPr/>
            </a:pPr>
            <a:r>
              <a:rPr lang="en-US" altLang="en-US" sz="2400" kern="1200" dirty="0">
                <a:solidFill>
                  <a:srgbClr val="000000"/>
                </a:solidFill>
                <a:latin typeface="Arial (Body)"/>
                <a:ea typeface="+mn-ea"/>
                <a:cs typeface="Times New Roman" panose="02020603050405020304" pitchFamily="18" charset="0"/>
              </a:rPr>
              <a:t>Styles can be stored in a separate document and associated with the web page</a:t>
            </a:r>
          </a:p>
          <a:p>
            <a:pPr marL="0" indent="0" eaLnBrk="1" fontAlgn="auto" hangingPunct="1">
              <a:buNone/>
              <a:defRPr/>
            </a:pPr>
            <a:r>
              <a:rPr lang="en-US" altLang="en-US" sz="2400" kern="1200" dirty="0">
                <a:solidFill>
                  <a:srgbClr val="000000"/>
                </a:solidFill>
                <a:latin typeface="Arial (Body)"/>
                <a:ea typeface="+mn-ea"/>
                <a:cs typeface="Times New Roman" panose="02020603050405020304" pitchFamily="18" charset="0"/>
              </a:rPr>
              <a:t>Potentially smaller documents</a:t>
            </a:r>
          </a:p>
          <a:p>
            <a:pPr marL="0" indent="0" eaLnBrk="1" fontAlgn="auto" hangingPunct="1">
              <a:buNone/>
              <a:defRPr/>
            </a:pPr>
            <a:r>
              <a:rPr lang="en-US" altLang="en-US" sz="2400" kern="1200" dirty="0">
                <a:solidFill>
                  <a:srgbClr val="000000"/>
                </a:solidFill>
                <a:latin typeface="Arial (Body)"/>
                <a:ea typeface="+mn-ea"/>
                <a:cs typeface="Times New Roman" panose="02020603050405020304" pitchFamily="18" charset="0"/>
              </a:rPr>
              <a:t>Easier site maintenance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Types of Cascading Style Sheets</a:t>
            </a:r>
          </a:p>
        </p:txBody>
      </p:sp>
      <p:sp>
        <p:nvSpPr>
          <p:cNvPr id="3" name="Text Placeholder 2"/>
          <p:cNvSpPr>
            <a:spLocks noGrp="1"/>
          </p:cNvSpPr>
          <p:nvPr>
            <p:ph type="body" idx="1"/>
          </p:nvPr>
        </p:nvSpPr>
        <p:spPr>
          <a:xfrm>
            <a:off x="457200" y="1600200"/>
            <a:ext cx="8229600" cy="2239044"/>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mn-cs"/>
              </a:rPr>
              <a:t>Inline Styles</a:t>
            </a:r>
          </a:p>
          <a:p>
            <a:pPr marL="0" indent="0" eaLnBrk="1" hangingPunct="1">
              <a:buNone/>
              <a:tabLst/>
              <a:defRPr/>
            </a:pPr>
            <a:r>
              <a:rPr lang="en-US" altLang="en-US" sz="2400" kern="1200" dirty="0">
                <a:solidFill>
                  <a:srgbClr val="000000"/>
                </a:solidFill>
                <a:latin typeface="Arial (Body)"/>
                <a:ea typeface="+mn-ea"/>
                <a:cs typeface="+mn-cs"/>
              </a:rPr>
              <a:t>Embedded Styles</a:t>
            </a:r>
          </a:p>
          <a:p>
            <a:pPr marL="0" indent="0" eaLnBrk="1" hangingPunct="1">
              <a:buNone/>
              <a:tabLst/>
              <a:defRPr/>
            </a:pPr>
            <a:r>
              <a:rPr lang="en-US" altLang="en-US" sz="2400" kern="1200" dirty="0">
                <a:solidFill>
                  <a:srgbClr val="000000"/>
                </a:solidFill>
                <a:latin typeface="Arial (Body)"/>
                <a:ea typeface="+mn-ea"/>
                <a:cs typeface="+mn-cs"/>
              </a:rPr>
              <a:t>External Styles</a:t>
            </a:r>
          </a:p>
          <a:p>
            <a:pPr marL="0" indent="0" eaLnBrk="1" hangingPunct="1">
              <a:buNone/>
              <a:tabLst/>
              <a:defRPr/>
            </a:pPr>
            <a:r>
              <a:rPr lang="en-US" altLang="en-US" sz="2400" kern="1200" dirty="0">
                <a:solidFill>
                  <a:srgbClr val="000000"/>
                </a:solidFill>
                <a:latin typeface="Arial (Body)"/>
                <a:ea typeface="+mn-ea"/>
                <a:cs typeface="+mn-cs"/>
              </a:rPr>
              <a:t>Imported Styles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Cascading Style Sheets </a:t>
            </a:r>
            <a:r>
              <a:rPr lang="en-US" sz="2000" b="0" kern="1200" spc="-50" dirty="0">
                <a:latin typeface="Times New Roman" panose="02020603050405020304" pitchFamily="18" charset="0"/>
                <a:ea typeface="+mj-ea"/>
                <a:cs typeface="+mj-cs"/>
              </a:rPr>
              <a:t>(1 of 2)</a:t>
            </a:r>
          </a:p>
        </p:txBody>
      </p:sp>
      <p:sp>
        <p:nvSpPr>
          <p:cNvPr id="3" name="Text Placeholder 2"/>
          <p:cNvSpPr>
            <a:spLocks noGrp="1"/>
          </p:cNvSpPr>
          <p:nvPr>
            <p:ph type="body" idx="1"/>
          </p:nvPr>
        </p:nvSpPr>
        <p:spPr>
          <a:xfrm>
            <a:off x="457200" y="1600200"/>
            <a:ext cx="8229600" cy="3793316"/>
          </a:xfrm>
        </p:spPr>
        <p:txBody>
          <a:bodyPr>
            <a:spAutoFit/>
          </a:bodyPr>
          <a:lstStyle/>
          <a:p>
            <a:pPr marL="255651" indent="-255651" eaLnBrk="1" fontAlgn="auto" hangingPunct="1">
              <a:tabLst/>
              <a:defRPr/>
            </a:pPr>
            <a:r>
              <a:rPr lang="en-US" sz="2400" kern="1200" dirty="0">
                <a:solidFill>
                  <a:srgbClr val="000000"/>
                </a:solidFill>
                <a:latin typeface="Arial (Body)"/>
                <a:ea typeface="+mn-ea"/>
                <a:cs typeface="+mn-cs"/>
              </a:rPr>
              <a:t>Inline Styles</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mn-cs"/>
              </a:rPr>
              <a:t>body section</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mn-cs"/>
              </a:rPr>
              <a:t>H</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T</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M</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L style attribute</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mn-cs"/>
              </a:rPr>
              <a:t>apply only to the specific element</a:t>
            </a:r>
          </a:p>
          <a:p>
            <a:pPr marL="255651" indent="-255651" eaLnBrk="1" fontAlgn="auto" hangingPunct="1">
              <a:tabLst/>
              <a:defRPr/>
            </a:pPr>
            <a:r>
              <a:rPr lang="en-US" sz="2400" kern="1200" dirty="0">
                <a:solidFill>
                  <a:srgbClr val="000000"/>
                </a:solidFill>
                <a:latin typeface="Arial (Body)"/>
                <a:ea typeface="+mn-ea"/>
                <a:cs typeface="+mn-cs"/>
              </a:rPr>
              <a:t>Embedded Styles</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mn-cs"/>
              </a:rPr>
              <a:t>head section</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rPr>
              <a:t>H</a:t>
            </a:r>
            <a:r>
              <a:rPr lang="en-US" sz="100" kern="1200" dirty="0">
                <a:solidFill>
                  <a:srgbClr val="000000"/>
                </a:solidFill>
                <a:latin typeface="Arial (Body)"/>
              </a:rPr>
              <a:t> </a:t>
            </a:r>
            <a:r>
              <a:rPr lang="en-US" sz="2400" kern="1200" dirty="0">
                <a:solidFill>
                  <a:srgbClr val="000000"/>
                </a:solidFill>
                <a:latin typeface="Arial (Body)"/>
              </a:rPr>
              <a:t>T</a:t>
            </a:r>
            <a:r>
              <a:rPr lang="en-US" sz="100" kern="1200" dirty="0">
                <a:solidFill>
                  <a:srgbClr val="000000"/>
                </a:solidFill>
                <a:latin typeface="Arial (Body)"/>
              </a:rPr>
              <a:t> </a:t>
            </a:r>
            <a:r>
              <a:rPr lang="en-US" sz="2400" kern="1200" dirty="0">
                <a:solidFill>
                  <a:srgbClr val="000000"/>
                </a:solidFill>
                <a:latin typeface="Arial (Body)"/>
              </a:rPr>
              <a:t>M</a:t>
            </a:r>
            <a:r>
              <a:rPr lang="en-US" sz="100" kern="1200" dirty="0">
                <a:solidFill>
                  <a:srgbClr val="000000"/>
                </a:solidFill>
                <a:latin typeface="Arial (Body)"/>
              </a:rPr>
              <a:t> </a:t>
            </a:r>
            <a:r>
              <a:rPr lang="en-US" sz="2400" kern="1200" dirty="0">
                <a:solidFill>
                  <a:srgbClr val="000000"/>
                </a:solidFill>
                <a:latin typeface="Arial (Body)"/>
              </a:rPr>
              <a:t>L </a:t>
            </a:r>
            <a:r>
              <a:rPr lang="en-US" sz="2400" kern="1200" dirty="0">
                <a:solidFill>
                  <a:srgbClr val="000000"/>
                </a:solidFill>
                <a:latin typeface="Arial (Body)"/>
                <a:ea typeface="+mn-ea"/>
                <a:cs typeface="+mn-cs"/>
              </a:rPr>
              <a:t>style element</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mn-cs"/>
              </a:rPr>
              <a:t>apply to the entire web page document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rPr>
              <a:t>Cascading Style Sheets </a:t>
            </a:r>
            <a:r>
              <a:rPr lang="en-US" sz="2000" b="0" kern="1200" spc="-50" dirty="0">
                <a:latin typeface="Times New Roman" panose="02020603050405020304" pitchFamily="18" charset="0"/>
              </a:rPr>
              <a:t>(2 of 2)</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270096"/>
          </a:xfrm>
        </p:spPr>
        <p:txBody>
          <a:bodyPr>
            <a:spAutoFit/>
          </a:bodyPr>
          <a:lstStyle/>
          <a:p>
            <a:pPr marL="255651" indent="-255651" eaLnBrk="1" fontAlgn="auto" hangingPunct="1">
              <a:tabLst/>
              <a:defRPr/>
            </a:pPr>
            <a:r>
              <a:rPr lang="en-US" sz="2400" kern="1200" dirty="0">
                <a:solidFill>
                  <a:srgbClr val="000000"/>
                </a:solidFill>
                <a:latin typeface="Arial (Body)"/>
                <a:ea typeface="+mn-ea"/>
                <a:cs typeface="+mn-cs"/>
              </a:rPr>
              <a:t>External Styles</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mn-cs"/>
              </a:rPr>
              <a:t>Separate text file with .c</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 file extension</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mn-cs"/>
              </a:rPr>
              <a:t>Associate with a </a:t>
            </a:r>
            <a:r>
              <a:rPr lang="en-US" sz="2400" kern="1200" dirty="0">
                <a:solidFill>
                  <a:srgbClr val="000000"/>
                </a:solidFill>
                <a:latin typeface="Arial (Body)"/>
              </a:rPr>
              <a:t>H</a:t>
            </a:r>
            <a:r>
              <a:rPr lang="en-US" sz="100" kern="1200" dirty="0">
                <a:solidFill>
                  <a:srgbClr val="000000"/>
                </a:solidFill>
                <a:latin typeface="Arial (Body)"/>
              </a:rPr>
              <a:t> </a:t>
            </a:r>
            <a:r>
              <a:rPr lang="en-US" sz="2400" kern="1200" dirty="0">
                <a:solidFill>
                  <a:srgbClr val="000000"/>
                </a:solidFill>
                <a:latin typeface="Arial (Body)"/>
              </a:rPr>
              <a:t>T</a:t>
            </a:r>
            <a:r>
              <a:rPr lang="en-US" sz="100" kern="1200" dirty="0">
                <a:solidFill>
                  <a:srgbClr val="000000"/>
                </a:solidFill>
                <a:latin typeface="Arial (Body)"/>
              </a:rPr>
              <a:t> </a:t>
            </a:r>
            <a:r>
              <a:rPr lang="en-US" sz="2400" kern="1200" dirty="0">
                <a:solidFill>
                  <a:srgbClr val="000000"/>
                </a:solidFill>
                <a:latin typeface="Arial (Body)"/>
              </a:rPr>
              <a:t>M</a:t>
            </a:r>
            <a:r>
              <a:rPr lang="en-US" sz="100" kern="1200" dirty="0">
                <a:solidFill>
                  <a:srgbClr val="000000"/>
                </a:solidFill>
                <a:latin typeface="Arial (Body)"/>
              </a:rPr>
              <a:t> </a:t>
            </a:r>
            <a:r>
              <a:rPr lang="en-US" sz="2400" kern="1200" dirty="0">
                <a:solidFill>
                  <a:srgbClr val="000000"/>
                </a:solidFill>
                <a:latin typeface="Arial (Body)"/>
              </a:rPr>
              <a:t>L </a:t>
            </a:r>
            <a:r>
              <a:rPr lang="en-US" sz="2400" kern="1200" dirty="0">
                <a:solidFill>
                  <a:srgbClr val="000000"/>
                </a:solidFill>
                <a:latin typeface="Arial (Body)"/>
                <a:ea typeface="+mn-ea"/>
                <a:cs typeface="+mn-cs"/>
              </a:rPr>
              <a:t>link element in the head section of a web page</a:t>
            </a:r>
          </a:p>
          <a:p>
            <a:pPr marL="255651" indent="-255651" eaLnBrk="1" fontAlgn="auto" hangingPunct="1">
              <a:tabLst/>
              <a:defRPr/>
            </a:pPr>
            <a:r>
              <a:rPr lang="en-US" sz="2400" kern="1200" dirty="0">
                <a:solidFill>
                  <a:srgbClr val="000000"/>
                </a:solidFill>
                <a:latin typeface="Arial (Body)"/>
                <a:ea typeface="+mn-ea"/>
                <a:cs typeface="+mn-cs"/>
              </a:rPr>
              <a:t>Imported Styles</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mn-cs"/>
              </a:rPr>
              <a:t>Similar to External Styles</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mn-cs"/>
              </a:rPr>
              <a:t>We’ll concentrate on the other three types of styles.</a:t>
            </a:r>
          </a:p>
        </p:txBody>
      </p:sp>
    </p:spTree>
    <p:extLst>
      <p:ext uri="{BB962C8B-B14F-4D97-AF65-F5344CB8AC3E}">
        <p14:creationId xmlns:p14="http://schemas.microsoft.com/office/powerpoint/2010/main" val="1976093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C</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S</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S Syntax</a:t>
            </a:r>
          </a:p>
        </p:txBody>
      </p:sp>
      <p:sp>
        <p:nvSpPr>
          <p:cNvPr id="3" name="Text Placeholder 2"/>
          <p:cNvSpPr>
            <a:spLocks noGrp="1"/>
          </p:cNvSpPr>
          <p:nvPr>
            <p:ph type="body" idx="1"/>
          </p:nvPr>
        </p:nvSpPr>
        <p:spPr>
          <a:xfrm>
            <a:off x="457200" y="1600200"/>
            <a:ext cx="8229600" cy="1484992"/>
          </a:xfrm>
        </p:spPr>
        <p:txBody>
          <a:bodyPr>
            <a:spAutoFit/>
          </a:bodyPr>
          <a:lstStyle/>
          <a:p>
            <a:pPr marL="0" indent="0" eaLnBrk="1" fontAlgn="auto" hangingPunct="1">
              <a:buNone/>
              <a:defRPr/>
            </a:pPr>
            <a:r>
              <a:rPr lang="en-US" altLang="en-US" sz="2400" kern="1200" dirty="0">
                <a:solidFill>
                  <a:srgbClr val="000000"/>
                </a:solidFill>
                <a:latin typeface="Arial (Body)"/>
                <a:ea typeface="+mn-ea"/>
                <a:cs typeface="Arial" panose="020B0604020202020204" pitchFamily="34" charset="0"/>
              </a:rPr>
              <a:t>Style sheets are composed of “Rules” that describe the styling to be applied.</a:t>
            </a:r>
          </a:p>
          <a:p>
            <a:pPr marL="0" indent="0" eaLnBrk="1" fontAlgn="auto" hangingPunct="1">
              <a:buNone/>
              <a:defRPr/>
            </a:pPr>
            <a:r>
              <a:rPr lang="en-US" altLang="en-US" sz="2400" kern="1200" dirty="0">
                <a:solidFill>
                  <a:srgbClr val="000000"/>
                </a:solidFill>
                <a:latin typeface="Arial (Body)"/>
                <a:ea typeface="+mn-ea"/>
                <a:cs typeface="Times New Roman" panose="02020603050405020304" pitchFamily="18" charset="0"/>
              </a:rPr>
              <a:t>Each Rule contains a Selector and a Declaration</a:t>
            </a:r>
            <a:endParaRPr lang="en-US" altLang="en-US" sz="2400" kern="1200" dirty="0">
              <a:solidFill>
                <a:srgbClr val="000000"/>
              </a:solidFill>
              <a:latin typeface="Arial (Body)"/>
              <a:ea typeface="+mn-ea"/>
              <a:cs typeface="Arial" panose="020B0604020202020204" pitchFamily="34" charset="0"/>
            </a:endParaRPr>
          </a:p>
        </p:txBody>
      </p:sp>
      <p:pic>
        <p:nvPicPr>
          <p:cNvPr id="25604" name="Picture 2" descr="Computer code reads, body left brace color colon blueright brace. The words in the code, body, color and blue are labeled as follows, selector, declaration property and declaration valu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182" y="3485545"/>
            <a:ext cx="5749636" cy="166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9327</TotalTime>
  <Words>2388</Words>
  <Application>Microsoft Office PowerPoint</Application>
  <PresentationFormat>On-screen Show (4:3)</PresentationFormat>
  <Paragraphs>312</Paragraphs>
  <Slides>46</Slides>
  <Notes>1</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46</vt:i4>
      </vt:variant>
    </vt:vector>
  </HeadingPairs>
  <TitlesOfParts>
    <vt:vector size="63" baseType="lpstr">
      <vt:lpstr>Arial</vt:lpstr>
      <vt:lpstr>Arial (Body)</vt:lpstr>
      <vt:lpstr>Brush Script MT</vt:lpstr>
      <vt:lpstr>Comic Sans MS</vt:lpstr>
      <vt:lpstr>Courier New</vt:lpstr>
      <vt:lpstr>Curlz MT</vt:lpstr>
      <vt:lpstr>Georgia</vt:lpstr>
      <vt:lpstr>Helvetica</vt:lpstr>
      <vt:lpstr>Jokerman</vt:lpstr>
      <vt:lpstr>Lucida Console</vt:lpstr>
      <vt:lpstr>Noto Sans Symbols</vt:lpstr>
      <vt:lpstr>Tahoma</vt:lpstr>
      <vt:lpstr>Times New Roman</vt:lpstr>
      <vt:lpstr>Verdana</vt:lpstr>
      <vt:lpstr>Wingdings</vt:lpstr>
      <vt:lpstr>508 Lecture</vt:lpstr>
      <vt:lpstr>1_508 Lecture</vt:lpstr>
      <vt:lpstr>Web Development &amp; Design Foundations with H T M L 5</vt:lpstr>
      <vt:lpstr>Learning Objectives (1 of 2)</vt:lpstr>
      <vt:lpstr>Learning Objectives (2 of 2)</vt:lpstr>
      <vt:lpstr>Overview of Cascading Style Sheets (C S S)</vt:lpstr>
      <vt:lpstr>C S S Advantages</vt:lpstr>
      <vt:lpstr>Types of Cascading Style Sheets</vt:lpstr>
      <vt:lpstr>Cascading Style Sheets (1 of 2)</vt:lpstr>
      <vt:lpstr>Cascading Style Sheets (2 of 2)</vt:lpstr>
      <vt:lpstr>C S S Syntax</vt:lpstr>
      <vt:lpstr>C S S Syntax Sample</vt:lpstr>
      <vt:lpstr>Common Formatting C S S Properties</vt:lpstr>
      <vt:lpstr>Table 3.1 C S S Properties (1 of 4)</vt:lpstr>
      <vt:lpstr>Table 3.1 C S S Properties (2 of 4)</vt:lpstr>
      <vt:lpstr>Table 3.1 C S S Properties (3 of 4)</vt:lpstr>
      <vt:lpstr>Table 3.1 C S S Properties (4 of 4)</vt:lpstr>
      <vt:lpstr>Using Color on Web Pages</vt:lpstr>
      <vt:lpstr>Hexadecimal Color Values</vt:lpstr>
      <vt:lpstr>Web Color Palette</vt:lpstr>
      <vt:lpstr>Making Color Choices</vt:lpstr>
      <vt:lpstr>Support Web Accessiblity Verify Sufficient Contrast</vt:lpstr>
      <vt:lpstr>Configuring Color with Inline C S S (1 of 2)</vt:lpstr>
      <vt:lpstr>Configuring Color with Inline C S S (2 of 2)</vt:lpstr>
      <vt:lpstr>C S S Embedded (Internal) Styles</vt:lpstr>
      <vt:lpstr>C S S Embedded Styles</vt:lpstr>
      <vt:lpstr>Checkpoint 3.1</vt:lpstr>
      <vt:lpstr>Configuring Text with C S S</vt:lpstr>
      <vt:lpstr>The Font-Size Property</vt:lpstr>
      <vt:lpstr>The Font-Family Property</vt:lpstr>
      <vt:lpstr>Embedded Styles Example</vt:lpstr>
      <vt:lpstr>More C S S Text Properties (1 of 2)</vt:lpstr>
      <vt:lpstr>More C S S Text Properties (2 of 2)</vt:lpstr>
      <vt:lpstr>C S S Selectors</vt:lpstr>
      <vt:lpstr>Using C S S with “Class”</vt:lpstr>
      <vt:lpstr>Using C S S with “Id”</vt:lpstr>
      <vt:lpstr>C S S Descendant Selector</vt:lpstr>
      <vt:lpstr>Span Element</vt:lpstr>
      <vt:lpstr>Span Element Example</vt:lpstr>
      <vt:lpstr>External Style Sheets (1 of 2)</vt:lpstr>
      <vt:lpstr>External Style Sheets (2 of 2)</vt:lpstr>
      <vt:lpstr>Link Element</vt:lpstr>
      <vt:lpstr>Using an External Style Sheet</vt:lpstr>
      <vt:lpstr>Checkpoint 3.2</vt:lpstr>
      <vt:lpstr>Centering Page Content with C S S</vt:lpstr>
      <vt:lpstr>The “Cascade”</vt:lpstr>
      <vt:lpstr>W3C C S S Validation</vt:lpstr>
      <vt:lpstr>Summary</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and Design Foundations with H T M L 5, Ninth Edition</dc:title>
  <dc:subject>Computer Science</dc:subject>
  <dc:creator>Felke-Morris</dc:creator>
  <cp:keywords>Web Development and Design Foundations</cp:keywords>
  <cp:lastModifiedBy>sl</cp:lastModifiedBy>
  <cp:revision>1027</cp:revision>
  <dcterms:modified xsi:type="dcterms:W3CDTF">2018-06-12T18:09:00Z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