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8"/>
  </p:notesMasterIdLst>
  <p:sldIdLst>
    <p:sldId id="256" r:id="rId2"/>
    <p:sldId id="258" r:id="rId3"/>
    <p:sldId id="257" r:id="rId4"/>
    <p:sldId id="261" r:id="rId5"/>
    <p:sldId id="260" r:id="rId6"/>
    <p:sldId id="262" r:id="rId7"/>
    <p:sldId id="265" r:id="rId8"/>
    <p:sldId id="268" r:id="rId9"/>
    <p:sldId id="263" r:id="rId10"/>
    <p:sldId id="270" r:id="rId11"/>
    <p:sldId id="269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1"/>
    <p:restoredTop sz="88779"/>
  </p:normalViewPr>
  <p:slideViewPr>
    <p:cSldViewPr snapToGrid="0">
      <p:cViewPr>
        <p:scale>
          <a:sx n="137" d="100"/>
          <a:sy n="137" d="100"/>
        </p:scale>
        <p:origin x="4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E2317-76CB-6840-B2BE-821036FF4322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471B5-0F1B-CA4D-AEC7-07664833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471B5-0F1B-CA4D-AEC7-076648332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3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2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6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26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jika897893/forecasting_international_price_of_coffee.git" TargetMode="External"/><Relationship Id="rId2" Type="http://schemas.openxmlformats.org/officeDocument/2006/relationships/hyperlink" Target="https://github.com/Ojika897893/excel-VBA-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jika897893/forecasting_international_price_of_coffe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id="{627E9E55-6B38-8310-9083-7BD07911E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2624" b="3107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20CA3-067D-9BA0-5816-041D6EB25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NewRomanPSMT"/>
              </a:rPr>
              <a:t>Forecasting International Price </a:t>
            </a:r>
            <a:br>
              <a:rPr lang="en-US" sz="3600" dirty="0"/>
            </a:br>
            <a:r>
              <a:rPr lang="en-US" sz="3600" dirty="0">
                <a:effectLst/>
                <a:latin typeface="TimesNewRomanPSMT"/>
              </a:rPr>
              <a:t>of Coffee Beans </a:t>
            </a:r>
            <a:br>
              <a:rPr lang="en-US" sz="4300" dirty="0"/>
            </a:br>
            <a:endParaRPr lang="en-US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E5D43-F50F-39C7-3BC5-E64810749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Wyatt Nesbit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741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94D2E-F6E6-116C-CE51-A8FA0090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Figure 3 and Figure 4</a:t>
            </a:r>
          </a:p>
        </p:txBody>
      </p:sp>
      <p:pic>
        <p:nvPicPr>
          <p:cNvPr id="5" name="Content Placeholder 4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BF7726B5-0B17-1643-81D7-B3E2D282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4" y="619331"/>
            <a:ext cx="4332120" cy="2729236"/>
          </a:xfrm>
          <a:prstGeom prst="rect">
            <a:avLst/>
          </a:prstGeom>
        </p:spPr>
      </p:pic>
      <p:pic>
        <p:nvPicPr>
          <p:cNvPr id="6" name="Content Placeholder 5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9A9D1AEC-D42D-F00E-250D-BEE31379B1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4127" y="3509433"/>
            <a:ext cx="4399674" cy="277179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519FB6-569A-2952-A7BE-94F2FC9E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6137" y="2303563"/>
            <a:ext cx="4602152" cy="3715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above is Figure 3, which starts from July 1989 to adjust the outlier. It is not adjusted for the inflation.</a:t>
            </a:r>
          </a:p>
          <a:p>
            <a:endParaRPr lang="en-US" dirty="0"/>
          </a:p>
          <a:p>
            <a:r>
              <a:rPr lang="en-US" dirty="0"/>
              <a:t>The data below is Figure 4, which starts from July 1989 to adjust the outlier. It is adjusted for the inflation.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74561A-0BA3-68AE-3231-D7A9D8F13CA4}"/>
              </a:ext>
            </a:extLst>
          </p:cNvPr>
          <p:cNvSpPr/>
          <p:nvPr/>
        </p:nvSpPr>
        <p:spPr>
          <a:xfrm>
            <a:off x="1198986" y="3083767"/>
            <a:ext cx="335899" cy="26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401DF3-3DFC-60D0-E81E-8DE8DC3F7334}"/>
              </a:ext>
            </a:extLst>
          </p:cNvPr>
          <p:cNvSpPr/>
          <p:nvPr/>
        </p:nvSpPr>
        <p:spPr>
          <a:xfrm>
            <a:off x="1166326" y="6018987"/>
            <a:ext cx="368559" cy="26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425E-9927-33C3-C92C-F00FB0D7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77A9-3135-8867-B0A7-EA26F8A0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5194041" cy="384962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Figure 1, no adjustments.</a:t>
            </a:r>
          </a:p>
          <a:p>
            <a:endParaRPr lang="en-US" dirty="0"/>
          </a:p>
          <a:p>
            <a:r>
              <a:rPr lang="en-US" dirty="0"/>
              <a:t>Figure 2, inflation adjustment. No outlier adjustment.</a:t>
            </a:r>
          </a:p>
          <a:p>
            <a:endParaRPr lang="en-US" dirty="0"/>
          </a:p>
          <a:p>
            <a:r>
              <a:rPr lang="en-US" dirty="0"/>
              <a:t>Figure 3, outlier adjustment. No inflation adjustment.</a:t>
            </a:r>
          </a:p>
          <a:p>
            <a:endParaRPr lang="en-US" dirty="0"/>
          </a:p>
          <a:p>
            <a:r>
              <a:rPr lang="en-US" dirty="0"/>
              <a:t>Figure 4, inflation and outlier adjustments. </a:t>
            </a:r>
          </a:p>
        </p:txBody>
      </p:sp>
    </p:spTree>
    <p:extLst>
      <p:ext uri="{BB962C8B-B14F-4D97-AF65-F5344CB8AC3E}">
        <p14:creationId xmlns:p14="http://schemas.microsoft.com/office/powerpoint/2010/main" val="283639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6989-160E-C0F0-543E-ECE30E81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5B2E-A864-5F04-B042-374867135C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Failed</a:t>
            </a:r>
          </a:p>
          <a:p>
            <a:endParaRPr lang="en-US" dirty="0"/>
          </a:p>
          <a:p>
            <a:r>
              <a:rPr lang="en-US" dirty="0"/>
              <a:t>Figure 2 and 3 failed the statistical test called </a:t>
            </a:r>
            <a:r>
              <a:rPr lang="en-US" dirty="0" err="1"/>
              <a:t>Ljung</a:t>
            </a:r>
            <a:r>
              <a:rPr lang="en-US" dirty="0"/>
              <a:t>-Box test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9DFE-DBD6-9B9D-376D-7A0400C8BE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Passed</a:t>
            </a:r>
          </a:p>
          <a:p>
            <a:endParaRPr lang="en-US" dirty="0"/>
          </a:p>
          <a:p>
            <a:r>
              <a:rPr lang="en-US" dirty="0"/>
              <a:t>Figure 1 and Figure 4 passed the statistical test called </a:t>
            </a:r>
            <a:r>
              <a:rPr lang="en-US" dirty="0" err="1"/>
              <a:t>Ljung</a:t>
            </a:r>
            <a:r>
              <a:rPr lang="en-US" dirty="0"/>
              <a:t>-Box test.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50D8-1C7E-86D4-5972-40979516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CC1A-6CEB-0D56-DA8B-02C4BE5D7D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ICO reported that April 2023 price was </a:t>
            </a:r>
            <a:r>
              <a:rPr lang="en-US" dirty="0">
                <a:highlight>
                  <a:srgbClr val="FFFF00"/>
                </a:highlight>
              </a:rPr>
              <a:t>178.71 </a:t>
            </a:r>
            <a:r>
              <a:rPr lang="en-US" dirty="0"/>
              <a:t>cents/lb. </a:t>
            </a:r>
          </a:p>
          <a:p>
            <a:endParaRPr lang="en-US" dirty="0"/>
          </a:p>
          <a:p>
            <a:r>
              <a:rPr lang="en-US" dirty="0"/>
              <a:t>Figure 4 with two adjustments generated the closest result.</a:t>
            </a:r>
          </a:p>
          <a:p>
            <a:endParaRPr lang="en-US" dirty="0"/>
          </a:p>
          <a:p>
            <a:r>
              <a:rPr lang="en-US" dirty="0"/>
              <a:t>Note that Figure 4 results are re-adjusted to nominal cost using 2010 =100 CPI.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6DC821-D4C3-50D3-9265-E7EF466762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4591744"/>
              </p:ext>
            </p:extLst>
          </p:nvPr>
        </p:nvGraphicFramePr>
        <p:xfrm>
          <a:off x="6345525" y="2974600"/>
          <a:ext cx="4262845" cy="143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6731">
                  <a:extLst>
                    <a:ext uri="{9D8B030D-6E8A-4147-A177-3AD203B41FA5}">
                      <a16:colId xmlns:a16="http://schemas.microsoft.com/office/drawing/2014/main" val="1942181608"/>
                    </a:ext>
                  </a:extLst>
                </a:gridCol>
                <a:gridCol w="2216114">
                  <a:extLst>
                    <a:ext uri="{9D8B030D-6E8A-4147-A177-3AD203B41FA5}">
                      <a16:colId xmlns:a16="http://schemas.microsoft.com/office/drawing/2014/main" val="2523578659"/>
                    </a:ext>
                  </a:extLst>
                </a:gridCol>
              </a:tblGrid>
              <a:tr h="48219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Figure 1 models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18700"/>
                  </a:ext>
                </a:extLst>
              </a:tr>
              <a:tr h="4782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ARIMA213001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171.96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718387"/>
                  </a:ext>
                </a:extLst>
              </a:tr>
              <a:tr h="4782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VAR(5)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1121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B616E8-F1FD-D7EC-3157-A5A7EAB3B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13955"/>
              </p:ext>
            </p:extLst>
          </p:nvPr>
        </p:nvGraphicFramePr>
        <p:xfrm>
          <a:off x="6345525" y="4590972"/>
          <a:ext cx="4262845" cy="1261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6730">
                  <a:extLst>
                    <a:ext uri="{9D8B030D-6E8A-4147-A177-3AD203B41FA5}">
                      <a16:colId xmlns:a16="http://schemas.microsoft.com/office/drawing/2014/main" val="2711279371"/>
                    </a:ext>
                  </a:extLst>
                </a:gridCol>
                <a:gridCol w="2216115">
                  <a:extLst>
                    <a:ext uri="{9D8B030D-6E8A-4147-A177-3AD203B41FA5}">
                      <a16:colId xmlns:a16="http://schemas.microsoft.com/office/drawing/2014/main" val="3670433924"/>
                    </a:ext>
                  </a:extLst>
                </a:gridCol>
              </a:tblGrid>
              <a:tr h="42039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Figure 4 models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34446"/>
                  </a:ext>
                </a:extLst>
              </a:tr>
              <a:tr h="42039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ARIMA 105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174.636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96116"/>
                  </a:ext>
                </a:extLst>
              </a:tr>
              <a:tr h="42039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VAR (5)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173.313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3006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619E95-C5C4-150C-9465-A4426140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58618"/>
              </p:ext>
            </p:extLst>
          </p:nvPr>
        </p:nvGraphicFramePr>
        <p:xfrm>
          <a:off x="6345524" y="2014194"/>
          <a:ext cx="4262845" cy="871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6730">
                  <a:extLst>
                    <a:ext uri="{9D8B030D-6E8A-4147-A177-3AD203B41FA5}">
                      <a16:colId xmlns:a16="http://schemas.microsoft.com/office/drawing/2014/main" val="387731956"/>
                    </a:ext>
                  </a:extLst>
                </a:gridCol>
                <a:gridCol w="2216115">
                  <a:extLst>
                    <a:ext uri="{9D8B030D-6E8A-4147-A177-3AD203B41FA5}">
                      <a16:colId xmlns:a16="http://schemas.microsoft.com/office/drawing/2014/main" val="72319341"/>
                    </a:ext>
                  </a:extLst>
                </a:gridCol>
              </a:tblGrid>
              <a:tr h="4358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Realized data in April 2023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56405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Realized data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178.71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021535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119EB038-676F-A44B-C9D2-F0FC2CB8F2B4}"/>
              </a:ext>
            </a:extLst>
          </p:cNvPr>
          <p:cNvSpPr/>
          <p:nvPr/>
        </p:nvSpPr>
        <p:spPr>
          <a:xfrm>
            <a:off x="9619861" y="4973216"/>
            <a:ext cx="1156996" cy="9890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89EF-FB51-3D58-171E-9A0C5873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D52D-AFE3-639D-32EB-6BE708B5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forecast international price of coffee beans, we need to first adjust the data for the inflation and find the outlier of 1975.</a:t>
            </a:r>
          </a:p>
          <a:p>
            <a:endParaRPr lang="en-US" dirty="0"/>
          </a:p>
          <a:p>
            <a:r>
              <a:rPr lang="en-US" dirty="0"/>
              <a:t>By eliminating the outlier of 1975 and keeping the inflation adjustment, I was able to obtain a forecasting result that is better than normal adjustments. </a:t>
            </a:r>
          </a:p>
        </p:txBody>
      </p:sp>
    </p:spTree>
    <p:extLst>
      <p:ext uri="{BB962C8B-B14F-4D97-AF65-F5344CB8AC3E}">
        <p14:creationId xmlns:p14="http://schemas.microsoft.com/office/powerpoint/2010/main" val="104669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892-704F-2AD2-FC12-80DFBF1B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F264-7100-6799-C706-C32DABD5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VBA – to clean the data</a:t>
            </a:r>
          </a:p>
          <a:p>
            <a:r>
              <a:rPr lang="en-US" dirty="0">
                <a:hlinkClick r:id="rId2"/>
              </a:rPr>
              <a:t>https://github.com/Ojika897893/excel-VBA-.git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R programming and forecasting knowledge</a:t>
            </a:r>
          </a:p>
          <a:p>
            <a:r>
              <a:rPr lang="en-US" dirty="0">
                <a:hlinkClick r:id="rId3"/>
              </a:rPr>
              <a:t>https://github.com/Ojika897893/forecasting_international_price_of_coffee.git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4305-EE5D-7F32-D88D-2CC06228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F85D-A114-82E1-3DBF-02E15B82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marR="0" indent="-45720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Coffee Organization [ICO]. (2019).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Coffee Development Report 2019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International Coffee Organization. http://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www.ico.org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/documents/cy2021-22/coffee-development-report-2019.pdf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development report, 2008: agriculture for development. (2008).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Choice Reviews Online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45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(09), 45–4765. https://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/10.5860/choice.45-4765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SOUTHWEST JIAOTONG UNIVERSITY [</a:t>
            </a:r>
            <a:r>
              <a:rPr lang="ja-JP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MS Mincho" panose="02020609040205080304" pitchFamily="49" charset="-128"/>
              </a:rPr>
              <a:t>西南交通大学学</a:t>
            </a:r>
            <a:r>
              <a:rPr lang="ja-JP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TC" panose="020B0400000000000000" pitchFamily="34" charset="-120"/>
                <a:cs typeface="PingFang TC" panose="020B0400000000000000" pitchFamily="34" charset="-120"/>
              </a:rPr>
              <a:t>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(2020). DYNAMIC MODELLING AND FORECASTING OF DATA EXPORT OF AGRICULTURAL COMMODITY BY VECTOR AUTOREGRESSIVE MODEL.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SOUTHWEST JIAOTONG UNIVERSITY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 55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(No. 3). https://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/10.35741/issn.0258-2724.55.3.41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L., &amp; Pi, S. (2021). Using Artificial Neural networks and Optimal Scaling Model to Forecast Agriculture Commodity Price: An Ecological-economic Approach.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Management and Applied Economics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29–55. https://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/10.47260/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/1133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Times, N. Y. (1975, August 4). Frost in Brazil Sending Coffee Prices Up.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New York Times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https://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www.nytimes.com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/1975/08/04/archives/frost-in-brazil-sending-coffee-prices-up-frost-in-brazil-raises.html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1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6469-7D2A-DDD0-1CEF-E3037426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Table of Contents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79FB-5232-D7D4-0195-908C7334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</a:t>
            </a:r>
          </a:p>
          <a:p>
            <a:r>
              <a:rPr lang="en-US" dirty="0"/>
              <a:t>Project Details</a:t>
            </a:r>
          </a:p>
          <a:p>
            <a:r>
              <a:rPr lang="en-US" dirty="0"/>
              <a:t>Data Analysis Figure 1</a:t>
            </a:r>
          </a:p>
          <a:p>
            <a:r>
              <a:rPr lang="en-US" dirty="0"/>
              <a:t>Data Analysis Figure 2</a:t>
            </a:r>
          </a:p>
          <a:p>
            <a:r>
              <a:rPr lang="en-US" dirty="0"/>
              <a:t>Data Analysis of 1975</a:t>
            </a:r>
          </a:p>
          <a:p>
            <a:r>
              <a:rPr lang="en-US" dirty="0"/>
              <a:t>Data Analysis Figure 3 and Figure 4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Statistical Test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716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CCA2-3A63-DA82-1572-74DEBC26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International Coffee Organization(ICO)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A723-F0A7-BDD9-0EE7-2AF10B54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rgbClr val="202124"/>
                </a:solidFill>
                <a:effectLst/>
              </a:rPr>
              <a:t>The data cost about £250($312.23)</a:t>
            </a:r>
            <a:r>
              <a:rPr lang="en-US" sz="2400" dirty="0">
                <a:solidFill>
                  <a:srgbClr val="202124"/>
                </a:solidFill>
              </a:rPr>
              <a:t>, but it is free for educational purposes with the following two conditions: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- that it will be used for research purposes only;</a:t>
            </a:r>
            <a:br>
              <a:rPr lang="en-US" sz="1800" b="1" dirty="0"/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- the International Coffee Organization (ICO) will be clearly acknowledged as the source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 algn="l" fontAlgn="base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 fontAlgn="base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icocoffee.org</a:t>
            </a:r>
            <a:endParaRPr lang="en-US" b="1" dirty="0">
              <a:solidFill>
                <a:srgbClr val="20212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4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B5BF-1238-E915-F961-E297364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5275-22F5-2E58-C831-52ACE4EF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forecast the international price of coffee. </a:t>
            </a:r>
          </a:p>
          <a:p>
            <a:endParaRPr lang="en-US" dirty="0"/>
          </a:p>
          <a:p>
            <a:r>
              <a:rPr lang="en-US" dirty="0"/>
              <a:t>I used data from March  1965 to March 2023 to forecast the coffee price in April,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compared my forecast and the realized data of price in April. </a:t>
            </a:r>
          </a:p>
          <a:p>
            <a:endParaRPr lang="en-US" dirty="0"/>
          </a:p>
          <a:p>
            <a:r>
              <a:rPr lang="en-US" dirty="0"/>
              <a:t>Details that require forecasting knowledge will be on the paper: </a:t>
            </a:r>
            <a:r>
              <a:rPr lang="en-US" dirty="0">
                <a:hlinkClick r:id="rId2"/>
              </a:rPr>
              <a:t>https://github.com/Ojika897893/forecasting_international_price_of_coffee.git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PowerPoint will cover only the basics.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F055D326-D1BC-307C-396E-9C798B3A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928042"/>
            <a:ext cx="7237877" cy="50303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DFDC1-3938-23D2-514B-CDA12D37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780175"/>
            <a:ext cx="2312480" cy="1131894"/>
          </a:xfrm>
        </p:spPr>
        <p:txBody>
          <a:bodyPr anchor="b">
            <a:normAutofit fontScale="90000"/>
          </a:bodyPr>
          <a:lstStyle/>
          <a:p>
            <a:r>
              <a:rPr lang="en-US" sz="2800" b="1" dirty="0">
                <a:effectLst/>
                <a:ea typeface="Times New Roman" panose="02020603050405020304" pitchFamily="18" charset="0"/>
              </a:rPr>
              <a:t>Data Analysis:</a:t>
            </a:r>
            <a:br>
              <a:rPr lang="en-US" sz="2800" b="1" dirty="0">
                <a:effectLst/>
                <a:ea typeface="Times New Roman" panose="02020603050405020304" pitchFamily="18" charset="0"/>
              </a:rPr>
            </a:br>
            <a:r>
              <a:rPr lang="en-US" sz="2800" b="1" dirty="0">
                <a:effectLst/>
                <a:ea typeface="Times New Roman" panose="02020603050405020304" pitchFamily="18" charset="0"/>
              </a:rPr>
              <a:t>Figure 1</a:t>
            </a: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</a:rPr>
              <a:t> </a:t>
            </a:r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CA6AE-DECF-BEE4-A322-AB525CC54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Figure1 is a graph generated using the basic data without any transformation.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the data appears fine, it does not tell the real story because it is not adjusted for the inflation. </a:t>
            </a:r>
          </a:p>
        </p:txBody>
      </p:sp>
    </p:spTree>
    <p:extLst>
      <p:ext uri="{BB962C8B-B14F-4D97-AF65-F5344CB8AC3E}">
        <p14:creationId xmlns:p14="http://schemas.microsoft.com/office/powerpoint/2010/main" val="152954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ADDE1373-0DC2-A42C-17C1-93614C5D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701" y="928042"/>
            <a:ext cx="7237877" cy="50303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87B96-6813-9BB1-89EC-0E1B7FE3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700813"/>
            <a:ext cx="2312480" cy="975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Analysis:</a:t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90F95-5852-B690-598E-AF40656C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is Figure 1 with inflation adjustments, 2010 = 100 CPI.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Unlike Figure 1, Figure 2 shows that the international price is decreasing in the long run.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outlier in 1975 is even more prominent.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0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ADDE1373-0DC2-A42C-17C1-93614C5D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701" y="928042"/>
            <a:ext cx="7237877" cy="50303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87B96-6813-9BB1-89EC-0E1B7FE3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700813"/>
            <a:ext cx="2312480" cy="975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Analysis:</a:t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90F95-5852-B690-598E-AF40656C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is Figure 1 with inflation adjustments, 2010 = 100 CPI.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Unlike Figure 1, Figure 2 shows that the international price is decreasing in the long run.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outlier in 1975 is even more prominent.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714BA6-A6EB-2993-DD5D-E8DF00C99FBA}"/>
              </a:ext>
            </a:extLst>
          </p:cNvPr>
          <p:cNvSpPr/>
          <p:nvPr/>
        </p:nvSpPr>
        <p:spPr>
          <a:xfrm>
            <a:off x="2424419" y="1281891"/>
            <a:ext cx="1015067" cy="1083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1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BEF6-B840-0074-9252-8D452158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of 1975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815682-8475-48E0-32E2-6CE1595F1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165" y="2014194"/>
            <a:ext cx="6123124" cy="38496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05DA40-CFED-4169-FE22-EAA4636FC50B}"/>
              </a:ext>
            </a:extLst>
          </p:cNvPr>
          <p:cNvSpPr txBox="1">
            <a:spLocks/>
          </p:cNvSpPr>
          <p:nvPr/>
        </p:nvSpPr>
        <p:spPr>
          <a:xfrm>
            <a:off x="2971420" y="2540437"/>
            <a:ext cx="4276670" cy="594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“serious frost in Brazil in 1975”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481B22-74E9-B7E4-4E76-6E9D4899C874}"/>
              </a:ext>
            </a:extLst>
          </p:cNvPr>
          <p:cNvSpPr/>
          <p:nvPr/>
        </p:nvSpPr>
        <p:spPr>
          <a:xfrm>
            <a:off x="2636623" y="2224437"/>
            <a:ext cx="328017" cy="3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AE3BD-9F5B-61FB-4E6F-B13807EB5D72}"/>
              </a:ext>
            </a:extLst>
          </p:cNvPr>
          <p:cNvSpPr txBox="1"/>
          <p:nvPr/>
        </p:nvSpPr>
        <p:spPr>
          <a:xfrm>
            <a:off x="7946254" y="3399764"/>
            <a:ext cx="317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need to eliminate the effect of the outlier around 1975, so I </a:t>
            </a:r>
            <a:r>
              <a:rPr lang="en-US" dirty="0" err="1"/>
              <a:t>transforemed</a:t>
            </a:r>
            <a:r>
              <a:rPr lang="en-US" dirty="0"/>
              <a:t> the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E8EC-A29D-E5B6-297F-35C40D862DCC}"/>
              </a:ext>
            </a:extLst>
          </p:cNvPr>
          <p:cNvSpPr txBox="1"/>
          <p:nvPr/>
        </p:nvSpPr>
        <p:spPr>
          <a:xfrm>
            <a:off x="8854752" y="6215406"/>
            <a:ext cx="3178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cs typeface="Times New Roman" panose="02020603050405020304" pitchFamily="18" charset="0"/>
              </a:rPr>
              <a:t>International Coffee Organization(ICO)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259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DC09CEE4-933E-87B0-0987-EAC2DE84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1163273"/>
            <a:ext cx="7237877" cy="45598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F5198-3716-8FE2-D7FA-D41788EE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Auxiliary 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0EA83E-6E71-CACC-FEC6-32F6085D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added an auxiliary line at 128.5, which is the coffee price of March 2023.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disregarding anything before July 1989, I can keep stationarity and still take the advantage of the long data.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this auxiliary line, I created Figure 3 and Figure 4.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43F537-0C87-ABC7-DA3A-0E472FADD06B}"/>
              </a:ext>
            </a:extLst>
          </p:cNvPr>
          <p:cNvSpPr/>
          <p:nvPr/>
        </p:nvSpPr>
        <p:spPr>
          <a:xfrm>
            <a:off x="4051883" y="4815281"/>
            <a:ext cx="343948" cy="3607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6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35261E"/>
      </a:dk2>
      <a:lt2>
        <a:srgbClr val="E3E2E8"/>
      </a:lt2>
      <a:accent1>
        <a:srgbClr val="9CA676"/>
      </a:accent1>
      <a:accent2>
        <a:srgbClr val="AEA16D"/>
      </a:accent2>
      <a:accent3>
        <a:srgbClr val="C2967C"/>
      </a:accent3>
      <a:accent4>
        <a:srgbClr val="C0787B"/>
      </a:accent4>
      <a:accent5>
        <a:srgbClr val="CB8FAA"/>
      </a:accent5>
      <a:accent6>
        <a:srgbClr val="C078B7"/>
      </a:accent6>
      <a:hlink>
        <a:srgbClr val="7869AE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{896E8658-5A88-024E-82DA-1931FD130A25}tf10001123</Template>
  <TotalTime>182</TotalTime>
  <Words>906</Words>
  <Application>Microsoft Macintosh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TimesNewRomanPSMT</vt:lpstr>
      <vt:lpstr>Calibri</vt:lpstr>
      <vt:lpstr>Garamond</vt:lpstr>
      <vt:lpstr>Times New Roman</vt:lpstr>
      <vt:lpstr>SavonVTI</vt:lpstr>
      <vt:lpstr>Forecasting International Price  of Coffee Beans  </vt:lpstr>
      <vt:lpstr>Table of Contents</vt:lpstr>
      <vt:lpstr>International Coffee Organization(ICO)</vt:lpstr>
      <vt:lpstr>Project Details</vt:lpstr>
      <vt:lpstr>Data Analysis: Figure 1  </vt:lpstr>
      <vt:lpstr>Data Analysis: Figure 2</vt:lpstr>
      <vt:lpstr>Data Analysis: Figure 2</vt:lpstr>
      <vt:lpstr>Data analysis of 1975</vt:lpstr>
      <vt:lpstr>Auxiliary Line</vt:lpstr>
      <vt:lpstr>Figure 3 and Figure 4</vt:lpstr>
      <vt:lpstr>Comparison</vt:lpstr>
      <vt:lpstr>Statistical Test</vt:lpstr>
      <vt:lpstr>Results</vt:lpstr>
      <vt:lpstr>Conclusion</vt:lpstr>
      <vt:lpstr>Skills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International Price  of Coffee Beans  </dc:title>
  <dc:creator>Nesbit, Wyatt B</dc:creator>
  <cp:lastModifiedBy>Nesbit, Wyatt B</cp:lastModifiedBy>
  <cp:revision>1</cp:revision>
  <dcterms:created xsi:type="dcterms:W3CDTF">2023-05-15T20:23:41Z</dcterms:created>
  <dcterms:modified xsi:type="dcterms:W3CDTF">2023-05-15T23:26:39Z</dcterms:modified>
</cp:coreProperties>
</file>