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 name="Google Shape;23;p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8: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p8: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 name="Shape 27"/>
        <p:cNvGrpSpPr/>
        <p:nvPr/>
      </p:nvGrpSpPr>
      <p:grpSpPr>
        <a:xfrm>
          <a:off x="0" y="0"/>
          <a:ext cx="0" cy="0"/>
          <a:chOff x="0" y="0"/>
          <a:chExt cx="0" cy="0"/>
        </a:xfrm>
      </p:grpSpPr>
      <p:sp>
        <p:nvSpPr>
          <p:cNvPr id="28" name="Google Shape;28;p2: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 name="Google Shape;29;p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3:notes"/>
          <p:cNvSpPr txBox="1"/>
          <p:nvPr>
            <p:ph idx="1" type="body"/>
          </p:nvPr>
        </p:nvSpPr>
        <p:spPr>
          <a:xfrm>
            <a:off x="680551" y="4690944"/>
            <a:ext cx="5438140" cy="4443076"/>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 name="Google Shape;36;p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p4: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4: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4: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f6674925b_0_14: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g7f6674925b_0_1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g7f6674925b_0_14: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5: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5: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5: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6: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6: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6: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f6674925b_0_7: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7f6674925b_0_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7f6674925b_0_7: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7: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7: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 Id="rId7" Type="http://schemas.openxmlformats.org/officeDocument/2006/relationships/image" Target="../media/image5.png"/><Relationship Id="rId8"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nvSpPr>
        <p:spPr>
          <a:xfrm>
            <a:off x="0" y="152400"/>
            <a:ext cx="14478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3" name="Google Shape;13;p2"/>
          <p:cNvPicPr preferRelativeResize="0"/>
          <p:nvPr/>
        </p:nvPicPr>
        <p:blipFill rotWithShape="1">
          <a:blip r:embed="rId2">
            <a:alphaModFix/>
          </a:blip>
          <a:srcRect b="0" l="0" r="0" t="0"/>
          <a:stretch/>
        </p:blipFill>
        <p:spPr>
          <a:xfrm>
            <a:off x="179696" y="138752"/>
            <a:ext cx="868725" cy="972000"/>
          </a:xfrm>
          <a:prstGeom prst="rect">
            <a:avLst/>
          </a:prstGeom>
          <a:noFill/>
          <a:ln>
            <a:noFill/>
          </a:ln>
        </p:spPr>
      </p:pic>
      <p:grpSp>
        <p:nvGrpSpPr>
          <p:cNvPr id="14" name="Google Shape;14;p2"/>
          <p:cNvGrpSpPr/>
          <p:nvPr/>
        </p:nvGrpSpPr>
        <p:grpSpPr>
          <a:xfrm>
            <a:off x="1219200" y="102154"/>
            <a:ext cx="7924800" cy="1004990"/>
            <a:chOff x="1219200" y="102154"/>
            <a:chExt cx="7924800" cy="1004990"/>
          </a:xfrm>
        </p:grpSpPr>
        <p:pic>
          <p:nvPicPr>
            <p:cNvPr id="15" name="Google Shape;15;p2"/>
            <p:cNvPicPr preferRelativeResize="0"/>
            <p:nvPr/>
          </p:nvPicPr>
          <p:blipFill rotWithShape="1">
            <a:blip r:embed="rId3">
              <a:alphaModFix/>
            </a:blip>
            <a:srcRect b="0" l="0" r="0" t="0"/>
            <a:stretch/>
          </p:blipFill>
          <p:spPr>
            <a:xfrm>
              <a:off x="2702618" y="103496"/>
              <a:ext cx="1620982" cy="990600"/>
            </a:xfrm>
            <a:prstGeom prst="rect">
              <a:avLst/>
            </a:prstGeom>
            <a:noFill/>
            <a:ln>
              <a:noFill/>
            </a:ln>
          </p:spPr>
        </p:pic>
        <p:pic>
          <p:nvPicPr>
            <p:cNvPr id="16" name="Google Shape;16;p2"/>
            <p:cNvPicPr preferRelativeResize="0"/>
            <p:nvPr/>
          </p:nvPicPr>
          <p:blipFill rotWithShape="1">
            <a:blip r:embed="rId4">
              <a:alphaModFix/>
            </a:blip>
            <a:srcRect b="0" l="0" r="0" t="0"/>
            <a:stretch/>
          </p:blipFill>
          <p:spPr>
            <a:xfrm>
              <a:off x="4323600" y="106680"/>
              <a:ext cx="1620000" cy="988695"/>
            </a:xfrm>
            <a:prstGeom prst="rect">
              <a:avLst/>
            </a:prstGeom>
            <a:noFill/>
            <a:ln>
              <a:noFill/>
            </a:ln>
          </p:spPr>
        </p:pic>
        <p:pic>
          <p:nvPicPr>
            <p:cNvPr id="17" name="Google Shape;17;p2"/>
            <p:cNvPicPr preferRelativeResize="0"/>
            <p:nvPr/>
          </p:nvPicPr>
          <p:blipFill rotWithShape="1">
            <a:blip r:embed="rId5">
              <a:alphaModFix/>
            </a:blip>
            <a:srcRect b="0" l="0" r="0" t="0"/>
            <a:stretch/>
          </p:blipFill>
          <p:spPr>
            <a:xfrm>
              <a:off x="5923800" y="117144"/>
              <a:ext cx="1620000" cy="990000"/>
            </a:xfrm>
            <a:prstGeom prst="rect">
              <a:avLst/>
            </a:prstGeom>
            <a:noFill/>
            <a:ln>
              <a:noFill/>
            </a:ln>
          </p:spPr>
        </p:pic>
        <p:pic>
          <p:nvPicPr>
            <p:cNvPr id="18" name="Google Shape;18;p2"/>
            <p:cNvPicPr preferRelativeResize="0"/>
            <p:nvPr/>
          </p:nvPicPr>
          <p:blipFill rotWithShape="1">
            <a:blip r:embed="rId6">
              <a:alphaModFix/>
            </a:blip>
            <a:srcRect b="0" l="0" r="0" t="0"/>
            <a:stretch/>
          </p:blipFill>
          <p:spPr>
            <a:xfrm>
              <a:off x="7524000" y="112056"/>
              <a:ext cx="1620000" cy="990000"/>
            </a:xfrm>
            <a:prstGeom prst="rect">
              <a:avLst/>
            </a:prstGeom>
            <a:noFill/>
            <a:ln>
              <a:noFill/>
            </a:ln>
          </p:spPr>
        </p:pic>
        <p:pic>
          <p:nvPicPr>
            <p:cNvPr id="19" name="Google Shape;19;p2"/>
            <p:cNvPicPr preferRelativeResize="0"/>
            <p:nvPr/>
          </p:nvPicPr>
          <p:blipFill rotWithShape="1">
            <a:blip r:embed="rId7">
              <a:alphaModFix/>
            </a:blip>
            <a:srcRect b="0" l="0" r="0" t="0"/>
            <a:stretch/>
          </p:blipFill>
          <p:spPr>
            <a:xfrm>
              <a:off x="1219200" y="102154"/>
              <a:ext cx="1620000" cy="990000"/>
            </a:xfrm>
            <a:prstGeom prst="rect">
              <a:avLst/>
            </a:prstGeom>
            <a:noFill/>
            <a:ln>
              <a:noFill/>
            </a:ln>
          </p:spPr>
        </p:pic>
      </p:grpSp>
      <p:pic>
        <p:nvPicPr>
          <p:cNvPr id="20" name="Google Shape;20;p2"/>
          <p:cNvPicPr preferRelativeResize="0"/>
          <p:nvPr/>
        </p:nvPicPr>
        <p:blipFill rotWithShape="1">
          <a:blip r:embed="rId8">
            <a:alphaModFix/>
          </a:blip>
          <a:srcRect b="0" l="0" r="0" t="0"/>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1" y="-35256"/>
            <a:ext cx="9144000" cy="6934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 name="Shape 24"/>
        <p:cNvGrpSpPr/>
        <p:nvPr/>
      </p:nvGrpSpPr>
      <p:grpSpPr>
        <a:xfrm>
          <a:off x="0" y="0"/>
          <a:ext cx="0" cy="0"/>
          <a:chOff x="0" y="0"/>
          <a:chExt cx="0" cy="0"/>
        </a:xfrm>
      </p:grpSpPr>
      <p:sp>
        <p:nvSpPr>
          <p:cNvPr id="25" name="Google Shape;25;p3"/>
          <p:cNvSpPr/>
          <p:nvPr/>
        </p:nvSpPr>
        <p:spPr>
          <a:xfrm>
            <a:off x="2003724" y="2286000"/>
            <a:ext cx="4473276" cy="70788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MPCA Mini Project </a:t>
            </a:r>
            <a:endParaRPr sz="4000">
              <a:solidFill>
                <a:srgbClr val="FF0000"/>
              </a:solidFill>
              <a:latin typeface="Trebuchet MS"/>
              <a:ea typeface="Trebuchet MS"/>
              <a:cs typeface="Trebuchet MS"/>
              <a:sym typeface="Trebuchet MS"/>
            </a:endParaRPr>
          </a:p>
        </p:txBody>
      </p:sp>
      <p:sp>
        <p:nvSpPr>
          <p:cNvPr id="26" name="Google Shape;26;p3"/>
          <p:cNvSpPr txBox="1"/>
          <p:nvPr/>
        </p:nvSpPr>
        <p:spPr>
          <a:xfrm>
            <a:off x="381000" y="3276600"/>
            <a:ext cx="8458200" cy="28623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Project Title	: Arcade game using 8x32 Display</a:t>
            </a:r>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Section	            : A</a:t>
            </a:r>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Students Name	: Danish Ebadulla, Joseph Dominic, Tejas Srinivasan</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rPr lang="en-US" sz="2000">
                <a:solidFill>
                  <a:schemeClr val="dk1"/>
                </a:solidFill>
                <a:latin typeface="Trebuchet MS"/>
                <a:ea typeface="Trebuchet MS"/>
                <a:cs typeface="Trebuchet MS"/>
                <a:sym typeface="Trebuchet MS"/>
              </a:rPr>
              <a:t>SRN                  : PES1201800096,PES1201800328,PES1201800110</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a:p>
            <a:pPr indent="0" lvl="0" marL="0" marR="0" rtl="0" algn="l">
              <a:spcBef>
                <a:spcPts val="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2"/>
          <p:cNvSpPr/>
          <p:nvPr/>
        </p:nvSpPr>
        <p:spPr>
          <a:xfrm>
            <a:off x="2847484" y="3352800"/>
            <a:ext cx="2506584" cy="70788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 name="Shape 30"/>
        <p:cNvGrpSpPr/>
        <p:nvPr/>
      </p:nvGrpSpPr>
      <p:grpSpPr>
        <a:xfrm>
          <a:off x="0" y="0"/>
          <a:ext cx="0" cy="0"/>
          <a:chOff x="0" y="0"/>
          <a:chExt cx="0" cy="0"/>
        </a:xfrm>
      </p:grpSpPr>
      <p:sp>
        <p:nvSpPr>
          <p:cNvPr id="31" name="Google Shape;31;p4"/>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4"/>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Problem Statement </a:t>
            </a:r>
            <a:endParaRPr/>
          </a:p>
        </p:txBody>
      </p:sp>
      <p:sp>
        <p:nvSpPr>
          <p:cNvPr id="33" name="Google Shape;33;p4"/>
          <p:cNvSpPr txBox="1"/>
          <p:nvPr/>
        </p:nvSpPr>
        <p:spPr>
          <a:xfrm>
            <a:off x="302500" y="1828800"/>
            <a:ext cx="8458200" cy="47244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To create an Arcade of games (Stack,Snake,Space Shooter,Hangman,Tetris) that can be played by a single player on a LED screen interface using Arduino code that interfaces with a microcontroller, in a robust setup along with additional functionality like audio output etc.</a:t>
            </a:r>
            <a:endParaRPr sz="24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lang="en-US" sz="2400">
                <a:solidFill>
                  <a:schemeClr val="dk1"/>
                </a:solidFill>
                <a:latin typeface="Trebuchet MS"/>
                <a:ea typeface="Trebuchet MS"/>
                <a:cs typeface="Trebuchet MS"/>
                <a:sym typeface="Trebuchet MS"/>
              </a:rPr>
              <a:t> </a:t>
            </a:r>
            <a:endParaRPr sz="2400">
              <a:solidFill>
                <a:schemeClr val="dk1"/>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This routine would also help us in learning how to work with the Arduino Uno,programming it with help of the Arduino IDE and using sensors to interface with the board in order to get the desired results.</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5"/>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 name="Google Shape;39;p5"/>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Introduction</a:t>
            </a:r>
            <a:endParaRPr sz="2400">
              <a:solidFill>
                <a:srgbClr val="FF0000"/>
              </a:solidFill>
              <a:latin typeface="Trebuchet MS"/>
              <a:ea typeface="Trebuchet MS"/>
              <a:cs typeface="Trebuchet MS"/>
              <a:sym typeface="Trebuchet MS"/>
            </a:endParaRPr>
          </a:p>
        </p:txBody>
      </p:sp>
      <p:sp>
        <p:nvSpPr>
          <p:cNvPr id="40" name="Google Shape;40;p5"/>
          <p:cNvSpPr txBox="1"/>
          <p:nvPr/>
        </p:nvSpPr>
        <p:spPr>
          <a:xfrm>
            <a:off x="302500" y="1699600"/>
            <a:ext cx="8458200" cy="48537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SzPts val="2400"/>
              <a:buFont typeface="Trebuchet MS"/>
              <a:buChar char="●"/>
            </a:pPr>
            <a:r>
              <a:rPr lang="en-US" sz="2400">
                <a:latin typeface="Trebuchet MS"/>
                <a:ea typeface="Trebuchet MS"/>
                <a:cs typeface="Trebuchet MS"/>
                <a:sym typeface="Trebuchet MS"/>
              </a:rPr>
              <a:t>Simple yet classic games like </a:t>
            </a:r>
            <a:r>
              <a:rPr lang="en-US" sz="2400">
                <a:latin typeface="Trebuchet MS"/>
                <a:ea typeface="Trebuchet MS"/>
                <a:cs typeface="Trebuchet MS"/>
                <a:sym typeface="Trebuchet MS"/>
              </a:rPr>
              <a:t>Stack, Snake,Space Shooter, Hangman, Tetris etc.</a:t>
            </a:r>
            <a:r>
              <a:rPr lang="en-US" sz="2400">
                <a:latin typeface="Trebuchet MS"/>
                <a:ea typeface="Trebuchet MS"/>
                <a:cs typeface="Trebuchet MS"/>
                <a:sym typeface="Trebuchet MS"/>
              </a:rPr>
              <a:t> are a great way to have fun and learn at the same time.</a:t>
            </a:r>
            <a:endParaRPr sz="2400">
              <a:latin typeface="Trebuchet MS"/>
              <a:ea typeface="Trebuchet MS"/>
              <a:cs typeface="Trebuchet MS"/>
              <a:sym typeface="Trebuchet MS"/>
            </a:endParaRPr>
          </a:p>
          <a:p>
            <a:pPr indent="-381000" lvl="0" marL="457200" marR="0" rtl="0" algn="just">
              <a:lnSpc>
                <a:spcPct val="100000"/>
              </a:lnSpc>
              <a:spcBef>
                <a:spcPts val="0"/>
              </a:spcBef>
              <a:spcAft>
                <a:spcPts val="0"/>
              </a:spcAft>
              <a:buSzPts val="2400"/>
              <a:buFont typeface="Trebuchet MS"/>
              <a:buChar char="●"/>
            </a:pPr>
            <a:r>
              <a:rPr lang="en-US" sz="2400">
                <a:latin typeface="Trebuchet MS"/>
                <a:ea typeface="Trebuchet MS"/>
                <a:cs typeface="Trebuchet MS"/>
                <a:sym typeface="Trebuchet MS"/>
              </a:rPr>
              <a:t>We have attempted to bring back some of the childhood nostalgia by implementing some of the popular games using an Arduino, LED Screen and simple components like buttons for the user to play and beat the arcade!</a:t>
            </a:r>
            <a:endParaRPr sz="2400">
              <a:latin typeface="Trebuchet MS"/>
              <a:ea typeface="Trebuchet MS"/>
              <a:cs typeface="Trebuchet MS"/>
              <a:sym typeface="Trebuchet MS"/>
            </a:endParaRPr>
          </a:p>
          <a:p>
            <a:pPr indent="-381000" lvl="0" marL="457200" marR="0" rtl="0" algn="just">
              <a:lnSpc>
                <a:spcPct val="100000"/>
              </a:lnSpc>
              <a:spcBef>
                <a:spcPts val="0"/>
              </a:spcBef>
              <a:spcAft>
                <a:spcPts val="0"/>
              </a:spcAft>
              <a:buSzPts val="2400"/>
              <a:buFont typeface="Trebuchet MS"/>
              <a:buChar char="●"/>
            </a:pPr>
            <a:r>
              <a:rPr lang="en-US" sz="2400">
                <a:latin typeface="Trebuchet MS"/>
                <a:ea typeface="Trebuchet MS"/>
                <a:cs typeface="Trebuchet MS"/>
                <a:sym typeface="Trebuchet MS"/>
              </a:rPr>
              <a:t>As of this point in time, only the Stacking game has been implemented in arcade.However we are optimistic of being able to add more games to it.</a:t>
            </a:r>
            <a:endParaRPr sz="2400">
              <a:latin typeface="Trebuchet MS"/>
              <a:ea typeface="Trebuchet MS"/>
              <a:cs typeface="Trebuchet MS"/>
              <a:sym typeface="Trebuchet MS"/>
            </a:endParaRPr>
          </a:p>
          <a:p>
            <a:pPr indent="-381000" lvl="0" marL="457200" marR="0" rtl="0" algn="just">
              <a:lnSpc>
                <a:spcPct val="100000"/>
              </a:lnSpc>
              <a:spcBef>
                <a:spcPts val="0"/>
              </a:spcBef>
              <a:spcAft>
                <a:spcPts val="0"/>
              </a:spcAft>
              <a:buSzPts val="2400"/>
              <a:buFont typeface="Trebuchet MS"/>
              <a:buChar char="●"/>
            </a:pPr>
            <a:r>
              <a:rPr lang="en-US" sz="2400">
                <a:latin typeface="Trebuchet MS"/>
                <a:ea typeface="Trebuchet MS"/>
                <a:cs typeface="Trebuchet MS"/>
                <a:sym typeface="Trebuchet MS"/>
              </a:rPr>
              <a:t>The code was written in C++ on the Arduino IDE. </a:t>
            </a:r>
            <a:endParaRPr sz="2400">
              <a:latin typeface="Trebuchet MS"/>
              <a:ea typeface="Trebuchet MS"/>
              <a:cs typeface="Trebuchet MS"/>
              <a:sym typeface="Trebuchet MS"/>
            </a:endParaRPr>
          </a:p>
          <a:p>
            <a:pPr indent="-381000" lvl="0" marL="457200" marR="0" rtl="0" algn="just">
              <a:lnSpc>
                <a:spcPct val="100000"/>
              </a:lnSpc>
              <a:spcBef>
                <a:spcPts val="0"/>
              </a:spcBef>
              <a:spcAft>
                <a:spcPts val="0"/>
              </a:spcAft>
              <a:buSzPts val="2400"/>
              <a:buFont typeface="Trebuchet MS"/>
              <a:buChar char="●"/>
            </a:pPr>
            <a:r>
              <a:rPr lang="en-US" sz="2400">
                <a:latin typeface="Trebuchet MS"/>
                <a:ea typeface="Trebuchet MS"/>
                <a:cs typeface="Trebuchet MS"/>
                <a:sym typeface="Trebuchet MS"/>
              </a:rPr>
              <a:t>The code and a video demo of the arcade can be found here -</a:t>
            </a:r>
            <a:r>
              <a:rPr lang="en-US" sz="1500" u="sng">
                <a:solidFill>
                  <a:srgbClr val="4A86E8"/>
                </a:solidFill>
                <a:latin typeface="Trebuchet MS"/>
                <a:ea typeface="Trebuchet MS"/>
                <a:cs typeface="Trebuchet MS"/>
                <a:sym typeface="Trebuchet MS"/>
              </a:rPr>
              <a:t>https://drive.google.com/drive/folders/19m_YIesRugtDElltfXU3E0Whh7ANtz6G</a:t>
            </a:r>
            <a:endParaRPr sz="1500" u="sng">
              <a:solidFill>
                <a:srgbClr val="4A86E8"/>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6"/>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6"/>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Block Diagram/Circuit Diagram</a:t>
            </a:r>
            <a:endParaRPr sz="2400">
              <a:solidFill>
                <a:srgbClr val="FF0000"/>
              </a:solidFill>
              <a:latin typeface="Trebuchet MS"/>
              <a:ea typeface="Trebuchet MS"/>
              <a:cs typeface="Trebuchet MS"/>
              <a:sym typeface="Trebuchet MS"/>
            </a:endParaRPr>
          </a:p>
        </p:txBody>
      </p:sp>
      <p:sp>
        <p:nvSpPr>
          <p:cNvPr id="48" name="Google Shape;48;p6"/>
          <p:cNvSpPr txBox="1"/>
          <p:nvPr/>
        </p:nvSpPr>
        <p:spPr>
          <a:xfrm>
            <a:off x="302500" y="1828800"/>
            <a:ext cx="8458200" cy="47244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0"/>
              </a:spcBef>
              <a:spcAft>
                <a:spcPts val="0"/>
              </a:spcAft>
              <a:buNone/>
            </a:pPr>
            <a:r>
              <a:t/>
            </a:r>
            <a:endParaRPr sz="2400">
              <a:solidFill>
                <a:srgbClr val="0000FF"/>
              </a:solidFill>
              <a:latin typeface="Trebuchet MS"/>
              <a:ea typeface="Trebuchet MS"/>
              <a:cs typeface="Trebuchet MS"/>
              <a:sym typeface="Trebuchet MS"/>
            </a:endParaRPr>
          </a:p>
        </p:txBody>
      </p:sp>
      <p:pic>
        <p:nvPicPr>
          <p:cNvPr id="49" name="Google Shape;49;p6"/>
          <p:cNvPicPr preferRelativeResize="0"/>
          <p:nvPr/>
        </p:nvPicPr>
        <p:blipFill>
          <a:blip r:embed="rId3">
            <a:alphaModFix/>
          </a:blip>
          <a:stretch>
            <a:fillRect/>
          </a:stretch>
        </p:blipFill>
        <p:spPr>
          <a:xfrm>
            <a:off x="0" y="1581150"/>
            <a:ext cx="9144000" cy="51435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7"/>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7"/>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Block Diagram/Circuit Diagram</a:t>
            </a:r>
            <a:endParaRPr sz="2400">
              <a:solidFill>
                <a:srgbClr val="FF0000"/>
              </a:solidFill>
              <a:latin typeface="Trebuchet MS"/>
              <a:ea typeface="Trebuchet MS"/>
              <a:cs typeface="Trebuchet MS"/>
              <a:sym typeface="Trebuchet MS"/>
            </a:endParaRPr>
          </a:p>
        </p:txBody>
      </p:sp>
      <p:sp>
        <p:nvSpPr>
          <p:cNvPr id="57" name="Google Shape;57;p7"/>
          <p:cNvSpPr txBox="1"/>
          <p:nvPr/>
        </p:nvSpPr>
        <p:spPr>
          <a:xfrm>
            <a:off x="302500" y="1828800"/>
            <a:ext cx="8458200" cy="47244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0"/>
              </a:spcBef>
              <a:spcAft>
                <a:spcPts val="0"/>
              </a:spcAft>
              <a:buNone/>
            </a:pPr>
            <a:r>
              <a:t/>
            </a:r>
            <a:endParaRPr sz="2400">
              <a:solidFill>
                <a:srgbClr val="0000FF"/>
              </a:solidFill>
              <a:latin typeface="Trebuchet MS"/>
              <a:ea typeface="Trebuchet MS"/>
              <a:cs typeface="Trebuchet MS"/>
              <a:sym typeface="Trebuchet MS"/>
            </a:endParaRPr>
          </a:p>
        </p:txBody>
      </p:sp>
      <p:pic>
        <p:nvPicPr>
          <p:cNvPr id="58" name="Google Shape;58;p7"/>
          <p:cNvPicPr preferRelativeResize="0"/>
          <p:nvPr/>
        </p:nvPicPr>
        <p:blipFill>
          <a:blip r:embed="rId3">
            <a:alphaModFix/>
          </a:blip>
          <a:stretch>
            <a:fillRect/>
          </a:stretch>
        </p:blipFill>
        <p:spPr>
          <a:xfrm>
            <a:off x="0" y="1610249"/>
            <a:ext cx="9144000" cy="51435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8"/>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8"/>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Required Components</a:t>
            </a:r>
            <a:endParaRPr sz="2400">
              <a:solidFill>
                <a:srgbClr val="FF0000"/>
              </a:solidFill>
              <a:latin typeface="Trebuchet MS"/>
              <a:ea typeface="Trebuchet MS"/>
              <a:cs typeface="Trebuchet MS"/>
              <a:sym typeface="Trebuchet MS"/>
            </a:endParaRPr>
          </a:p>
        </p:txBody>
      </p:sp>
      <p:sp>
        <p:nvSpPr>
          <p:cNvPr id="66" name="Google Shape;66;p8"/>
          <p:cNvSpPr txBox="1"/>
          <p:nvPr/>
        </p:nvSpPr>
        <p:spPr>
          <a:xfrm>
            <a:off x="302500" y="1828800"/>
            <a:ext cx="8458200" cy="4724400"/>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t/>
            </a:r>
            <a:endParaRPr b="0" i="0" sz="2400" u="none" cap="none" strike="noStrike">
              <a:solidFill>
                <a:srgbClr val="0000FF"/>
              </a:solidFill>
              <a:latin typeface="Trebuchet MS"/>
              <a:ea typeface="Trebuchet MS"/>
              <a:cs typeface="Trebuchet MS"/>
              <a:sym typeface="Trebuchet MS"/>
            </a:endParaRPr>
          </a:p>
          <a:p>
            <a:pPr indent="-381000" lvl="0" marL="457200" marR="0" rtl="0" algn="l">
              <a:lnSpc>
                <a:spcPct val="100000"/>
              </a:lnSpc>
              <a:spcBef>
                <a:spcPts val="40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Arduino Uno</a:t>
            </a:r>
            <a:endParaRPr sz="2400">
              <a:solidFill>
                <a:schemeClr val="dk1"/>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8</a:t>
            </a:r>
            <a:r>
              <a:rPr lang="en-US" sz="2400">
                <a:solidFill>
                  <a:schemeClr val="dk1"/>
                </a:solidFill>
                <a:latin typeface="Trebuchet MS"/>
                <a:ea typeface="Trebuchet MS"/>
                <a:cs typeface="Trebuchet MS"/>
                <a:sym typeface="Trebuchet MS"/>
              </a:rPr>
              <a:t>X32 LED Screens</a:t>
            </a:r>
            <a:endParaRPr sz="2400">
              <a:solidFill>
                <a:schemeClr val="dk1"/>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Connecting wires</a:t>
            </a:r>
            <a:endParaRPr sz="2400">
              <a:solidFill>
                <a:schemeClr val="dk1"/>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Push Buttons (x3)</a:t>
            </a:r>
            <a:endParaRPr sz="2400">
              <a:solidFill>
                <a:schemeClr val="dk1"/>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Speaker</a:t>
            </a:r>
            <a:endParaRPr sz="2400">
              <a:solidFill>
                <a:schemeClr val="dk1"/>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10K ohms resistor</a:t>
            </a:r>
            <a:endParaRPr sz="2400">
              <a:solidFill>
                <a:schemeClr val="dk1"/>
              </a:solidFill>
              <a:latin typeface="Trebuchet MS"/>
              <a:ea typeface="Trebuchet MS"/>
              <a:cs typeface="Trebuchet MS"/>
              <a:sym typeface="Trebuchet MS"/>
            </a:endParaRPr>
          </a:p>
          <a:p>
            <a:pPr indent="-381000" lvl="0" marL="457200" marR="0" rtl="0" algn="l">
              <a:lnSpc>
                <a:spcPct val="100000"/>
              </a:lnSpc>
              <a:spcBef>
                <a:spcPts val="0"/>
              </a:spcBef>
              <a:spcAft>
                <a:spcPts val="0"/>
              </a:spcAft>
              <a:buClr>
                <a:schemeClr val="dk1"/>
              </a:buClr>
              <a:buSzPts val="2400"/>
              <a:buFont typeface="Trebuchet MS"/>
              <a:buChar char="●"/>
            </a:pPr>
            <a:r>
              <a:rPr lang="en-US" sz="2400">
                <a:solidFill>
                  <a:schemeClr val="dk1"/>
                </a:solidFill>
                <a:latin typeface="Trebuchet MS"/>
                <a:ea typeface="Trebuchet MS"/>
                <a:cs typeface="Trebuchet MS"/>
                <a:sym typeface="Trebuchet MS"/>
              </a:rPr>
              <a:t>Breadboard</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9"/>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3" name="Google Shape;73;p9"/>
          <p:cNvSpPr txBox="1"/>
          <p:nvPr/>
        </p:nvSpPr>
        <p:spPr>
          <a:xfrm>
            <a:off x="302500" y="1617675"/>
            <a:ext cx="8458200" cy="4935600"/>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rPr lang="en-US" sz="2200">
                <a:latin typeface="Trebuchet MS"/>
                <a:ea typeface="Trebuchet MS"/>
                <a:cs typeface="Trebuchet MS"/>
                <a:sym typeface="Trebuchet MS"/>
              </a:rPr>
              <a:t>Since we have implemented only the Stacking game so far, the explanation is for that game. If time permits to implement the other arcade games, the explanation for those will added here as well.</a:t>
            </a:r>
            <a:endParaRPr sz="2200">
              <a:latin typeface="Trebuchet MS"/>
              <a:ea typeface="Trebuchet MS"/>
              <a:cs typeface="Trebuchet MS"/>
              <a:sym typeface="Trebuchet MS"/>
            </a:endParaRPr>
          </a:p>
          <a:p>
            <a:pPr indent="-368300" lvl="0" marL="457200" marR="0" rtl="0" algn="just">
              <a:spcBef>
                <a:spcPts val="0"/>
              </a:spcBef>
              <a:spcAft>
                <a:spcPts val="0"/>
              </a:spcAft>
              <a:buSzPts val="2200"/>
              <a:buFont typeface="Trebuchet MS"/>
              <a:buChar char="●"/>
            </a:pPr>
            <a:r>
              <a:rPr lang="en-US" sz="2200">
                <a:latin typeface="Trebuchet MS"/>
                <a:ea typeface="Trebuchet MS"/>
                <a:cs typeface="Trebuchet MS"/>
                <a:sym typeface="Trebuchet MS"/>
              </a:rPr>
              <a:t>The MaxMatrix header file was used for creating an instance of the matrix.  </a:t>
            </a:r>
            <a:endParaRPr sz="2200">
              <a:latin typeface="Trebuchet MS"/>
              <a:ea typeface="Trebuchet MS"/>
              <a:cs typeface="Trebuchet MS"/>
              <a:sym typeface="Trebuchet MS"/>
            </a:endParaRPr>
          </a:p>
          <a:p>
            <a:pPr indent="-368300" lvl="0" marL="457200" marR="0" rtl="0" algn="just">
              <a:spcBef>
                <a:spcPts val="0"/>
              </a:spcBef>
              <a:spcAft>
                <a:spcPts val="0"/>
              </a:spcAft>
              <a:buSzPts val="2200"/>
              <a:buFont typeface="Trebuchet MS"/>
              <a:buChar char="●"/>
            </a:pPr>
            <a:r>
              <a:rPr lang="en-US" sz="2200">
                <a:latin typeface="Trebuchet MS"/>
                <a:ea typeface="Trebuchet MS"/>
                <a:cs typeface="Trebuchet MS"/>
                <a:sym typeface="Trebuchet MS"/>
              </a:rPr>
              <a:t>Pins 5,6 and 7 correspond to CLK,DIN and CIN respectively.</a:t>
            </a:r>
            <a:endParaRPr sz="2200">
              <a:latin typeface="Trebuchet MS"/>
              <a:ea typeface="Trebuchet MS"/>
              <a:cs typeface="Trebuchet MS"/>
              <a:sym typeface="Trebuchet MS"/>
            </a:endParaRPr>
          </a:p>
          <a:p>
            <a:pPr indent="-368300" lvl="0" marL="457200" marR="0" rtl="0" algn="just">
              <a:spcBef>
                <a:spcPts val="0"/>
              </a:spcBef>
              <a:spcAft>
                <a:spcPts val="0"/>
              </a:spcAft>
              <a:buSzPts val="2200"/>
              <a:buFont typeface="Trebuchet MS"/>
              <a:buChar char="●"/>
            </a:pPr>
            <a:r>
              <a:rPr lang="en-US" sz="2200">
                <a:latin typeface="Trebuchet MS"/>
                <a:ea typeface="Trebuchet MS"/>
                <a:cs typeface="Trebuchet MS"/>
                <a:sym typeface="Trebuchet MS"/>
              </a:rPr>
              <a:t>A maximum of 4 modules were used. </a:t>
            </a:r>
            <a:endParaRPr sz="2200">
              <a:latin typeface="Trebuchet MS"/>
              <a:ea typeface="Trebuchet MS"/>
              <a:cs typeface="Trebuchet MS"/>
              <a:sym typeface="Trebuchet MS"/>
            </a:endParaRPr>
          </a:p>
          <a:p>
            <a:pPr indent="-368300" lvl="0" marL="457200" marR="0" rtl="0" algn="just">
              <a:spcBef>
                <a:spcPts val="0"/>
              </a:spcBef>
              <a:spcAft>
                <a:spcPts val="0"/>
              </a:spcAft>
              <a:buSzPts val="2200"/>
              <a:buFont typeface="Trebuchet MS"/>
              <a:buChar char="●"/>
            </a:pPr>
            <a:r>
              <a:rPr lang="en-US" sz="2200">
                <a:latin typeface="Trebuchet MS"/>
                <a:ea typeface="Trebuchet MS"/>
                <a:cs typeface="Trebuchet MS"/>
                <a:sym typeface="Trebuchet MS"/>
              </a:rPr>
              <a:t>The setup function sets the intensity of brightness to 1 and initializes pin 2 as the input pin.</a:t>
            </a:r>
            <a:endParaRPr sz="2200">
              <a:latin typeface="Trebuchet MS"/>
              <a:ea typeface="Trebuchet MS"/>
              <a:cs typeface="Trebuchet MS"/>
              <a:sym typeface="Trebuchet MS"/>
            </a:endParaRPr>
          </a:p>
          <a:p>
            <a:pPr indent="-368300" lvl="0" marL="457200" marR="0" rtl="0" algn="just">
              <a:spcBef>
                <a:spcPts val="0"/>
              </a:spcBef>
              <a:spcAft>
                <a:spcPts val="0"/>
              </a:spcAft>
              <a:buSzPts val="2200"/>
              <a:buFont typeface="Trebuchet MS"/>
              <a:buChar char="●"/>
            </a:pPr>
            <a:r>
              <a:rPr lang="en-US" sz="2200">
                <a:latin typeface="Trebuchet MS"/>
                <a:ea typeface="Trebuchet MS"/>
                <a:cs typeface="Trebuchet MS"/>
                <a:sym typeface="Trebuchet MS"/>
              </a:rPr>
              <a:t>Display functions for each of the 26 letters of the alphabet were written by mapping each dot (pixel) in the LED display to different row and column combinations (according to a simple mapping function written in the code file) to uniquely represent each individual letter.</a:t>
            </a:r>
            <a:endParaRPr sz="2200">
              <a:latin typeface="Trebuchet MS"/>
              <a:ea typeface="Trebuchet MS"/>
              <a:cs typeface="Trebuchet MS"/>
              <a:sym typeface="Trebuchet MS"/>
            </a:endParaRPr>
          </a:p>
          <a:p>
            <a:pPr indent="-23812" lvl="1" marL="989013"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74" name="Google Shape;74;p9"/>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Explanation  </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0"/>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10"/>
          <p:cNvSpPr txBox="1"/>
          <p:nvPr/>
        </p:nvSpPr>
        <p:spPr>
          <a:xfrm>
            <a:off x="302500" y="1716625"/>
            <a:ext cx="8458200" cy="5141400"/>
          </a:xfrm>
          <a:prstGeom prst="rect">
            <a:avLst/>
          </a:prstGeom>
          <a:noFill/>
          <a:ln>
            <a:noFill/>
          </a:ln>
        </p:spPr>
        <p:txBody>
          <a:bodyPr anchorCtr="0" anchor="t" bIns="45700" lIns="91425" spcFirstLastPara="1" rIns="91425" wrap="square" tIns="45700">
            <a:noAutofit/>
          </a:bodyPr>
          <a:lstStyle/>
          <a:p>
            <a:pPr indent="-349250" lvl="0" marL="457200" marR="0" rtl="0" algn="just">
              <a:spcBef>
                <a:spcPts val="0"/>
              </a:spcBef>
              <a:spcAft>
                <a:spcPts val="0"/>
              </a:spcAft>
              <a:buSzPts val="1900"/>
              <a:buFont typeface="Trebuchet MS"/>
              <a:buChar char="●"/>
            </a:pPr>
            <a:r>
              <a:rPr lang="en-US" sz="1900">
                <a:latin typeface="Trebuchet MS"/>
                <a:ea typeface="Trebuchet MS"/>
                <a:cs typeface="Trebuchet MS"/>
                <a:sym typeface="Trebuchet MS"/>
              </a:rPr>
              <a:t>The move function is of type ‘byte’ and decides the side where the oscillations starts, repeats the action in a loop and checks if the user has hit the button to delay/exit the loop.The function also reverses the direction on encountering an edge by incrementing/decrementing position and returns the final spot where the user stops the block.</a:t>
            </a:r>
            <a:endParaRPr sz="1900">
              <a:latin typeface="Trebuchet MS"/>
              <a:ea typeface="Trebuchet MS"/>
              <a:cs typeface="Trebuchet MS"/>
              <a:sym typeface="Trebuchet MS"/>
            </a:endParaRPr>
          </a:p>
          <a:p>
            <a:pPr indent="-349250" lvl="0" marL="457200" marR="0" rtl="0" algn="just">
              <a:spcBef>
                <a:spcPts val="0"/>
              </a:spcBef>
              <a:spcAft>
                <a:spcPts val="0"/>
              </a:spcAft>
              <a:buSzPts val="1900"/>
              <a:buFont typeface="Trebuchet MS"/>
              <a:buChar char="●"/>
            </a:pPr>
            <a:r>
              <a:rPr lang="en-US" sz="1900">
                <a:latin typeface="Trebuchet MS"/>
                <a:ea typeface="Trebuchet MS"/>
                <a:cs typeface="Trebuchet MS"/>
                <a:sym typeface="Trebuchet MS"/>
              </a:rPr>
              <a:t>The setrow() function switches on/off all LEDs between s and e on the row mr, if the boolean value returned is true and switches them on and off if the value returned is false.</a:t>
            </a:r>
            <a:endParaRPr sz="1900">
              <a:latin typeface="Trebuchet MS"/>
              <a:ea typeface="Trebuchet MS"/>
              <a:cs typeface="Trebuchet MS"/>
              <a:sym typeface="Trebuchet MS"/>
            </a:endParaRPr>
          </a:p>
          <a:p>
            <a:pPr indent="-349250" lvl="0" marL="457200" marR="0" rtl="0" algn="just">
              <a:spcBef>
                <a:spcPts val="0"/>
              </a:spcBef>
              <a:spcAft>
                <a:spcPts val="0"/>
              </a:spcAft>
              <a:buSzPts val="1900"/>
              <a:buFont typeface="Trebuchet MS"/>
              <a:buChar char="●"/>
            </a:pPr>
            <a:r>
              <a:rPr lang="en-US" sz="1900">
                <a:latin typeface="Trebuchet MS"/>
                <a:ea typeface="Trebuchet MS"/>
                <a:cs typeface="Trebuchet MS"/>
                <a:sym typeface="Trebuchet MS"/>
              </a:rPr>
              <a:t>The main function acts as a helper function to set the base of the stack, the initial length etc. and executes a loop that runs till the user either loses or reaches the top, by calling the move function. The appropriate function is called based on how the game develops.</a:t>
            </a:r>
            <a:endParaRPr sz="1900">
              <a:latin typeface="Trebuchet MS"/>
              <a:ea typeface="Trebuchet MS"/>
              <a:cs typeface="Trebuchet MS"/>
              <a:sym typeface="Trebuchet MS"/>
            </a:endParaRPr>
          </a:p>
          <a:p>
            <a:pPr indent="-349250" lvl="0" marL="457200" marR="0" rtl="0" algn="just">
              <a:spcBef>
                <a:spcPts val="0"/>
              </a:spcBef>
              <a:spcAft>
                <a:spcPts val="0"/>
              </a:spcAft>
              <a:buSzPts val="1900"/>
              <a:buFont typeface="Trebuchet MS"/>
              <a:buChar char="●"/>
            </a:pPr>
            <a:r>
              <a:rPr lang="en-US" sz="1900">
                <a:latin typeface="Trebuchet MS"/>
                <a:ea typeface="Trebuchet MS"/>
                <a:cs typeface="Trebuchet MS"/>
                <a:sym typeface="Trebuchet MS"/>
              </a:rPr>
              <a:t>Depending on how the user plays the game, the you_win and the you_lose functions display the resulting message by calling the required displayed functions for the letters sequentially with the appropriate delays.</a:t>
            </a:r>
            <a:endParaRPr sz="1900">
              <a:latin typeface="Trebuchet MS"/>
              <a:ea typeface="Trebuchet MS"/>
              <a:cs typeface="Trebuchet MS"/>
              <a:sym typeface="Trebuchet MS"/>
            </a:endParaRPr>
          </a:p>
          <a:p>
            <a:pPr indent="0" lvl="0" marL="457200" marR="0" rtl="0" algn="just">
              <a:spcBef>
                <a:spcPts val="0"/>
              </a:spcBef>
              <a:spcAft>
                <a:spcPts val="0"/>
              </a:spcAft>
              <a:buNone/>
            </a:pPr>
            <a:r>
              <a:t/>
            </a:r>
            <a:endParaRPr sz="1900">
              <a:latin typeface="Trebuchet MS"/>
              <a:ea typeface="Trebuchet MS"/>
              <a:cs typeface="Trebuchet MS"/>
              <a:sym typeface="Trebuchet MS"/>
            </a:endParaRPr>
          </a:p>
          <a:p>
            <a:pPr indent="-23812" lvl="1" marL="989012" marR="0" rtl="0" algn="just">
              <a:spcBef>
                <a:spcPts val="480"/>
              </a:spcBef>
              <a:spcAft>
                <a:spcPts val="0"/>
              </a:spcAft>
              <a:buClr>
                <a:schemeClr val="dk1"/>
              </a:buClr>
              <a:buSzPts val="2400"/>
              <a:buFont typeface="Noto Sans Symbols"/>
              <a:buNone/>
            </a:pPr>
            <a:r>
              <a:t/>
            </a:r>
            <a:endParaRPr b="0" i="0" sz="19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1900" u="none" cap="none" strike="noStrike">
              <a:solidFill>
                <a:schemeClr val="dk1"/>
              </a:solidFill>
              <a:latin typeface="Trebuchet MS"/>
              <a:ea typeface="Trebuchet MS"/>
              <a:cs typeface="Trebuchet MS"/>
              <a:sym typeface="Trebuchet MS"/>
            </a:endParaRPr>
          </a:p>
        </p:txBody>
      </p:sp>
      <p:sp>
        <p:nvSpPr>
          <p:cNvPr id="82" name="Google Shape;82;p10"/>
          <p:cNvSpPr txBox="1"/>
          <p:nvPr/>
        </p:nvSpPr>
        <p:spPr>
          <a:xfrm>
            <a:off x="2667000" y="114300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Explanation  </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1"/>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11"/>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Application </a:t>
            </a:r>
            <a:endParaRPr sz="2400">
              <a:solidFill>
                <a:srgbClr val="FF0000"/>
              </a:solidFill>
              <a:latin typeface="Trebuchet MS"/>
              <a:ea typeface="Trebuchet MS"/>
              <a:cs typeface="Trebuchet MS"/>
              <a:sym typeface="Trebuchet MS"/>
            </a:endParaRPr>
          </a:p>
        </p:txBody>
      </p:sp>
      <p:sp>
        <p:nvSpPr>
          <p:cNvPr id="90" name="Google Shape;90;p11"/>
          <p:cNvSpPr txBox="1"/>
          <p:nvPr/>
        </p:nvSpPr>
        <p:spPr>
          <a:xfrm>
            <a:off x="339428" y="1828800"/>
            <a:ext cx="8458200" cy="4724400"/>
          </a:xfrm>
          <a:prstGeom prst="rect">
            <a:avLst/>
          </a:prstGeom>
          <a:noFill/>
          <a:ln>
            <a:noFill/>
          </a:ln>
        </p:spPr>
        <p:txBody>
          <a:bodyPr anchorCtr="0" anchor="t" bIns="45700" lIns="91425" spcFirstLastPara="1" rIns="91425" wrap="square" tIns="45700">
            <a:noAutofit/>
          </a:bodyPr>
          <a:lstStyle/>
          <a:p>
            <a:pPr indent="-381000" lvl="0" marL="457200" marR="0" rtl="0" algn="just">
              <a:spcBef>
                <a:spcPts val="0"/>
              </a:spcBef>
              <a:spcAft>
                <a:spcPts val="0"/>
              </a:spcAft>
              <a:buSzPts val="2400"/>
              <a:buFont typeface="Trebuchet MS"/>
              <a:buChar char="●"/>
            </a:pPr>
            <a:r>
              <a:rPr lang="en-US" sz="2400">
                <a:latin typeface="Trebuchet MS"/>
                <a:ea typeface="Trebuchet MS"/>
                <a:cs typeface="Trebuchet MS"/>
                <a:sym typeface="Trebuchet MS"/>
              </a:rPr>
              <a:t>While we have restricted the application of our display to arcade games,a 8x32 LED display with mapping functions for all letters of the alphabet can be used as a digital information banner or a static display board.</a:t>
            </a:r>
            <a:endParaRPr sz="2400">
              <a:latin typeface="Trebuchet MS"/>
              <a:ea typeface="Trebuchet MS"/>
              <a:cs typeface="Trebuchet MS"/>
              <a:sym typeface="Trebuchet MS"/>
            </a:endParaRPr>
          </a:p>
          <a:p>
            <a:pPr indent="0" lvl="0" marL="914400" marR="0" rtl="0" algn="just">
              <a:spcBef>
                <a:spcPts val="0"/>
              </a:spcBef>
              <a:spcAft>
                <a:spcPts val="0"/>
              </a:spcAft>
              <a:buNone/>
            </a:pPr>
            <a:r>
              <a:t/>
            </a:r>
            <a:endParaRPr sz="2400">
              <a:latin typeface="Trebuchet MS"/>
              <a:ea typeface="Trebuchet MS"/>
              <a:cs typeface="Trebuchet MS"/>
              <a:sym typeface="Trebuchet MS"/>
            </a:endParaRPr>
          </a:p>
          <a:p>
            <a:pPr indent="-381000" lvl="0" marL="457200" marR="0" rtl="0" algn="just">
              <a:spcBef>
                <a:spcPts val="0"/>
              </a:spcBef>
              <a:spcAft>
                <a:spcPts val="0"/>
              </a:spcAft>
              <a:buSzPts val="2400"/>
              <a:buFont typeface="Trebuchet MS"/>
              <a:buChar char="●"/>
            </a:pPr>
            <a:r>
              <a:rPr lang="en-US" sz="2400">
                <a:latin typeface="Trebuchet MS"/>
                <a:ea typeface="Trebuchet MS"/>
                <a:cs typeface="Trebuchet MS"/>
                <a:sym typeface="Trebuchet MS"/>
              </a:rPr>
              <a:t>The current setup is restricted to be used only for recreational purposes. It can serve as a way to kill time when bored, have fun competing and playing with friends or family and even improve reflexes to some extent.</a:t>
            </a:r>
            <a:endParaRPr sz="2400">
              <a:latin typeface="Trebuchet MS"/>
              <a:ea typeface="Trebuchet MS"/>
              <a:cs typeface="Trebuchet MS"/>
              <a:sym typeface="Trebuchet MS"/>
            </a:endParaRPr>
          </a:p>
          <a:p>
            <a:pPr indent="-190500" lvl="1" marL="1143000" marR="0" rtl="0" algn="just">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190500" lvl="0" marL="685800" marR="0" rtl="0" algn="just">
              <a:spcBef>
                <a:spcPts val="480"/>
              </a:spcBef>
              <a:spcAft>
                <a:spcPts val="0"/>
              </a:spcAft>
              <a:buClr>
                <a:schemeClr val="dk1"/>
              </a:buClr>
              <a:buSzPts val="2400"/>
              <a:buFont typeface="Noto Sans Symbols"/>
              <a:buNone/>
            </a:pPr>
            <a:r>
              <a:t/>
            </a:r>
            <a:endParaRPr sz="2400">
              <a:solidFill>
                <a:srgbClr val="0000FF"/>
              </a:solidFill>
              <a:latin typeface="Trebuchet MS"/>
              <a:ea typeface="Trebuchet MS"/>
              <a:cs typeface="Trebuchet MS"/>
              <a:sym typeface="Trebuchet MS"/>
            </a:endParaRPr>
          </a:p>
          <a:p>
            <a:pPr indent="-190500" lvl="0" marL="685800" marR="0" rtl="0" algn="just">
              <a:lnSpc>
                <a:spcPct val="100000"/>
              </a:lnSpc>
              <a:spcBef>
                <a:spcPts val="480"/>
              </a:spcBef>
              <a:spcAft>
                <a:spcPts val="0"/>
              </a:spcAft>
              <a:buClr>
                <a:schemeClr val="dk1"/>
              </a:buClr>
              <a:buSzPts val="2400"/>
              <a:buFont typeface="Noto Sans Symbols"/>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