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3db1f46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3db1f46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3e33afec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3e33afe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40486f94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40486f94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40486f948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40486f948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40486f94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40486f94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748bdb357_3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748bdb357_3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40486f948_1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40486f948_1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40486f948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40486f948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40486f948_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40486f948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40486f948_2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40486f948_2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884b65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884b65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40486f948_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40486f948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4b000b8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4b000b8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4d8bb9d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4d8bb9d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4d8bb9db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4d8bb9db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84d8bb9db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84d8bb9db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4d8bb9db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4d8bb9db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748bdb357_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8748bdb357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4f6512e4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4f6512e4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66bd7b4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66bd7b4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6a803e02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6a803e02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884b65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884b65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4fb5110f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4fb5110f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8702afc7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8702afc7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7128d14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7128d14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884b65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884b65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748bdb35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748bdb35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16c1b88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16c1b88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748bdb357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748bdb357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a576f5b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a576f5b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a530c419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a530c419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datasets/primaryobjects/voicegender" TargetMode="External"/><Relationship Id="rId4" Type="http://schemas.openxmlformats.org/officeDocument/2006/relationships/hyperlink" Target="https://github.com/HannaVallner/gender-re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maharshipandya/-spotify-tracks-dataset?resource=downlo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competitions/spaceship-titanic/overview" TargetMode="External"/><Relationship Id="rId4" Type="http://schemas.openxmlformats.org/officeDocument/2006/relationships/hyperlink" Target="https://bitbucket.org/albertunn/datasci-spaceshiptitanic/src/mast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austinreese/craigslist-carstrucks-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MarekMurumae/Eurovision-Betting-Odds/blob/main/data/esc.csv" TargetMode="External"/><Relationship Id="rId4" Type="http://schemas.openxmlformats.org/officeDocument/2006/relationships/hyperlink" Target="https://eurovisionworld.com/odds/eurovis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datasets/camnugent/ufo-sightings-around-the-worl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datasets/shivamb/vehicle-claim-fraud-detec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mohamedbakhet/amazon-books-reviews" TargetMode="External"/><Relationship Id="rId4" Type="http://schemas.openxmlformats.org/officeDocument/2006/relationships/hyperlink" Target="https://github.com/lsheon0728/IDS2022_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competitions/predict-electricity-consumption" TargetMode="External"/><Relationship Id="rId4" Type="http://schemas.openxmlformats.org/officeDocument/2006/relationships/hyperlink" Target="https://github.com/doktorjohan/IDS-projec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datasets/andrewmvd/board-games" TargetMode="External"/><Relationship Id="rId4" Type="http://schemas.openxmlformats.org/officeDocument/2006/relationships/hyperlink" Target="https://www.kaggle.com/datasets/jvanelteren/boardgamegeek-reviews?select=2022-01-08.csv" TargetMode="External"/><Relationship Id="rId5" Type="http://schemas.openxmlformats.org/officeDocument/2006/relationships/hyperlink" Target="https://bitbucket.org/helenava/board-game-analysis/src/mas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kaggle.com/datasets/harshitshankhdhar/imdb-dataset-of-top-1000-movies-and-tv-show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hyperlink" Target="https://avaandmed.eesti.ee/datasets/tallinna-uhistranspordi-peatused-ja-marsruudid" TargetMode="External"/><Relationship Id="rId4" Type="http://schemas.openxmlformats.org/officeDocument/2006/relationships/hyperlink" Target="https://transport.tallinn.ee/data/stops.xml" TargetMode="External"/><Relationship Id="rId5" Type="http://schemas.openxmlformats.org/officeDocument/2006/relationships/hyperlink" Target="https://bitbucket.org/hanneskisel/data-science-tallinn-transport/src/ma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andmed.stat.ee/et/stat/sotsiaalelu__eigus-ja-turvalisus__kuritegevus/JS009" TargetMode="External"/><Relationship Id="rId4" Type="http://schemas.openxmlformats.org/officeDocument/2006/relationships/hyperlink" Target="https://andmed.stat.ee/et/stat/majandus__rahvamajanduse-arvepidamine__sisemajanduse-koguprodukt-(skp)__regionaalne-sisemajanduse-koguprodukt/RAA0050/table/tableViewLayout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epmind.com/research/alphago/alphago-vs-alphago-self-play-gam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www.kaggle.com/competitions/dog-breed-identification/data?select=train" TargetMode="External"/><Relationship Id="rId4" Type="http://schemas.openxmlformats.org/officeDocument/2006/relationships/hyperlink" Target="https://github.com/MiksMaSiinOlen/IDS2022-Project.g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fao.org/faostat/en/#data/QCL" TargetMode="External"/><Relationship Id="rId4" Type="http://schemas.openxmlformats.org/officeDocument/2006/relationships/hyperlink" Target="https://data.worldbank.org/indicator/TX.VAL.FOOD.ZS.UN" TargetMode="External"/><Relationship Id="rId5" Type="http://schemas.openxmlformats.org/officeDocument/2006/relationships/hyperlink" Target="https://github.com/OjohD/WFP---FAOSTA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ompetitions/drinking-water-quality/data?select=train.csv" TargetMode="External"/><Relationship Id="rId4" Type="http://schemas.openxmlformats.org/officeDocument/2006/relationships/hyperlink" Target="https://www.kaggle.com/competitions/drinking-water-quality/data?select=test.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competitions/drinking-water-qua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sudalairajkumar/cryptocurrency-historical-prices-coingecko" TargetMode="External"/><Relationship Id="rId4" Type="http://schemas.openxmlformats.org/officeDocument/2006/relationships/hyperlink" Target="https://www.kaggle.com/datasets/kaushiksuresh147/bitcoin-tweets?select=Bitcoin_tweets.csv" TargetMode="External"/><Relationship Id="rId5" Type="http://schemas.openxmlformats.org/officeDocument/2006/relationships/hyperlink" Target="https://github.com/yangfan-tan-2022/predicting-bitcoin-prices-202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datasets/thedevastator/island-dreams-a-database-of-uninhabited-tropical?select=island_scrape.csv" TargetMode="External"/><Relationship Id="rId4" Type="http://schemas.openxmlformats.org/officeDocument/2006/relationships/hyperlink" Target="https://www.kaggle.com/datasets/thedevastator/island-dreams-a-database-of-uninhabited-tropical?select=island_scrape_weekly.csv" TargetMode="External"/><Relationship Id="rId5" Type="http://schemas.openxmlformats.org/officeDocument/2006/relationships/hyperlink" Target="https://github.com/%E2%80%A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List of Projects introduced on Wednesday 12-14</a:t>
            </a:r>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for UT Introduction to Data Science course LTAT.02.002 </a:t>
            </a:r>
            <a:endParaRPr/>
          </a:p>
          <a:p>
            <a:pPr indent="0" lvl="0" marL="0" rtl="0" algn="ctr">
              <a:spcBef>
                <a:spcPts val="0"/>
              </a:spcBef>
              <a:spcAft>
                <a:spcPts val="0"/>
              </a:spcAft>
              <a:buClr>
                <a:schemeClr val="dk1"/>
              </a:buClr>
              <a:buSzPts val="1100"/>
              <a:buFont typeface="Arial"/>
              <a:buNone/>
            </a:pPr>
            <a:r>
              <a:rPr lang="en"/>
              <a:t>2022 Fall</a:t>
            </a:r>
            <a:endParaRPr/>
          </a:p>
          <a:p>
            <a:pPr indent="0" lvl="0" marL="0" rtl="0" algn="ctr">
              <a:spcBef>
                <a:spcPts val="0"/>
              </a:spcBef>
              <a:spcAft>
                <a:spcPts val="0"/>
              </a:spcAft>
              <a:buClr>
                <a:srgbClr val="000000"/>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E6: KAGGLE-GENDER-REC</a:t>
            </a:r>
            <a:br>
              <a:rPr lang="en" sz="2400"/>
            </a:br>
            <a:endParaRPr sz="2400"/>
          </a:p>
        </p:txBody>
      </p:sp>
      <p:sp>
        <p:nvSpPr>
          <p:cNvPr id="174" name="Google Shape;174;p34"/>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1600"/>
              </a:spcBef>
              <a:spcAft>
                <a:spcPts val="0"/>
              </a:spcAft>
              <a:buNone/>
            </a:pPr>
            <a:r>
              <a:rPr b="1" lang="en" sz="1200"/>
              <a:t>Dataset 1 (1041 KB):</a:t>
            </a:r>
            <a:r>
              <a:rPr lang="en" sz="1200"/>
              <a:t> public dataset on Gender Recognition by Voice from Kaggle [1]</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Create a model that predicts the gender of a person based on voice and speech analysis data from said measurements</a:t>
            </a:r>
            <a:endParaRPr sz="1200"/>
          </a:p>
          <a:p>
            <a:pPr indent="0" lvl="0" marL="0" rtl="0" algn="l">
              <a:spcBef>
                <a:spcPts val="1600"/>
              </a:spcBef>
              <a:spcAft>
                <a:spcPts val="0"/>
              </a:spcAft>
              <a:buNone/>
            </a:pPr>
            <a:r>
              <a:rPr b="1" lang="en" sz="1200"/>
              <a:t>Goal 2:</a:t>
            </a:r>
            <a:r>
              <a:rPr lang="en" sz="1200"/>
              <a:t> Find out which features have the most impact on our prediction results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000"/>
              <a:t>Links:</a:t>
            </a:r>
            <a:br>
              <a:rPr lang="en" sz="1000"/>
            </a:br>
            <a:r>
              <a:rPr lang="en" sz="1000"/>
              <a:t>[1] </a:t>
            </a:r>
            <a:r>
              <a:rPr lang="en" sz="1000" u="sng">
                <a:solidFill>
                  <a:schemeClr val="hlink"/>
                </a:solidFill>
                <a:hlinkClick r:id="rId3"/>
              </a:rPr>
              <a:t>https://www.kaggle.com/datasets/primaryobjects/voicegender</a:t>
            </a:r>
            <a:endParaRPr sz="1000"/>
          </a:p>
          <a:p>
            <a:pPr indent="0" lvl="0" marL="0" rtl="0" algn="l">
              <a:spcBef>
                <a:spcPts val="1600"/>
              </a:spcBef>
              <a:spcAft>
                <a:spcPts val="1600"/>
              </a:spcAft>
              <a:buNone/>
            </a:pPr>
            <a:r>
              <a:t/>
            </a:r>
            <a:endParaRPr sz="1000"/>
          </a:p>
        </p:txBody>
      </p:sp>
      <p:sp>
        <p:nvSpPr>
          <p:cNvPr id="175" name="Google Shape;175;p34"/>
          <p:cNvSpPr txBox="1"/>
          <p:nvPr/>
        </p:nvSpPr>
        <p:spPr>
          <a:xfrm>
            <a:off x="162300" y="563300"/>
            <a:ext cx="60762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Predicting Gender by Voice and Speech Analysis</a:t>
            </a:r>
            <a:endParaRPr sz="2000"/>
          </a:p>
        </p:txBody>
      </p:sp>
      <p:sp>
        <p:nvSpPr>
          <p:cNvPr id="176" name="Google Shape;176;p34"/>
          <p:cNvSpPr txBox="1"/>
          <p:nvPr/>
        </p:nvSpPr>
        <p:spPr>
          <a:xfrm>
            <a:off x="6533475" y="225350"/>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Kaidi Tootmaa</a:t>
            </a:r>
            <a:endParaRPr sz="1800">
              <a:solidFill>
                <a:schemeClr val="dk1"/>
              </a:solidFill>
            </a:endParaRPr>
          </a:p>
          <a:p>
            <a:pPr indent="0" lvl="0" marL="0" rtl="0" algn="l">
              <a:spcBef>
                <a:spcPts val="0"/>
              </a:spcBef>
              <a:spcAft>
                <a:spcPts val="0"/>
              </a:spcAft>
              <a:buNone/>
            </a:pPr>
            <a:r>
              <a:rPr lang="en" sz="1800">
                <a:solidFill>
                  <a:schemeClr val="dk1"/>
                </a:solidFill>
              </a:rPr>
              <a:t>Hanna Vallner</a:t>
            </a:r>
            <a:endParaRPr sz="1800">
              <a:solidFill>
                <a:schemeClr val="dk1"/>
              </a:solidFill>
            </a:endParaRPr>
          </a:p>
        </p:txBody>
      </p:sp>
      <p:sp>
        <p:nvSpPr>
          <p:cNvPr id="177" name="Google Shape;177;p34"/>
          <p:cNvSpPr txBox="1"/>
          <p:nvPr/>
        </p:nvSpPr>
        <p:spPr>
          <a:xfrm>
            <a:off x="230725" y="119245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u="sng">
                <a:solidFill>
                  <a:schemeClr val="hlink"/>
                </a:solidFill>
                <a:highlight>
                  <a:srgbClr val="FFFFFF"/>
                </a:highlight>
                <a:hlinkClick r:id="rId4"/>
              </a:rPr>
              <a:t>https://github.com/HannaVallner/gender-rec</a:t>
            </a:r>
            <a:endParaRPr sz="1050">
              <a:solidFill>
                <a:srgbClr val="006621"/>
              </a:solidFill>
              <a:highlight>
                <a:srgbClr val="FFFFFF"/>
              </a:highlight>
            </a:endParaRPr>
          </a:p>
          <a:p>
            <a:pPr indent="0" lvl="0" marL="0" rtl="0" algn="l">
              <a:spcBef>
                <a:spcPts val="0"/>
              </a:spcBef>
              <a:spcAft>
                <a:spcPts val="0"/>
              </a:spcAft>
              <a:buNone/>
            </a:pPr>
            <a:r>
              <a:t/>
            </a:r>
            <a:endParaRPr sz="1050">
              <a:solidFill>
                <a:srgbClr val="00662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E7: </a:t>
            </a:r>
            <a:br>
              <a:rPr lang="en" sz="2400"/>
            </a:br>
            <a:endParaRPr sz="2400"/>
          </a:p>
        </p:txBody>
      </p:sp>
      <p:sp>
        <p:nvSpPr>
          <p:cNvPr id="183" name="Google Shape;183;p35"/>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(9 MB):</a:t>
            </a:r>
            <a:r>
              <a:rPr lang="en" sz="1200"/>
              <a:t> Spotify Tracks Dataset from Kaggle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Predict popularity of a song using its features.</a:t>
            </a:r>
            <a:endParaRPr sz="1200"/>
          </a:p>
          <a:p>
            <a:pPr indent="0" lvl="0" marL="0" rtl="0" algn="l">
              <a:spcBef>
                <a:spcPts val="1600"/>
              </a:spcBef>
              <a:spcAft>
                <a:spcPts val="0"/>
              </a:spcAft>
              <a:buNone/>
            </a:pPr>
            <a:r>
              <a:rPr b="1" lang="en" sz="1200"/>
              <a:t>Goal 2:</a:t>
            </a:r>
            <a:r>
              <a:rPr lang="en" sz="1200"/>
              <a:t> Find out which features impact song popularity the most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Any more comments or thoughts you want to highlight here. </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https://www.kaggle.com/datasets/maharshipandya/-spotify-tracks-dataset?resource=download</a:t>
            </a:r>
            <a:endParaRPr sz="1000"/>
          </a:p>
        </p:txBody>
      </p:sp>
      <p:sp>
        <p:nvSpPr>
          <p:cNvPr id="184" name="Google Shape;184;p35"/>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Spotify tracks</a:t>
            </a:r>
            <a:endParaRPr sz="2000"/>
          </a:p>
        </p:txBody>
      </p:sp>
      <p:sp>
        <p:nvSpPr>
          <p:cNvPr id="185" name="Google Shape;185;p35"/>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Krettel Kristin Säde</a:t>
            </a:r>
            <a:endParaRPr sz="1800">
              <a:solidFill>
                <a:schemeClr val="dk1"/>
              </a:solidFill>
            </a:endParaRPr>
          </a:p>
          <a:p>
            <a:pPr indent="0" lvl="0" marL="0" rtl="0" algn="l">
              <a:spcBef>
                <a:spcPts val="0"/>
              </a:spcBef>
              <a:spcAft>
                <a:spcPts val="0"/>
              </a:spcAft>
              <a:buNone/>
            </a:pPr>
            <a:r>
              <a:rPr lang="en" sz="1800">
                <a:solidFill>
                  <a:schemeClr val="dk1"/>
                </a:solidFill>
              </a:rPr>
              <a:t>Karl Väärtnõu</a:t>
            </a:r>
            <a:endParaRPr sz="1800">
              <a:solidFill>
                <a:schemeClr val="dk1"/>
              </a:solidFill>
            </a:endParaRPr>
          </a:p>
          <a:p>
            <a:pPr indent="0" lvl="0" marL="0" rtl="0" algn="l">
              <a:spcBef>
                <a:spcPts val="0"/>
              </a:spcBef>
              <a:spcAft>
                <a:spcPts val="0"/>
              </a:spcAft>
              <a:buNone/>
            </a:pPr>
            <a:r>
              <a:rPr lang="en" sz="1800">
                <a:solidFill>
                  <a:schemeClr val="dk1"/>
                </a:solidFill>
              </a:rPr>
              <a:t>Sten Marcus Nelson</a:t>
            </a:r>
            <a:endParaRPr sz="1800">
              <a:solidFill>
                <a:schemeClr val="dk1"/>
              </a:solidFill>
            </a:endParaRPr>
          </a:p>
        </p:txBody>
      </p:sp>
      <p:sp>
        <p:nvSpPr>
          <p:cNvPr id="186" name="Google Shape;186;p35"/>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https://github.com/TurbidCornet7/spotify-ids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E8: SPACESHIP TITANIC</a:t>
            </a:r>
            <a:br>
              <a:rPr lang="en" sz="2400"/>
            </a:br>
            <a:endParaRPr sz="2400"/>
          </a:p>
        </p:txBody>
      </p:sp>
      <p:sp>
        <p:nvSpPr>
          <p:cNvPr id="192" name="Google Shape;192;p36"/>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a:t>
            </a:r>
            <a:r>
              <a:rPr b="1" lang="en" sz="1200"/>
              <a:t>805.42 kB</a:t>
            </a:r>
            <a:r>
              <a:rPr b="1" lang="en" sz="1200"/>
              <a:t>):</a:t>
            </a:r>
            <a:r>
              <a:rPr lang="en" sz="1200"/>
              <a:t> </a:t>
            </a:r>
            <a:r>
              <a:rPr lang="en" sz="1200"/>
              <a:t>Personal records for about two-thirds (~8700) of the passengers, to be used as training data.</a:t>
            </a:r>
            <a:endParaRPr sz="1200"/>
          </a:p>
          <a:p>
            <a:pPr indent="0" lvl="0" marL="0" rtl="0" algn="l">
              <a:spcBef>
                <a:spcPts val="1600"/>
              </a:spcBef>
              <a:spcAft>
                <a:spcPts val="0"/>
              </a:spcAft>
              <a:buNone/>
            </a:pPr>
            <a:r>
              <a:rPr b="1" lang="en" sz="1200"/>
              <a:t>Dataset 2 (</a:t>
            </a:r>
            <a:r>
              <a:rPr b="1" lang="en" sz="1200"/>
              <a:t>372.49 kB</a:t>
            </a:r>
            <a:r>
              <a:rPr b="1" lang="en" sz="1200"/>
              <a:t>):</a:t>
            </a:r>
            <a:r>
              <a:rPr lang="en" sz="1200"/>
              <a:t> </a:t>
            </a:r>
            <a:r>
              <a:rPr lang="en" sz="1200"/>
              <a:t>Personal records for the remaining one-third (~4300) of the passengers, to be used as test data.</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Create a model t</a:t>
            </a:r>
            <a:r>
              <a:rPr lang="en" sz="1200"/>
              <a:t>o predict whether a passenger was transported to an alternate dimension during the Spaceship Titanic's collision with the spacetime anomaly.</a:t>
            </a:r>
            <a:endParaRPr sz="1200"/>
          </a:p>
          <a:p>
            <a:pPr indent="0" lvl="0" marL="0" rtl="0" algn="l">
              <a:spcBef>
                <a:spcPts val="1600"/>
              </a:spcBef>
              <a:spcAft>
                <a:spcPts val="0"/>
              </a:spcAft>
              <a:buNone/>
            </a:pPr>
            <a:r>
              <a:rPr b="1" lang="en" sz="1200"/>
              <a:t>Goal 2:</a:t>
            </a:r>
            <a:r>
              <a:rPr lang="en" sz="1200"/>
              <a:t> Try to get to the top 100 in the leaderboard!</a:t>
            </a:r>
            <a:endParaRPr sz="1200"/>
          </a:p>
          <a:p>
            <a:pPr indent="0" lvl="0" marL="0" rtl="0" algn="l">
              <a:spcBef>
                <a:spcPts val="1600"/>
              </a:spcBef>
              <a:spcAft>
                <a:spcPts val="0"/>
              </a:spcAft>
              <a:buNone/>
            </a:pPr>
            <a:r>
              <a:rPr b="1" lang="en" sz="1200"/>
              <a:t>Goal 3: </a:t>
            </a:r>
            <a:r>
              <a:rPr lang="en" sz="1200"/>
              <a:t>Find out which feature had the biggest impact on determining whether the person was teleported to another dimension or not.</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https://www.kaggle.com/competitions/spaceship-titanic/overview</a:t>
            </a:r>
            <a:endParaRPr sz="1000"/>
          </a:p>
        </p:txBody>
      </p:sp>
      <p:sp>
        <p:nvSpPr>
          <p:cNvPr id="193" name="Google Shape;193;p36"/>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Predicting which passengers were transported to an alternate dimension</a:t>
            </a:r>
            <a:endParaRPr sz="2000"/>
          </a:p>
        </p:txBody>
      </p:sp>
      <p:sp>
        <p:nvSpPr>
          <p:cNvPr id="194" name="Google Shape;194;p36"/>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Albert Unn</a:t>
            </a:r>
            <a:endParaRPr sz="1800">
              <a:solidFill>
                <a:schemeClr val="dk1"/>
              </a:solidFill>
            </a:endParaRPr>
          </a:p>
          <a:p>
            <a:pPr indent="0" lvl="0" marL="0" rtl="0" algn="l">
              <a:spcBef>
                <a:spcPts val="0"/>
              </a:spcBef>
              <a:spcAft>
                <a:spcPts val="0"/>
              </a:spcAft>
              <a:buNone/>
            </a:pPr>
            <a:r>
              <a:rPr lang="en" sz="1800">
                <a:solidFill>
                  <a:schemeClr val="dk1"/>
                </a:solidFill>
              </a:rPr>
              <a:t>Sander Saska</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95" name="Google Shape;195;p36"/>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00" u="sng">
                <a:solidFill>
                  <a:schemeClr val="hlink"/>
                </a:solidFill>
                <a:hlinkClick r:id="rId4"/>
              </a:rPr>
              <a:t>https://bitbucket.org/albertunn/datasci-spaceshiptitanic/src/master/</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E9: KAGGLE - USED CARS</a:t>
            </a:r>
            <a:br>
              <a:rPr lang="en" sz="2400"/>
            </a:br>
            <a:endParaRPr sz="2400"/>
          </a:p>
        </p:txBody>
      </p:sp>
      <p:sp>
        <p:nvSpPr>
          <p:cNvPr id="201" name="Google Shape;201;p37"/>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(275 MB):</a:t>
            </a:r>
            <a:r>
              <a:rPr lang="en" sz="1200"/>
              <a:t> Public dataset on used cars by Austin Reese on Kaggle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Predict what is the price of an used car using its features.</a:t>
            </a:r>
            <a:endParaRPr sz="1200"/>
          </a:p>
          <a:p>
            <a:pPr indent="0" lvl="0" marL="0" rtl="0" algn="l">
              <a:spcBef>
                <a:spcPts val="1600"/>
              </a:spcBef>
              <a:spcAft>
                <a:spcPts val="0"/>
              </a:spcAft>
              <a:buNone/>
            </a:pPr>
            <a:r>
              <a:rPr b="1" lang="en" sz="1200"/>
              <a:t>Goal 2:</a:t>
            </a:r>
            <a:r>
              <a:rPr lang="en" sz="1200"/>
              <a:t> Find out which feature affects the price the most.</a:t>
            </a:r>
            <a:endParaRPr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rPr b="1" lang="en" sz="1000"/>
              <a:t>Links:</a:t>
            </a:r>
            <a:br>
              <a:rPr lang="en" sz="1000"/>
            </a:br>
            <a:r>
              <a:rPr lang="en" sz="1000" u="sng">
                <a:solidFill>
                  <a:schemeClr val="hlink"/>
                </a:solidFill>
                <a:hlinkClick r:id="rId3"/>
              </a:rPr>
              <a:t>https://www.kaggle.com/datasets/austinreese/craigslist-carstrucks-data</a:t>
            </a:r>
            <a:r>
              <a:rPr lang="en" sz="1000"/>
              <a:t>  </a:t>
            </a:r>
            <a:endParaRPr sz="1000"/>
          </a:p>
        </p:txBody>
      </p:sp>
      <p:sp>
        <p:nvSpPr>
          <p:cNvPr id="202" name="Google Shape;202;p37"/>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t>Predicting the price of an used car using its features</a:t>
            </a:r>
            <a:endParaRPr sz="2000"/>
          </a:p>
        </p:txBody>
      </p:sp>
      <p:sp>
        <p:nvSpPr>
          <p:cNvPr id="203" name="Google Shape;203;p37"/>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Tarvi Tamm</a:t>
            </a:r>
            <a:endParaRPr sz="1800">
              <a:solidFill>
                <a:schemeClr val="dk1"/>
              </a:solidFill>
            </a:endParaRPr>
          </a:p>
          <a:p>
            <a:pPr indent="0" lvl="0" marL="0" rtl="0" algn="l">
              <a:spcBef>
                <a:spcPts val="0"/>
              </a:spcBef>
              <a:spcAft>
                <a:spcPts val="0"/>
              </a:spcAft>
              <a:buNone/>
            </a:pPr>
            <a:r>
              <a:rPr lang="en" sz="1800">
                <a:solidFill>
                  <a:schemeClr val="dk1"/>
                </a:solidFill>
              </a:rPr>
              <a:t>Mihkel Kritšmann</a:t>
            </a:r>
            <a:endParaRPr sz="1800">
              <a:solidFill>
                <a:schemeClr val="dk1"/>
              </a:solidFill>
            </a:endParaRPr>
          </a:p>
          <a:p>
            <a:pPr indent="0" lvl="0" marL="0" rtl="0" algn="l">
              <a:spcBef>
                <a:spcPts val="0"/>
              </a:spcBef>
              <a:spcAft>
                <a:spcPts val="0"/>
              </a:spcAft>
              <a:buNone/>
            </a:pPr>
            <a:r>
              <a:rPr lang="en" sz="1800">
                <a:solidFill>
                  <a:schemeClr val="dk1"/>
                </a:solidFill>
              </a:rPr>
              <a:t>Kris Porovarde</a:t>
            </a:r>
            <a:endParaRPr sz="1800">
              <a:solidFill>
                <a:schemeClr val="dk1"/>
              </a:solidFill>
            </a:endParaRPr>
          </a:p>
        </p:txBody>
      </p:sp>
      <p:sp>
        <p:nvSpPr>
          <p:cNvPr id="204" name="Google Shape;204;p37"/>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https://github.com/krisporovarde/used-cars</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162375" y="86100"/>
            <a:ext cx="7656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Project E10: KAGGLE-ELECTRICITY-CONSUMPTION</a:t>
            </a:r>
            <a:endParaRPr sz="2200"/>
          </a:p>
        </p:txBody>
      </p:sp>
      <p:sp>
        <p:nvSpPr>
          <p:cNvPr id="210" name="Google Shape;210;p38"/>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(SIZE GB):</a:t>
            </a:r>
            <a:r>
              <a:rPr lang="en" sz="1200"/>
              <a:t> Electricity consumption dataset from Kaggle (750 kB)</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Create an energy consumption prediction model for a single household </a:t>
            </a:r>
            <a:endParaRPr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rPr b="1" lang="en" sz="1000"/>
              <a:t>Links:</a:t>
            </a:r>
            <a:br>
              <a:rPr lang="en" sz="1000"/>
            </a:br>
            <a:r>
              <a:rPr lang="en" sz="1000"/>
              <a:t>[1] </a:t>
            </a:r>
            <a:r>
              <a:rPr lang="en" sz="1000"/>
              <a:t>https://www.kaggle.com/competitions/predict-electricity-consumption</a:t>
            </a:r>
            <a:endParaRPr sz="1000"/>
          </a:p>
        </p:txBody>
      </p:sp>
      <p:sp>
        <p:nvSpPr>
          <p:cNvPr id="211" name="Google Shape;211;p38"/>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 electricity consumption mostly based on the weather data</a:t>
            </a:r>
            <a:endParaRPr sz="2000"/>
          </a:p>
        </p:txBody>
      </p:sp>
      <p:sp>
        <p:nvSpPr>
          <p:cNvPr id="212" name="Google Shape;212;p38"/>
          <p:cNvSpPr txBox="1"/>
          <p:nvPr/>
        </p:nvSpPr>
        <p:spPr>
          <a:xfrm>
            <a:off x="7199100" y="86100"/>
            <a:ext cx="17184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Artur Salumäe </a:t>
            </a:r>
            <a:endParaRPr sz="1800">
              <a:solidFill>
                <a:schemeClr val="dk1"/>
              </a:solidFill>
            </a:endParaRPr>
          </a:p>
          <a:p>
            <a:pPr indent="0" lvl="0" marL="0" rtl="0" algn="l">
              <a:spcBef>
                <a:spcPts val="0"/>
              </a:spcBef>
              <a:spcAft>
                <a:spcPts val="0"/>
              </a:spcAft>
              <a:buNone/>
            </a:pPr>
            <a:r>
              <a:rPr lang="en" sz="1800">
                <a:solidFill>
                  <a:schemeClr val="dk1"/>
                </a:solidFill>
              </a:rPr>
              <a:t>Sander Truu</a:t>
            </a:r>
            <a:endParaRPr sz="1800">
              <a:solidFill>
                <a:schemeClr val="dk1"/>
              </a:solidFill>
            </a:endParaRPr>
          </a:p>
        </p:txBody>
      </p:sp>
      <p:sp>
        <p:nvSpPr>
          <p:cNvPr id="213" name="Google Shape;213;p38"/>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https://github.com/sandertruu/Electricity_consumption</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162375" y="86100"/>
            <a:ext cx="7656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Project E11: KAGGLE-ELECTRICITY-CONSUMPTION</a:t>
            </a:r>
            <a:endParaRPr sz="2200"/>
          </a:p>
        </p:txBody>
      </p:sp>
      <p:sp>
        <p:nvSpPr>
          <p:cNvPr id="219" name="Google Shape;219;p39"/>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(SIZE GB):</a:t>
            </a:r>
            <a:r>
              <a:rPr lang="en" sz="1200"/>
              <a:t> Electricity consumption dataset from Kaggle (750 kB)</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Create an energy consumption prediction model for a single household </a:t>
            </a:r>
            <a:endParaRPr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rPr b="1" lang="en" sz="1000"/>
              <a:t>Links:</a:t>
            </a:r>
            <a:br>
              <a:rPr lang="en" sz="1000"/>
            </a:br>
            <a:r>
              <a:rPr lang="en" sz="1000"/>
              <a:t>[1] https://www.kaggle.com/competitions/predict-electricity-consumption</a:t>
            </a:r>
            <a:endParaRPr sz="1000"/>
          </a:p>
        </p:txBody>
      </p:sp>
      <p:sp>
        <p:nvSpPr>
          <p:cNvPr id="220" name="Google Shape;220;p39"/>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 electricity consumption mostly based on the weather data</a:t>
            </a:r>
            <a:endParaRPr sz="2000"/>
          </a:p>
        </p:txBody>
      </p:sp>
      <p:sp>
        <p:nvSpPr>
          <p:cNvPr id="221" name="Google Shape;221;p39"/>
          <p:cNvSpPr txBox="1"/>
          <p:nvPr/>
        </p:nvSpPr>
        <p:spPr>
          <a:xfrm>
            <a:off x="7199100" y="86100"/>
            <a:ext cx="17184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Karl Hans Kostabi</a:t>
            </a:r>
            <a:endParaRPr sz="1800">
              <a:solidFill>
                <a:schemeClr val="dk1"/>
              </a:solidFill>
            </a:endParaRPr>
          </a:p>
        </p:txBody>
      </p:sp>
      <p:sp>
        <p:nvSpPr>
          <p:cNvPr id="222" name="Google Shape;222;p39"/>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https://github.com/sandertruu/Electricity_consumption</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E12: ESC</a:t>
            </a:r>
            <a:br>
              <a:rPr lang="en" sz="2400"/>
            </a:br>
            <a:endParaRPr sz="2400"/>
          </a:p>
        </p:txBody>
      </p:sp>
      <p:sp>
        <p:nvSpPr>
          <p:cNvPr id="228" name="Google Shape;228;p40"/>
          <p:cNvSpPr txBox="1"/>
          <p:nvPr>
            <p:ph idx="1" type="body"/>
          </p:nvPr>
        </p:nvSpPr>
        <p:spPr>
          <a:xfrm>
            <a:off x="226500" y="1499200"/>
            <a:ext cx="8691000" cy="3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(22 kB):</a:t>
            </a:r>
            <a:r>
              <a:rPr lang="en" sz="1200"/>
              <a:t> ESC actual results and odds between 2015 and 2022 (including song details) </a:t>
            </a:r>
            <a:endParaRPr sz="1200"/>
          </a:p>
          <a:p>
            <a:pPr indent="0" lvl="0" marL="0" rtl="0" algn="l">
              <a:spcBef>
                <a:spcPts val="1600"/>
              </a:spcBef>
              <a:spcAft>
                <a:spcPts val="0"/>
              </a:spcAft>
              <a:buNone/>
            </a:pPr>
            <a:r>
              <a:rPr b="1" lang="en" sz="1200"/>
              <a:t>Goal 1:</a:t>
            </a:r>
            <a:r>
              <a:rPr lang="en" sz="1200"/>
              <a:t> Attempt to roughly predict the 2023 and future contest’s results. (e.g. winner, who will qualify, etc.)</a:t>
            </a:r>
            <a:endParaRPr sz="1200"/>
          </a:p>
          <a:p>
            <a:pPr indent="0" lvl="0" marL="0" rtl="0" algn="l">
              <a:spcBef>
                <a:spcPts val="1600"/>
              </a:spcBef>
              <a:spcAft>
                <a:spcPts val="0"/>
              </a:spcAft>
              <a:buNone/>
            </a:pPr>
            <a:r>
              <a:rPr b="1" lang="en" sz="1200"/>
              <a:t>Goal 2:</a:t>
            </a:r>
            <a:r>
              <a:rPr lang="en" sz="1200"/>
              <a:t> Find if and what features (e.g. language, running order, etc.) affect the final position of a song </a:t>
            </a:r>
            <a:r>
              <a:rPr lang="en" sz="1200"/>
              <a:t>positively or negatively</a:t>
            </a:r>
            <a:r>
              <a:rPr lang="en" sz="1200"/>
              <a:t>, based </a:t>
            </a:r>
            <a:r>
              <a:rPr lang="en" sz="1200"/>
              <a:t>on which it would be possible to predict how well a country will perform (so that we could make more confident and safe bets)</a:t>
            </a:r>
            <a:endParaRPr sz="1200"/>
          </a:p>
          <a:p>
            <a:pPr indent="0" lvl="0" marL="0" rtl="0" algn="l">
              <a:spcBef>
                <a:spcPts val="1600"/>
              </a:spcBef>
              <a:spcAft>
                <a:spcPts val="0"/>
              </a:spcAft>
              <a:buNone/>
            </a:pPr>
            <a:r>
              <a:rPr b="1" lang="en" sz="1200"/>
              <a:t>Goal 3: </a:t>
            </a:r>
            <a:r>
              <a:rPr lang="en" sz="1200"/>
              <a:t>Find which countries perform consistently well/badly in odds and well/badly in reality.</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https://github.com/MarekMurumae/Eurovision-Betting-Odds/blob/main/data/esc.csv</a:t>
            </a:r>
            <a:br>
              <a:rPr lang="en" sz="1000"/>
            </a:br>
            <a:r>
              <a:rPr lang="en" sz="1000"/>
              <a:t>[</a:t>
            </a:r>
            <a:r>
              <a:rPr lang="en" sz="1000"/>
              <a:t>2] </a:t>
            </a:r>
            <a:r>
              <a:rPr lang="en" sz="1000" u="sng">
                <a:solidFill>
                  <a:schemeClr val="hlink"/>
                </a:solidFill>
                <a:hlinkClick r:id="rId4"/>
              </a:rPr>
              <a:t>https://eurovisionworld.com/odds/eurovision</a:t>
            </a:r>
            <a:r>
              <a:rPr lang="en" sz="1000"/>
              <a:t> (results and odds gathered into dataset from here)</a:t>
            </a:r>
            <a:endParaRPr sz="1000"/>
          </a:p>
        </p:txBody>
      </p:sp>
      <p:sp>
        <p:nvSpPr>
          <p:cNvPr id="229" name="Google Shape;229;p40"/>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Eurovision - odds vs reality</a:t>
            </a:r>
            <a:endParaRPr sz="2000"/>
          </a:p>
        </p:txBody>
      </p:sp>
      <p:sp>
        <p:nvSpPr>
          <p:cNvPr id="230" name="Google Shape;230;p40"/>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Lauri Lüüsi</a:t>
            </a:r>
            <a:endParaRPr sz="1800">
              <a:solidFill>
                <a:schemeClr val="dk1"/>
              </a:solidFill>
            </a:endParaRPr>
          </a:p>
          <a:p>
            <a:pPr indent="0" lvl="0" marL="0" rtl="0" algn="l">
              <a:spcBef>
                <a:spcPts val="0"/>
              </a:spcBef>
              <a:spcAft>
                <a:spcPts val="0"/>
              </a:spcAft>
              <a:buNone/>
            </a:pPr>
            <a:r>
              <a:rPr lang="en" sz="1800">
                <a:solidFill>
                  <a:schemeClr val="dk1"/>
                </a:solidFill>
              </a:rPr>
              <a:t>Marek Murumäe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31" name="Google Shape;231;p40"/>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https://github.com/MarekMurumae/Eurovision-Betting-Odds</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162375" y="86100"/>
            <a:ext cx="58254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E13: LANGUAGE PROFICIENCY</a:t>
            </a:r>
            <a:br>
              <a:rPr lang="en" sz="2400"/>
            </a:br>
            <a:endParaRPr sz="2400"/>
          </a:p>
        </p:txBody>
      </p:sp>
      <p:sp>
        <p:nvSpPr>
          <p:cNvPr id="237" name="Google Shape;237;p41"/>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a:t>
            </a:r>
            <a:r>
              <a:rPr lang="en" sz="1000">
                <a:solidFill>
                  <a:srgbClr val="5F6368"/>
                </a:solidFill>
                <a:highlight>
                  <a:srgbClr val="FFFFFF"/>
                </a:highlight>
              </a:rPr>
              <a:t>9.29 MB</a:t>
            </a:r>
            <a:r>
              <a:rPr b="1" lang="en" sz="1200"/>
              <a:t>):</a:t>
            </a:r>
            <a:r>
              <a:rPr lang="en" sz="1200"/>
              <a:t> Kaggle competition train dataset [1]</a:t>
            </a:r>
            <a:endParaRPr sz="1200"/>
          </a:p>
          <a:p>
            <a:pPr indent="0" lvl="0" marL="0" rtl="0" algn="l">
              <a:spcBef>
                <a:spcPts val="1600"/>
              </a:spcBef>
              <a:spcAft>
                <a:spcPts val="0"/>
              </a:spcAft>
              <a:buNone/>
            </a:pPr>
            <a:r>
              <a:rPr b="1" lang="en" sz="1200"/>
              <a:t>Dataset 2 (</a:t>
            </a:r>
            <a:r>
              <a:rPr lang="en" sz="1000">
                <a:solidFill>
                  <a:srgbClr val="5F6368"/>
                </a:solidFill>
                <a:highlight>
                  <a:srgbClr val="FFFFFF"/>
                </a:highlight>
              </a:rPr>
              <a:t>8.82 kB</a:t>
            </a:r>
            <a:r>
              <a:rPr b="1" lang="en" sz="1200"/>
              <a:t>):</a:t>
            </a:r>
            <a:r>
              <a:rPr lang="en" sz="1200"/>
              <a:t> Kaggle competition test dataset [2]</a:t>
            </a:r>
            <a:endParaRPr sz="1200"/>
          </a:p>
          <a:p>
            <a:pPr indent="0" lvl="0" marL="0" rtl="0" algn="l">
              <a:spcBef>
                <a:spcPts val="1600"/>
              </a:spcBef>
              <a:spcAft>
                <a:spcPts val="0"/>
              </a:spcAft>
              <a:buNone/>
            </a:pPr>
            <a:r>
              <a:rPr lang="en" sz="1200"/>
              <a:t>Measurements: cohesion, syntax, vocabulary, phraseology, grammar, conventions</a:t>
            </a:r>
            <a:endParaRPr sz="1200"/>
          </a:p>
          <a:p>
            <a:pPr indent="0" lvl="0" marL="0" rtl="0" algn="l">
              <a:spcBef>
                <a:spcPts val="1600"/>
              </a:spcBef>
              <a:spcAft>
                <a:spcPts val="0"/>
              </a:spcAft>
              <a:buNone/>
            </a:pPr>
            <a:r>
              <a:rPr b="1" lang="en" sz="1200"/>
              <a:t>Goal 1:</a:t>
            </a:r>
            <a:r>
              <a:rPr lang="en" sz="1200"/>
              <a:t> </a:t>
            </a:r>
            <a:r>
              <a:rPr lang="en" sz="1050">
                <a:solidFill>
                  <a:schemeClr val="dk1"/>
                </a:solidFill>
                <a:highlight>
                  <a:srgbClr val="FFFFFF"/>
                </a:highlight>
              </a:rPr>
              <a:t>Find a good solution for all categories: accurate but complex, efficient.</a:t>
            </a:r>
            <a:endParaRPr sz="1200"/>
          </a:p>
          <a:p>
            <a:pPr indent="0" lvl="0" marL="0" rtl="0" algn="l">
              <a:spcBef>
                <a:spcPts val="1600"/>
              </a:spcBef>
              <a:spcAft>
                <a:spcPts val="0"/>
              </a:spcAft>
              <a:buNone/>
            </a:pPr>
            <a:r>
              <a:rPr b="1" lang="en" sz="1200"/>
              <a:t>Goal 2:</a:t>
            </a:r>
            <a:r>
              <a:rPr lang="en" sz="1200"/>
              <a:t> </a:t>
            </a:r>
            <a:r>
              <a:rPr lang="en" sz="1050">
                <a:solidFill>
                  <a:schemeClr val="dk1"/>
                </a:solidFill>
                <a:highlight>
                  <a:srgbClr val="FFFFFF"/>
                </a:highlight>
              </a:rPr>
              <a:t>Get to top 10% of the competition.</a:t>
            </a:r>
            <a:endParaRPr sz="1050">
              <a:solidFill>
                <a:schemeClr val="dk1"/>
              </a:solidFill>
              <a:highlight>
                <a:srgbClr val="FFFFFF"/>
              </a:highlight>
            </a:endParaRPr>
          </a:p>
          <a:p>
            <a:pPr indent="0" lvl="0" marL="0" rtl="0" algn="l">
              <a:spcBef>
                <a:spcPts val="1600"/>
              </a:spcBef>
              <a:spcAft>
                <a:spcPts val="0"/>
              </a:spcAft>
              <a:buNone/>
            </a:pPr>
            <a:r>
              <a:rPr b="1" lang="en" sz="1200"/>
              <a:t>Goal 3:</a:t>
            </a:r>
            <a:r>
              <a:rPr lang="en" sz="1200"/>
              <a:t> </a:t>
            </a:r>
            <a:r>
              <a:rPr lang="en" sz="1050">
                <a:solidFill>
                  <a:schemeClr val="dk1"/>
                </a:solidFill>
                <a:highlight>
                  <a:srgbClr val="FFFFFF"/>
                </a:highlight>
              </a:rPr>
              <a:t>Learn about language processing in machine learning contexts.</a:t>
            </a:r>
            <a:endParaRPr sz="1200"/>
          </a:p>
          <a:p>
            <a:pPr indent="0" lvl="0" marL="0" rtl="0" algn="l">
              <a:spcBef>
                <a:spcPts val="1600"/>
              </a:spcBef>
              <a:spcAft>
                <a:spcPts val="1600"/>
              </a:spcAft>
              <a:buNone/>
            </a:pPr>
            <a:r>
              <a:rPr b="1" lang="en" sz="1000"/>
              <a:t>Links:</a:t>
            </a:r>
            <a:br>
              <a:rPr lang="en" sz="1000"/>
            </a:br>
            <a:r>
              <a:rPr lang="en" sz="1000"/>
              <a:t>[1] </a:t>
            </a:r>
            <a:r>
              <a:rPr lang="en" sz="1000"/>
              <a:t>https://www.kaggle.com/competitions/feedback-prize-english-language-learning/data?select=train.csv</a:t>
            </a:r>
            <a:br>
              <a:rPr lang="en" sz="1000"/>
            </a:br>
            <a:r>
              <a:rPr lang="en" sz="1000"/>
              <a:t>[2] </a:t>
            </a:r>
            <a:r>
              <a:rPr lang="en" sz="1000"/>
              <a:t>https://www.kaggle.com/competitions/feedback-prize-english-language-learning/data?select=test.csv </a:t>
            </a:r>
            <a:br>
              <a:rPr lang="en" sz="1000"/>
            </a:br>
            <a:endParaRPr sz="1000"/>
          </a:p>
        </p:txBody>
      </p:sp>
      <p:sp>
        <p:nvSpPr>
          <p:cNvPr id="238" name="Google Shape;238;p41"/>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Assess the language proficiency of 8th-12th grade English Language Learners </a:t>
            </a:r>
            <a:endParaRPr sz="2000">
              <a:solidFill>
                <a:schemeClr val="dk1"/>
              </a:solidFill>
              <a:highlight>
                <a:schemeClr val="dk1"/>
              </a:highlight>
            </a:endParaRPr>
          </a:p>
        </p:txBody>
      </p:sp>
      <p:sp>
        <p:nvSpPr>
          <p:cNvPr id="239" name="Google Shape;239;p41"/>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Priidik Meelo Västrik</a:t>
            </a:r>
            <a:endParaRPr sz="1800">
              <a:solidFill>
                <a:schemeClr val="dk1"/>
              </a:solidFill>
            </a:endParaRPr>
          </a:p>
          <a:p>
            <a:pPr indent="0" lvl="0" marL="0" rtl="0" algn="l">
              <a:spcBef>
                <a:spcPts val="0"/>
              </a:spcBef>
              <a:spcAft>
                <a:spcPts val="0"/>
              </a:spcAft>
              <a:buNone/>
            </a:pPr>
            <a:r>
              <a:rPr lang="en" sz="1800">
                <a:solidFill>
                  <a:schemeClr val="dk1"/>
                </a:solidFill>
              </a:rPr>
              <a:t>Mihkel Tiks</a:t>
            </a:r>
            <a:endParaRPr sz="1800">
              <a:solidFill>
                <a:schemeClr val="dk1"/>
              </a:solidFill>
            </a:endParaRPr>
          </a:p>
        </p:txBody>
      </p:sp>
      <p:sp>
        <p:nvSpPr>
          <p:cNvPr id="240" name="Google Shape;240;p41"/>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https://github.com/mmtiks/DSProject_2022</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162375" y="86100"/>
            <a:ext cx="57513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E14: KAGGLE-UFO-SIGHTINGS</a:t>
            </a:r>
            <a:endParaRPr sz="2400"/>
          </a:p>
        </p:txBody>
      </p:sp>
      <p:sp>
        <p:nvSpPr>
          <p:cNvPr id="246" name="Google Shape;246;p42"/>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(5 MB):</a:t>
            </a:r>
            <a:r>
              <a:rPr lang="en" sz="1200"/>
              <a:t> UFO sightings around the world on Kaggle [1]</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a:t>
            </a:r>
            <a:r>
              <a:rPr lang="en" sz="1200"/>
              <a:t> Try to find patterns in the sightings times and durations</a:t>
            </a:r>
            <a:endParaRPr sz="1200"/>
          </a:p>
          <a:p>
            <a:pPr indent="0" lvl="0" marL="0" rtl="0" algn="l">
              <a:spcBef>
                <a:spcPts val="1600"/>
              </a:spcBef>
              <a:spcAft>
                <a:spcPts val="0"/>
              </a:spcAft>
              <a:buNone/>
            </a:pPr>
            <a:r>
              <a:rPr b="1" lang="en" sz="1200"/>
              <a:t>Goal 2:</a:t>
            </a:r>
            <a:r>
              <a:rPr lang="en" sz="1200"/>
              <a:t> Assess the global distribution of the sightings</a:t>
            </a:r>
            <a:endParaRPr sz="1200"/>
          </a:p>
          <a:p>
            <a:pPr indent="0" lvl="0" marL="0" rtl="0" algn="l">
              <a:spcBef>
                <a:spcPts val="1600"/>
              </a:spcBef>
              <a:spcAft>
                <a:spcPts val="0"/>
              </a:spcAft>
              <a:buNone/>
            </a:pPr>
            <a:r>
              <a:rPr b="1" lang="en" sz="1200"/>
              <a:t>Goal 3:</a:t>
            </a:r>
            <a:r>
              <a:rPr lang="en" sz="1200"/>
              <a:t> Try to find another explanation for the sightings (e.g. meteorological events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000"/>
              <a:t>Links:</a:t>
            </a:r>
            <a:br>
              <a:rPr lang="en" sz="1000"/>
            </a:br>
            <a:r>
              <a:rPr lang="en" sz="1000"/>
              <a:t>[1] </a:t>
            </a:r>
            <a:r>
              <a:rPr lang="en" sz="1000" u="sng">
                <a:solidFill>
                  <a:schemeClr val="hlink"/>
                </a:solidFill>
                <a:hlinkClick r:id="rId3"/>
              </a:rPr>
              <a:t>https://www.kaggle.com/datasets/camnugent/ufo-sightings-around-the-world</a:t>
            </a:r>
            <a:endParaRPr sz="1000"/>
          </a:p>
          <a:p>
            <a:pPr indent="0" lvl="0" marL="0" rtl="0" algn="l">
              <a:spcBef>
                <a:spcPts val="1600"/>
              </a:spcBef>
              <a:spcAft>
                <a:spcPts val="1600"/>
              </a:spcAft>
              <a:buNone/>
            </a:pPr>
            <a:r>
              <a:t/>
            </a:r>
            <a:endParaRPr sz="1000"/>
          </a:p>
        </p:txBody>
      </p:sp>
      <p:sp>
        <p:nvSpPr>
          <p:cNvPr id="247" name="Google Shape;247;p42"/>
          <p:cNvSpPr txBox="1"/>
          <p:nvPr/>
        </p:nvSpPr>
        <p:spPr>
          <a:xfrm>
            <a:off x="196575" y="5634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Analyzing data from UFO sightings around the world</a:t>
            </a:r>
            <a:endParaRPr sz="2000"/>
          </a:p>
        </p:txBody>
      </p:sp>
      <p:sp>
        <p:nvSpPr>
          <p:cNvPr id="248" name="Google Shape;248;p42"/>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Roberta Pärna</a:t>
            </a:r>
            <a:endParaRPr sz="1800">
              <a:solidFill>
                <a:schemeClr val="dk1"/>
              </a:solidFill>
            </a:endParaRPr>
          </a:p>
          <a:p>
            <a:pPr indent="0" lvl="0" marL="0" rtl="0" algn="l">
              <a:spcBef>
                <a:spcPts val="0"/>
              </a:spcBef>
              <a:spcAft>
                <a:spcPts val="0"/>
              </a:spcAft>
              <a:buNone/>
            </a:pPr>
            <a:r>
              <a:rPr lang="en" sz="1800">
                <a:solidFill>
                  <a:schemeClr val="dk1"/>
                </a:solidFill>
              </a:rPr>
              <a:t>Andra Bluum</a:t>
            </a:r>
            <a:endParaRPr sz="1800">
              <a:solidFill>
                <a:schemeClr val="dk1"/>
              </a:solidFill>
            </a:endParaRPr>
          </a:p>
        </p:txBody>
      </p:sp>
      <p:sp>
        <p:nvSpPr>
          <p:cNvPr id="249" name="Google Shape;249;p42"/>
          <p:cNvSpPr txBox="1"/>
          <p:nvPr/>
        </p:nvSpPr>
        <p:spPr>
          <a:xfrm>
            <a:off x="196575" y="11604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https://github.com/robertaparna/ufo-sightings.git</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E15: UT-CLUST_PY_PROG</a:t>
            </a:r>
            <a:br>
              <a:rPr lang="en" sz="2400"/>
            </a:br>
            <a:endParaRPr sz="2400"/>
          </a:p>
        </p:txBody>
      </p:sp>
      <p:sp>
        <p:nvSpPr>
          <p:cNvPr id="255" name="Google Shape;255;p43"/>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(approx. 6 MB):</a:t>
            </a:r>
            <a:r>
              <a:rPr lang="en" sz="1200"/>
              <a:t> </a:t>
            </a:r>
            <a:r>
              <a:rPr lang="en" sz="1200"/>
              <a:t>Python programs, submitted by the students as the solutions to the homework tasks in the introductory Computer Programming course.</a:t>
            </a:r>
            <a:br>
              <a:rPr lang="en" sz="1200"/>
            </a:br>
            <a:r>
              <a:rPr lang="en" sz="1200"/>
              <a:t>33 tasks, approx. 300 submissions per task, approx. 600 B filesize per submission</a:t>
            </a:r>
            <a:endParaRPr sz="1200"/>
          </a:p>
          <a:p>
            <a:pPr indent="0" lvl="0" marL="0" rtl="0" algn="l">
              <a:spcBef>
                <a:spcPts val="1600"/>
              </a:spcBef>
              <a:spcAft>
                <a:spcPts val="0"/>
              </a:spcAft>
              <a:buNone/>
            </a:pPr>
            <a:r>
              <a:rPr b="1" lang="en" sz="1200"/>
              <a:t>Goal 1:</a:t>
            </a:r>
            <a:r>
              <a:rPr lang="en" sz="1200"/>
              <a:t> </a:t>
            </a:r>
            <a:r>
              <a:rPr lang="en" sz="1200"/>
              <a:t>For each task, find clusters of similar programs. This helps to detect collaboration and discover different approaches to the task.</a:t>
            </a:r>
            <a:endParaRPr sz="1200"/>
          </a:p>
          <a:p>
            <a:pPr indent="0" lvl="0" marL="0" rtl="0" algn="l">
              <a:spcBef>
                <a:spcPts val="1600"/>
              </a:spcBef>
              <a:spcAft>
                <a:spcPts val="0"/>
              </a:spcAft>
              <a:buNone/>
            </a:pPr>
            <a:r>
              <a:rPr b="1" lang="en" sz="1200"/>
              <a:t>Goal 2:</a:t>
            </a:r>
            <a:r>
              <a:rPr lang="en" sz="1200"/>
              <a:t> </a:t>
            </a:r>
            <a:r>
              <a:rPr lang="en" sz="1200"/>
              <a:t>For each task, find the outliers. This helps to improve the automatic testers used in the course for assessing the student programs.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This is one of the topics that is suggested by University of Tartu.</a:t>
            </a:r>
            <a:endParaRPr sz="1200"/>
          </a:p>
          <a:p>
            <a:pPr indent="0" lvl="0" marL="0" rtl="0" algn="l">
              <a:spcBef>
                <a:spcPts val="1600"/>
              </a:spcBef>
              <a:spcAft>
                <a:spcPts val="1600"/>
              </a:spcAft>
              <a:buNone/>
            </a:pPr>
            <a:r>
              <a:rPr b="1" lang="en" sz="1000"/>
              <a:t>Links:</a:t>
            </a:r>
            <a:br>
              <a:rPr lang="en" sz="1000"/>
            </a:br>
            <a:r>
              <a:rPr lang="en" sz="1000"/>
              <a:t>None</a:t>
            </a:r>
            <a:br>
              <a:rPr lang="en" sz="1000"/>
            </a:br>
            <a:r>
              <a:rPr lang="en" sz="1000"/>
              <a:t>...</a:t>
            </a:r>
            <a:endParaRPr sz="1000"/>
          </a:p>
        </p:txBody>
      </p:sp>
      <p:sp>
        <p:nvSpPr>
          <p:cNvPr id="256" name="Google Shape;256;p43"/>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Clustering Python Programs</a:t>
            </a:r>
            <a:endParaRPr sz="2000"/>
          </a:p>
        </p:txBody>
      </p:sp>
      <p:sp>
        <p:nvSpPr>
          <p:cNvPr id="257" name="Google Shape;257;p43"/>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Mihhail Mihhailov</a:t>
            </a:r>
            <a:endParaRPr sz="1800">
              <a:solidFill>
                <a:schemeClr val="dk1"/>
              </a:solidFill>
            </a:endParaRPr>
          </a:p>
          <a:p>
            <a:pPr indent="0" lvl="0" marL="0" rtl="0" algn="l">
              <a:spcBef>
                <a:spcPts val="0"/>
              </a:spcBef>
              <a:spcAft>
                <a:spcPts val="0"/>
              </a:spcAft>
              <a:buNone/>
            </a:pPr>
            <a:r>
              <a:rPr lang="en" sz="1800">
                <a:solidFill>
                  <a:schemeClr val="dk1"/>
                </a:solidFill>
              </a:rPr>
              <a:t>Mikk Märtin</a:t>
            </a:r>
            <a:endParaRPr sz="1800">
              <a:solidFill>
                <a:schemeClr val="dk1"/>
              </a:solidFill>
            </a:endParaRPr>
          </a:p>
        </p:txBody>
      </p:sp>
      <p:sp>
        <p:nvSpPr>
          <p:cNvPr id="258" name="Google Shape;258;p43"/>
          <p:cNvSpPr txBox="1"/>
          <p:nvPr/>
        </p:nvSpPr>
        <p:spPr>
          <a:xfrm>
            <a:off x="230725" y="1192450"/>
            <a:ext cx="6165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&lt;</a:t>
            </a:r>
            <a:r>
              <a:rPr lang="en" sz="1050">
                <a:solidFill>
                  <a:srgbClr val="006621"/>
                </a:solidFill>
                <a:highlight>
                  <a:srgbClr val="FFFFFF"/>
                </a:highlight>
              </a:rPr>
              <a:t>https://github.com/mihhailmihhailov/IDS2022_ClusteringPythonPrograms</a:t>
            </a:r>
            <a:r>
              <a:rPr lang="en" sz="1050">
                <a:solidFill>
                  <a:srgbClr val="006621"/>
                </a:solidFill>
                <a:highlight>
                  <a:srgbClr val="FFFFFF"/>
                </a:highlight>
              </a:rPr>
              <a:t>&gt;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29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p:txBody>
      </p:sp>
      <p:sp>
        <p:nvSpPr>
          <p:cNvPr id="106" name="Google Shape;106;p26"/>
          <p:cNvSpPr txBox="1"/>
          <p:nvPr>
            <p:ph idx="1" type="body"/>
          </p:nvPr>
        </p:nvSpPr>
        <p:spPr>
          <a:xfrm>
            <a:off x="311700" y="1091875"/>
            <a:ext cx="8520600" cy="38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Please make a copy of the template slide and paste it as a new last page of this document, then fill in the details, following our example of Project E0.</a:t>
            </a:r>
            <a:endParaRPr/>
          </a:p>
          <a:p>
            <a:pPr indent="-342900" lvl="0" marL="457200" rtl="0" algn="l">
              <a:spcBef>
                <a:spcPts val="0"/>
              </a:spcBef>
              <a:spcAft>
                <a:spcPts val="0"/>
              </a:spcAft>
              <a:buSzPts val="1800"/>
              <a:buChar char="●"/>
            </a:pPr>
            <a:r>
              <a:rPr lang="en"/>
              <a:t>Project number: </a:t>
            </a:r>
            <a:endParaRPr/>
          </a:p>
          <a:p>
            <a:pPr indent="-317500" lvl="1" marL="914400" rtl="0" algn="l">
              <a:spcBef>
                <a:spcPts val="0"/>
              </a:spcBef>
              <a:spcAft>
                <a:spcPts val="0"/>
              </a:spcAft>
              <a:buSzPts val="1400"/>
              <a:buChar char="○"/>
            </a:pPr>
            <a:r>
              <a:rPr lang="en"/>
              <a:t>Please take the next integer, so that project numbers are E1,E2,E3,... </a:t>
            </a:r>
            <a:endParaRPr/>
          </a:p>
          <a:p>
            <a:pPr indent="-342900" lvl="0" marL="457200" rtl="0" algn="l">
              <a:spcBef>
                <a:spcPts val="0"/>
              </a:spcBef>
              <a:spcAft>
                <a:spcPts val="0"/>
              </a:spcAft>
              <a:buSzPts val="1800"/>
              <a:buChar char="●"/>
            </a:pPr>
            <a:r>
              <a:rPr lang="en"/>
              <a:t>Project name:</a:t>
            </a:r>
            <a:endParaRPr/>
          </a:p>
          <a:p>
            <a:pPr indent="-317500" lvl="1" marL="914400" rtl="0" algn="l">
              <a:spcBef>
                <a:spcPts val="0"/>
              </a:spcBef>
              <a:spcAft>
                <a:spcPts val="0"/>
              </a:spcAft>
              <a:buSzPts val="1400"/>
              <a:buChar char="○"/>
            </a:pPr>
            <a:r>
              <a:rPr lang="en"/>
              <a:t>Please write the name of the project in UPPERCASE</a:t>
            </a:r>
            <a:endParaRPr/>
          </a:p>
          <a:p>
            <a:pPr indent="-317500" lvl="1" marL="914400" rtl="0" algn="l">
              <a:spcBef>
                <a:spcPts val="0"/>
              </a:spcBef>
              <a:spcAft>
                <a:spcPts val="0"/>
              </a:spcAft>
              <a:buSzPts val="1400"/>
              <a:buChar char="○"/>
            </a:pPr>
            <a:r>
              <a:rPr lang="en"/>
              <a:t>For project topics taken from Kaggle, please start with KAGGLE-</a:t>
            </a:r>
            <a:endParaRPr/>
          </a:p>
          <a:p>
            <a:pPr indent="-317500" lvl="1" marL="914400" rtl="0" algn="l">
              <a:spcBef>
                <a:spcPts val="0"/>
              </a:spcBef>
              <a:spcAft>
                <a:spcPts val="0"/>
              </a:spcAft>
              <a:buSzPts val="1400"/>
              <a:buChar char="○"/>
            </a:pPr>
            <a:r>
              <a:rPr lang="en"/>
              <a:t>For projects using confidential data from a company or an organisation, please start the project name with the company’s name, followed by ‘-’ (for instance, DEEPMIND-AGI)</a:t>
            </a:r>
            <a:endParaRPr/>
          </a:p>
          <a:p>
            <a:pPr indent="-342900" lvl="0" marL="457200" rtl="0" algn="l">
              <a:spcBef>
                <a:spcPts val="0"/>
              </a:spcBef>
              <a:spcAft>
                <a:spcPts val="0"/>
              </a:spcAft>
              <a:buSzPts val="1800"/>
              <a:buChar char="●"/>
            </a:pPr>
            <a:r>
              <a:rPr lang="en"/>
              <a:t>Datasets:</a:t>
            </a:r>
            <a:endParaRPr/>
          </a:p>
          <a:p>
            <a:pPr indent="-317500" lvl="1" marL="914400" rtl="0" algn="l">
              <a:spcBef>
                <a:spcPts val="0"/>
              </a:spcBef>
              <a:spcAft>
                <a:spcPts val="0"/>
              </a:spcAft>
              <a:buSzPts val="1400"/>
              <a:buChar char="○"/>
            </a:pPr>
            <a:r>
              <a:rPr lang="en"/>
              <a:t>Please include all datasets that you plan to use together with their sizes and links (unless the dataset is private, then just describe its origin)</a:t>
            </a:r>
            <a:endParaRPr/>
          </a:p>
          <a:p>
            <a:pPr indent="-342900" lvl="0" marL="457200" rtl="0" algn="l">
              <a:spcBef>
                <a:spcPts val="0"/>
              </a:spcBef>
              <a:spcAft>
                <a:spcPts val="0"/>
              </a:spcAft>
              <a:buSzPts val="1800"/>
              <a:buChar char="●"/>
            </a:pPr>
            <a:r>
              <a:rPr lang="en"/>
              <a:t>Goals: Please state 1-3 goals or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162375" y="86100"/>
            <a:ext cx="6357600" cy="9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E16: KAGGLE-VEHICLE INSURANCE CLAIM FRAUD DETECTION (DIDNT PRESENT)</a:t>
            </a:r>
            <a:br>
              <a:rPr lang="en" sz="2400"/>
            </a:br>
            <a:endParaRPr sz="2400"/>
          </a:p>
        </p:txBody>
      </p:sp>
      <p:sp>
        <p:nvSpPr>
          <p:cNvPr id="264" name="Google Shape;264;p44"/>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a:t>
            </a:r>
            <a:r>
              <a:rPr b="1" lang="en" sz="1200"/>
              <a:t>3.62 MB</a:t>
            </a:r>
            <a:r>
              <a:rPr b="1" lang="en" sz="1200"/>
              <a:t>):</a:t>
            </a:r>
            <a:r>
              <a:rPr lang="en" sz="1200"/>
              <a:t> </a:t>
            </a:r>
            <a:r>
              <a:rPr lang="en" sz="1200"/>
              <a:t>fraud_oracle.csv</a:t>
            </a:r>
            <a:endParaRPr sz="1200"/>
          </a:p>
          <a:p>
            <a:pPr indent="0" lvl="0" marL="0" rtl="0" algn="l">
              <a:spcBef>
                <a:spcPts val="1600"/>
              </a:spcBef>
              <a:spcAft>
                <a:spcPts val="0"/>
              </a:spcAft>
              <a:buNone/>
            </a:pPr>
            <a:r>
              <a:rPr b="1" lang="en" sz="1200"/>
              <a:t>Goal:</a:t>
            </a:r>
            <a:r>
              <a:rPr lang="en" sz="1200"/>
              <a:t> Predict insurance claim fraud with </a:t>
            </a:r>
            <a:r>
              <a:rPr lang="en" sz="1200"/>
              <a:t>at least</a:t>
            </a:r>
            <a:r>
              <a:rPr lang="en" sz="1200"/>
              <a:t> 85% accuracy.</a:t>
            </a:r>
            <a:endParaRPr sz="1200"/>
          </a:p>
          <a:p>
            <a:pPr indent="0" lvl="0" marL="0" rtl="0" algn="l">
              <a:spcBef>
                <a:spcPts val="1600"/>
              </a:spcBef>
              <a:spcAft>
                <a:spcPts val="1600"/>
              </a:spcAft>
              <a:buNone/>
            </a:pPr>
            <a:r>
              <a:rPr b="1" lang="en" sz="1000"/>
              <a:t>Links:</a:t>
            </a:r>
            <a:br>
              <a:rPr lang="en" sz="1000"/>
            </a:br>
            <a:r>
              <a:rPr lang="en" sz="1000"/>
              <a:t>[1] dataset: </a:t>
            </a:r>
            <a:r>
              <a:rPr lang="en" sz="1000" u="sng">
                <a:solidFill>
                  <a:schemeClr val="hlink"/>
                </a:solidFill>
                <a:hlinkClick r:id="rId3"/>
              </a:rPr>
              <a:t>https://www.kaggle.com/datasets/shivamb/vehicle-claim-fraud-detection</a:t>
            </a:r>
            <a:endParaRPr sz="1000"/>
          </a:p>
        </p:txBody>
      </p:sp>
      <p:sp>
        <p:nvSpPr>
          <p:cNvPr id="265" name="Google Shape;265;p44"/>
          <p:cNvSpPr txBox="1"/>
          <p:nvPr/>
        </p:nvSpPr>
        <p:spPr>
          <a:xfrm>
            <a:off x="6601500" y="86100"/>
            <a:ext cx="23160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Sten Marcus Malva</a:t>
            </a:r>
            <a:endParaRPr sz="1800">
              <a:solidFill>
                <a:schemeClr val="dk1"/>
              </a:solidFill>
            </a:endParaRPr>
          </a:p>
          <a:p>
            <a:pPr indent="0" lvl="0" marL="0" rtl="0" algn="l">
              <a:spcBef>
                <a:spcPts val="0"/>
              </a:spcBef>
              <a:spcAft>
                <a:spcPts val="0"/>
              </a:spcAft>
              <a:buNone/>
            </a:pPr>
            <a:r>
              <a:rPr lang="en" sz="1800">
                <a:solidFill>
                  <a:schemeClr val="dk1"/>
                </a:solidFill>
              </a:rPr>
              <a:t>Karm Koduvere</a:t>
            </a:r>
            <a:endParaRPr sz="1800">
              <a:solidFill>
                <a:schemeClr val="dk1"/>
              </a:solidFill>
            </a:endParaRPr>
          </a:p>
        </p:txBody>
      </p:sp>
      <p:sp>
        <p:nvSpPr>
          <p:cNvPr id="266" name="Google Shape;266;p44"/>
          <p:cNvSpPr txBox="1"/>
          <p:nvPr/>
        </p:nvSpPr>
        <p:spPr>
          <a:xfrm>
            <a:off x="78075" y="11659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https://github.com/mahlane-arbuus/Project-E16</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Project E17: BOOK-RECOMMENDATION</a:t>
            </a:r>
            <a:endParaRPr sz="2200"/>
          </a:p>
        </p:txBody>
      </p:sp>
      <p:sp>
        <p:nvSpPr>
          <p:cNvPr id="272" name="Google Shape;272;p45"/>
          <p:cNvSpPr txBox="1"/>
          <p:nvPr>
            <p:ph idx="1" type="body"/>
          </p:nvPr>
        </p:nvSpPr>
        <p:spPr>
          <a:xfrm>
            <a:off x="290750" y="15114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(2.86 GB):</a:t>
            </a:r>
            <a:r>
              <a:rPr lang="en" sz="1200"/>
              <a:t> Books_rating.csv</a:t>
            </a:r>
            <a:endParaRPr sz="1200"/>
          </a:p>
          <a:p>
            <a:pPr indent="0" lvl="0" marL="0" rtl="0" algn="l">
              <a:spcBef>
                <a:spcPts val="1600"/>
              </a:spcBef>
              <a:spcAft>
                <a:spcPts val="0"/>
              </a:spcAft>
              <a:buNone/>
            </a:pPr>
            <a:r>
              <a:rPr b="1" lang="en" sz="1200"/>
              <a:t>Dataset 2 (181.35 MB):</a:t>
            </a:r>
            <a:r>
              <a:rPr lang="en" sz="1200"/>
              <a:t> books_data.csv</a:t>
            </a:r>
            <a:endParaRPr sz="1200"/>
          </a:p>
          <a:p>
            <a:pPr indent="0" lvl="0" marL="0" rtl="0" algn="l">
              <a:spcBef>
                <a:spcPts val="1600"/>
              </a:spcBef>
              <a:spcAft>
                <a:spcPts val="0"/>
              </a:spcAft>
              <a:buNone/>
            </a:pPr>
            <a:r>
              <a:rPr b="1" lang="en" sz="1200"/>
              <a:t>Goal 1:</a:t>
            </a:r>
            <a:r>
              <a:rPr lang="en" sz="1200"/>
              <a:t> Develop an </a:t>
            </a:r>
            <a:r>
              <a:rPr lang="en" sz="1200">
                <a:solidFill>
                  <a:srgbClr val="424242"/>
                </a:solidFill>
                <a:highlight>
                  <a:srgbClr val="FAFAFA"/>
                </a:highlight>
              </a:rPr>
              <a:t>algorithm to extract the information(keywords) needed from the description and review</a:t>
            </a:r>
            <a:endParaRPr sz="1000"/>
          </a:p>
          <a:p>
            <a:pPr indent="0" lvl="0" marL="0" rtl="0" algn="l">
              <a:spcBef>
                <a:spcPts val="1600"/>
              </a:spcBef>
              <a:spcAft>
                <a:spcPts val="0"/>
              </a:spcAft>
              <a:buNone/>
            </a:pPr>
            <a:r>
              <a:rPr b="1" lang="en" sz="1200"/>
              <a:t>Goal 2:</a:t>
            </a:r>
            <a:r>
              <a:rPr lang="en" sz="1200"/>
              <a:t> Analyse</a:t>
            </a:r>
            <a:r>
              <a:rPr lang="en" sz="1200"/>
              <a:t> relationships between keywords, genre, ratings, price, etc.</a:t>
            </a:r>
            <a:endParaRPr sz="1200"/>
          </a:p>
          <a:p>
            <a:pPr indent="0" lvl="0" marL="0" rtl="0" algn="l">
              <a:spcBef>
                <a:spcPts val="1600"/>
              </a:spcBef>
              <a:spcAft>
                <a:spcPts val="0"/>
              </a:spcAft>
              <a:buNone/>
            </a:pPr>
            <a:r>
              <a:rPr b="1" lang="en" sz="1200"/>
              <a:t>Goal 3: </a:t>
            </a:r>
            <a:r>
              <a:rPr lang="en" sz="1200"/>
              <a:t>Make new book-recommendation system comprehensively considering the genre, price and rating from people.</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b="1" lang="en" sz="1000"/>
              <a:t>Links:</a:t>
            </a:r>
            <a:br>
              <a:rPr lang="en" sz="1000"/>
            </a:br>
            <a:r>
              <a:rPr lang="en" sz="1000"/>
              <a:t>[1] </a:t>
            </a:r>
            <a:r>
              <a:rPr lang="en" sz="1100" u="sng">
                <a:solidFill>
                  <a:schemeClr val="hlink"/>
                </a:solidFill>
                <a:hlinkClick r:id="rId3"/>
              </a:rPr>
              <a:t>https://www.kaggle.com/datasets/mohamedbakhet/amazon-books-reviews</a:t>
            </a:r>
            <a:endParaRPr sz="1000"/>
          </a:p>
        </p:txBody>
      </p:sp>
      <p:sp>
        <p:nvSpPr>
          <p:cNvPr id="273" name="Google Shape;273;p45"/>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dk1"/>
                </a:solidFill>
              </a:rPr>
              <a:t>Book recommendation algorithm</a:t>
            </a:r>
            <a:r>
              <a:rPr lang="en" sz="1900">
                <a:solidFill>
                  <a:schemeClr val="dk1"/>
                </a:solidFill>
              </a:rPr>
              <a:t> based on Amazon books reviews</a:t>
            </a:r>
            <a:endParaRPr sz="1900"/>
          </a:p>
        </p:txBody>
      </p:sp>
      <p:sp>
        <p:nvSpPr>
          <p:cNvPr id="274" name="Google Shape;274;p45"/>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100" u="sng">
                <a:solidFill>
                  <a:schemeClr val="hlink"/>
                </a:solidFill>
                <a:hlinkClick r:id="rId4"/>
              </a:rPr>
              <a:t>https://github.com/lsheon0728/IDS2022_BOOKS</a:t>
            </a:r>
            <a:endParaRPr sz="1000"/>
          </a:p>
        </p:txBody>
      </p:sp>
      <p:sp>
        <p:nvSpPr>
          <p:cNvPr id="275" name="Google Shape;275;p45"/>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Sang-heon Lee</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218750" y="224025"/>
            <a:ext cx="75696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Project E18: KAGGLE ELECTRICITY </a:t>
            </a:r>
            <a:r>
              <a:rPr lang="en" sz="2200"/>
              <a:t>CONSUMPTION</a:t>
            </a:r>
            <a:endParaRPr sz="2200"/>
          </a:p>
        </p:txBody>
      </p:sp>
      <p:sp>
        <p:nvSpPr>
          <p:cNvPr id="281" name="Google Shape;281;p46"/>
          <p:cNvSpPr txBox="1"/>
          <p:nvPr>
            <p:ph idx="1" type="body"/>
          </p:nvPr>
        </p:nvSpPr>
        <p:spPr>
          <a:xfrm>
            <a:off x="290750" y="1714850"/>
            <a:ext cx="8691000" cy="32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a:t>
            </a:r>
            <a:r>
              <a:rPr b="1" lang="en" sz="1200"/>
              <a:t>736.98 kB</a:t>
            </a:r>
            <a:r>
              <a:rPr b="1" lang="en" sz="1200"/>
              <a:t>):</a:t>
            </a:r>
            <a:r>
              <a:rPr lang="en" sz="1200"/>
              <a:t> train.csv - the training set includes the weather, electricity price and the electricity consumption for the period 2021-09-01 00:00 - 2022-08-24 23:00 for an individual household in Estonia.</a:t>
            </a:r>
            <a:endParaRPr sz="1200"/>
          </a:p>
          <a:p>
            <a:pPr indent="0" lvl="0" marL="0" rtl="0" algn="l">
              <a:spcBef>
                <a:spcPts val="1600"/>
              </a:spcBef>
              <a:spcAft>
                <a:spcPts val="0"/>
              </a:spcAft>
              <a:buNone/>
            </a:pPr>
            <a:r>
              <a:rPr b="1" lang="en" sz="1200"/>
              <a:t>Dataset 2 (13.96 kB):</a:t>
            </a:r>
            <a:r>
              <a:rPr lang="en" sz="1200"/>
              <a:t> test.csv - the test set includes the weather and the electricity price but not the consumption for the period 2022-08-25 00:00 - 2022-08-31 23:00 (the next seven days after the last timestep in the training data)</a:t>
            </a:r>
            <a:endParaRPr sz="1200"/>
          </a:p>
          <a:p>
            <a:pPr indent="0" lvl="0" marL="0" rtl="0" algn="l">
              <a:spcBef>
                <a:spcPts val="1600"/>
              </a:spcBef>
              <a:spcAft>
                <a:spcPts val="0"/>
              </a:spcAft>
              <a:buNone/>
            </a:pPr>
            <a:r>
              <a:rPr b="1" lang="en" sz="1200"/>
              <a:t>Goal 1:</a:t>
            </a:r>
            <a:r>
              <a:rPr lang="en" sz="1200"/>
              <a:t> Create an energy consumption prediction model for a single household</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https://www.kaggle.com/competitions/predict-electricity-consumption</a:t>
            </a:r>
            <a:endParaRPr sz="1000"/>
          </a:p>
        </p:txBody>
      </p:sp>
      <p:sp>
        <p:nvSpPr>
          <p:cNvPr id="282" name="Google Shape;282;p46"/>
          <p:cNvSpPr txBox="1"/>
          <p:nvPr/>
        </p:nvSpPr>
        <p:spPr>
          <a:xfrm>
            <a:off x="290750" y="1333250"/>
            <a:ext cx="5682900" cy="38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00" u="sng">
                <a:solidFill>
                  <a:schemeClr val="hlink"/>
                </a:solidFill>
                <a:hlinkClick r:id="rId4"/>
              </a:rPr>
              <a:t>https://github.com/doktorjohan/IDS-project</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283" name="Google Shape;283;p46"/>
          <p:cNvSpPr txBox="1"/>
          <p:nvPr/>
        </p:nvSpPr>
        <p:spPr>
          <a:xfrm>
            <a:off x="7257300" y="140725"/>
            <a:ext cx="17805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Johan Hollak</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Anette Taivere</a:t>
            </a:r>
            <a:br>
              <a:rPr lang="en" sz="1800">
                <a:solidFill>
                  <a:schemeClr val="dk1"/>
                </a:solidFill>
              </a:rPr>
            </a:br>
            <a:r>
              <a:rPr lang="en" sz="1800">
                <a:solidFill>
                  <a:schemeClr val="dk1"/>
                </a:solidFill>
              </a:rPr>
              <a:t>Meeri-Ly Muru</a:t>
            </a:r>
            <a:endParaRPr sz="1800">
              <a:solidFill>
                <a:schemeClr val="dk1"/>
              </a:solidFill>
            </a:endParaRPr>
          </a:p>
        </p:txBody>
      </p:sp>
      <p:sp>
        <p:nvSpPr>
          <p:cNvPr id="284" name="Google Shape;284;p46"/>
          <p:cNvSpPr txBox="1"/>
          <p:nvPr/>
        </p:nvSpPr>
        <p:spPr>
          <a:xfrm>
            <a:off x="218750" y="614725"/>
            <a:ext cx="664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solidFill>
                  <a:schemeClr val="dk1"/>
                </a:solidFill>
              </a:rPr>
              <a:t>Predict electricity consumption mostly based on the </a:t>
            </a:r>
            <a:r>
              <a:rPr lang="en" sz="2000">
                <a:solidFill>
                  <a:schemeClr val="dk1"/>
                </a:solidFill>
                <a:highlight>
                  <a:srgbClr val="FFFFFF"/>
                </a:highlight>
              </a:rPr>
              <a:t>electricity price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E19: BOARD-GAMES</a:t>
            </a:r>
            <a:br>
              <a:rPr lang="en" sz="2400"/>
            </a:br>
            <a:endParaRPr sz="2400"/>
          </a:p>
        </p:txBody>
      </p:sp>
      <p:sp>
        <p:nvSpPr>
          <p:cNvPr id="290" name="Google Shape;290;p47"/>
          <p:cNvSpPr txBox="1"/>
          <p:nvPr>
            <p:ph idx="1" type="body"/>
          </p:nvPr>
        </p:nvSpPr>
        <p:spPr>
          <a:xfrm>
            <a:off x="290750" y="1511400"/>
            <a:ext cx="717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(2.44 MB):</a:t>
            </a:r>
            <a:r>
              <a:rPr lang="en" sz="1200"/>
              <a:t> data collection from Kaggle ---------------------------------------------------------------------&gt;</a:t>
            </a:r>
            <a:endParaRPr sz="1200"/>
          </a:p>
          <a:p>
            <a:pPr indent="0" lvl="0" marL="0" rtl="0" algn="l">
              <a:spcBef>
                <a:spcPts val="1600"/>
              </a:spcBef>
              <a:spcAft>
                <a:spcPts val="0"/>
              </a:spcAft>
              <a:buNone/>
            </a:pPr>
            <a:r>
              <a:rPr b="1" lang="en" sz="1200"/>
              <a:t>Maybe dataset 2 (99.47 MB):</a:t>
            </a:r>
            <a:r>
              <a:rPr lang="en" sz="1200"/>
              <a:t> games_detailed_info.csv from Kaggle</a:t>
            </a:r>
            <a:endParaRPr sz="1200"/>
          </a:p>
          <a:p>
            <a:pPr indent="0" lvl="0" marL="0" rtl="0" algn="l">
              <a:spcBef>
                <a:spcPts val="1600"/>
              </a:spcBef>
              <a:spcAft>
                <a:spcPts val="0"/>
              </a:spcAft>
              <a:buNone/>
            </a:pPr>
            <a:r>
              <a:rPr b="1" lang="en" sz="1200"/>
              <a:t>Goal 1:</a:t>
            </a:r>
            <a:r>
              <a:rPr lang="en" sz="1200"/>
              <a:t> Find out what makes a board game popular/good.</a:t>
            </a:r>
            <a:endParaRPr sz="1200"/>
          </a:p>
          <a:p>
            <a:pPr indent="0" lvl="0" marL="0" rtl="0" algn="l">
              <a:spcBef>
                <a:spcPts val="1600"/>
              </a:spcBef>
              <a:spcAft>
                <a:spcPts val="0"/>
              </a:spcAft>
              <a:buNone/>
            </a:pPr>
            <a:r>
              <a:rPr b="1" lang="en" sz="1200"/>
              <a:t>Goal 2:</a:t>
            </a:r>
            <a:r>
              <a:rPr lang="en" sz="1200"/>
              <a:t> F</a:t>
            </a:r>
            <a:r>
              <a:rPr lang="en" sz="1200"/>
              <a:t>eatures to keep in mind when choosing a board game (predict rating)</a:t>
            </a:r>
            <a:endParaRPr sz="1200"/>
          </a:p>
          <a:p>
            <a:pPr indent="0" lvl="0" marL="0" rtl="0" algn="l">
              <a:spcBef>
                <a:spcPts val="1600"/>
              </a:spcBef>
              <a:spcAft>
                <a:spcPts val="0"/>
              </a:spcAft>
              <a:buNone/>
            </a:pPr>
            <a:r>
              <a:rPr lang="en" sz="1200"/>
              <a:t>We chose this topic because we really like board games and hope that we still like them after this project.</a:t>
            </a:r>
            <a:endParaRPr sz="1200"/>
          </a:p>
          <a:p>
            <a:pPr indent="0" lvl="0" marL="0" rtl="0" algn="l">
              <a:spcBef>
                <a:spcPts val="1600"/>
              </a:spcBef>
              <a:spcAft>
                <a:spcPts val="0"/>
              </a:spcAft>
              <a:buNone/>
            </a:pPr>
            <a:r>
              <a:rPr b="1" lang="en" sz="1000"/>
              <a:t>Links:</a:t>
            </a:r>
            <a:br>
              <a:rPr lang="en" sz="1000"/>
            </a:br>
            <a:r>
              <a:rPr lang="en" sz="1100" u="sng">
                <a:solidFill>
                  <a:schemeClr val="accent5"/>
                </a:solidFill>
                <a:hlinkClick r:id="rId3">
                  <a:extLst>
                    <a:ext uri="{A12FA001-AC4F-418D-AE19-62706E023703}">
                      <ahyp:hlinkClr val="tx"/>
                    </a:ext>
                  </a:extLst>
                </a:hlinkClick>
              </a:rPr>
              <a:t>https://www.kaggle.com/datasets/andrewmvd/board-games</a:t>
            </a:r>
            <a:endParaRPr sz="1000"/>
          </a:p>
          <a:p>
            <a:pPr indent="0" lvl="0" marL="0" rtl="0" algn="l">
              <a:spcBef>
                <a:spcPts val="1600"/>
              </a:spcBef>
              <a:spcAft>
                <a:spcPts val="1600"/>
              </a:spcAft>
              <a:buNone/>
            </a:pPr>
            <a:r>
              <a:rPr lang="en" sz="1100" u="sng">
                <a:solidFill>
                  <a:schemeClr val="hlink"/>
                </a:solidFill>
                <a:hlinkClick r:id="rId4"/>
              </a:rPr>
              <a:t>https://www.kaggle.com/datasets/jvanelteren/boardgamegeek-reviews</a:t>
            </a:r>
            <a:endParaRPr sz="1000"/>
          </a:p>
        </p:txBody>
      </p:sp>
      <p:sp>
        <p:nvSpPr>
          <p:cNvPr id="291" name="Google Shape;291;p47"/>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Trying to get all sorts of information from BoardGameGeek data</a:t>
            </a:r>
            <a:endParaRPr sz="2000"/>
          </a:p>
        </p:txBody>
      </p:sp>
      <p:sp>
        <p:nvSpPr>
          <p:cNvPr id="292" name="Google Shape;292;p47"/>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100" u="sng">
                <a:solidFill>
                  <a:schemeClr val="hlink"/>
                </a:solidFill>
                <a:hlinkClick r:id="rId5"/>
              </a:rPr>
              <a:t>https://bitbucket.org/helenava/board-game-analysis</a:t>
            </a:r>
            <a:endParaRPr sz="1000"/>
          </a:p>
        </p:txBody>
      </p:sp>
      <p:sp>
        <p:nvSpPr>
          <p:cNvPr id="293" name="Google Shape;293;p47"/>
          <p:cNvSpPr txBox="1"/>
          <p:nvPr/>
        </p:nvSpPr>
        <p:spPr>
          <a:xfrm>
            <a:off x="5913625" y="140725"/>
            <a:ext cx="2999700" cy="3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Helena Valtna</a:t>
            </a:r>
            <a:endParaRPr sz="1800">
              <a:solidFill>
                <a:schemeClr val="dk1"/>
              </a:solidFill>
            </a:endParaRPr>
          </a:p>
          <a:p>
            <a:pPr indent="0" lvl="0" marL="0" rtl="0" algn="l">
              <a:spcBef>
                <a:spcPts val="0"/>
              </a:spcBef>
              <a:spcAft>
                <a:spcPts val="0"/>
              </a:spcAft>
              <a:buNone/>
            </a:pPr>
            <a:r>
              <a:rPr lang="en" sz="1800">
                <a:solidFill>
                  <a:schemeClr val="dk1"/>
                </a:solidFill>
              </a:rPr>
              <a:t>Greete Kelli Aava</a:t>
            </a:r>
            <a:endParaRPr sz="1800">
              <a:solidFill>
                <a:schemeClr val="dk1"/>
              </a:solidFill>
            </a:endParaRPr>
          </a:p>
          <a:p>
            <a:pPr indent="0" lvl="0" marL="0" marR="114300" rtl="0" algn="l">
              <a:lnSpc>
                <a:spcPct val="115000"/>
              </a:lnSpc>
              <a:spcBef>
                <a:spcPts val="0"/>
              </a:spcBef>
              <a:spcAft>
                <a:spcPts val="0"/>
              </a:spcAft>
              <a:buNone/>
            </a:pPr>
            <a:r>
              <a:t/>
            </a:r>
            <a:endParaRPr sz="900">
              <a:solidFill>
                <a:srgbClr val="202124"/>
              </a:solidFill>
            </a:endParaRPr>
          </a:p>
          <a:p>
            <a:pPr indent="0" lvl="0" marL="114300" marR="114300" rtl="0" algn="r">
              <a:lnSpc>
                <a:spcPct val="115000"/>
              </a:lnSpc>
              <a:spcBef>
                <a:spcPts val="0"/>
              </a:spcBef>
              <a:spcAft>
                <a:spcPts val="0"/>
              </a:spcAft>
              <a:buNone/>
            </a:pPr>
            <a:r>
              <a:rPr b="1" lang="en" sz="900">
                <a:solidFill>
                  <a:srgbClr val="202124"/>
                </a:solidFill>
              </a:rPr>
              <a:t>Data Columns:</a:t>
            </a:r>
            <a:endParaRPr b="1" sz="900">
              <a:solidFill>
                <a:srgbClr val="202124"/>
              </a:solidFill>
            </a:endParaRPr>
          </a:p>
          <a:p>
            <a:pPr indent="0" lvl="0" marL="114300" marR="114300" rtl="0" algn="r">
              <a:lnSpc>
                <a:spcPct val="115000"/>
              </a:lnSpc>
              <a:spcBef>
                <a:spcPts val="0"/>
              </a:spcBef>
              <a:spcAft>
                <a:spcPts val="0"/>
              </a:spcAft>
              <a:buNone/>
            </a:pPr>
            <a:r>
              <a:rPr lang="en" sz="900">
                <a:solidFill>
                  <a:srgbClr val="202124"/>
                </a:solidFill>
              </a:rPr>
              <a:t>ID</a:t>
            </a:r>
            <a:endParaRPr sz="900">
              <a:solidFill>
                <a:srgbClr val="202124"/>
              </a:solidFill>
            </a:endParaRPr>
          </a:p>
          <a:p>
            <a:pPr indent="0" lvl="0" marL="114300" marR="114300" rtl="0" algn="r">
              <a:lnSpc>
                <a:spcPct val="115000"/>
              </a:lnSpc>
              <a:spcBef>
                <a:spcPts val="0"/>
              </a:spcBef>
              <a:spcAft>
                <a:spcPts val="0"/>
              </a:spcAft>
              <a:buNone/>
            </a:pPr>
            <a:r>
              <a:rPr lang="en" sz="900">
                <a:solidFill>
                  <a:srgbClr val="202124"/>
                </a:solidFill>
              </a:rPr>
              <a:t>NAME</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YEAR PUBLISHED</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MIN PLAYERS</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MAX PLAYERS</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PLAY TIME</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MIN AGE</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USERS RATED</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RATING AVERAGE</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BGG RANK</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COMPLEXITY AVERAGE</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OWNED USERS</a:t>
            </a:r>
            <a:endParaRPr sz="1350">
              <a:solidFill>
                <a:srgbClr val="5F6368"/>
              </a:solidFill>
            </a:endParaRPr>
          </a:p>
          <a:p>
            <a:pPr indent="0" lvl="0" marL="114300" marR="114300" rtl="0" algn="r">
              <a:lnSpc>
                <a:spcPct val="115000"/>
              </a:lnSpc>
              <a:spcBef>
                <a:spcPts val="0"/>
              </a:spcBef>
              <a:spcAft>
                <a:spcPts val="0"/>
              </a:spcAft>
              <a:buNone/>
            </a:pPr>
            <a:r>
              <a:rPr lang="en" sz="900">
                <a:solidFill>
                  <a:srgbClr val="202124"/>
                </a:solidFill>
              </a:rPr>
              <a:t>MECHANICS</a:t>
            </a:r>
            <a:endParaRPr sz="1350">
              <a:solidFill>
                <a:srgbClr val="5F6368"/>
              </a:solidFill>
            </a:endParaRPr>
          </a:p>
          <a:p>
            <a:pPr indent="0" lvl="0" marL="114300" marR="114300" rtl="0" algn="r">
              <a:lnSpc>
                <a:spcPct val="115000"/>
              </a:lnSpc>
              <a:spcBef>
                <a:spcPts val="0"/>
              </a:spcBef>
              <a:spcAft>
                <a:spcPts val="0"/>
              </a:spcAft>
              <a:buClr>
                <a:schemeClr val="dk1"/>
              </a:buClr>
              <a:buSzPts val="1100"/>
              <a:buFont typeface="Arial"/>
              <a:buNone/>
            </a:pPr>
            <a:r>
              <a:rPr lang="en" sz="900">
                <a:solidFill>
                  <a:srgbClr val="202124"/>
                </a:solidFill>
              </a:rPr>
              <a:t>DOMAINS</a:t>
            </a:r>
            <a:endParaRPr sz="900">
              <a:solidFill>
                <a:srgbClr val="202124"/>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nvSpPr>
        <p:spPr>
          <a:xfrm>
            <a:off x="162375" y="86100"/>
            <a:ext cx="56829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Project E</a:t>
            </a:r>
            <a:r>
              <a:rPr lang="en" sz="2400"/>
              <a:t>20</a:t>
            </a:r>
            <a:r>
              <a:rPr lang="en" sz="2400">
                <a:solidFill>
                  <a:srgbClr val="000000"/>
                </a:solidFill>
              </a:rPr>
              <a:t>: </a:t>
            </a:r>
            <a:r>
              <a:rPr lang="en" sz="2400"/>
              <a:t>FED-AMR-Estonia</a:t>
            </a:r>
            <a:br>
              <a:rPr lang="en" sz="2400">
                <a:solidFill>
                  <a:srgbClr val="000000"/>
                </a:solidFill>
              </a:rPr>
            </a:br>
            <a:endParaRPr sz="2400">
              <a:solidFill>
                <a:srgbClr val="000000"/>
              </a:solidFill>
            </a:endParaRPr>
          </a:p>
        </p:txBody>
      </p:sp>
      <p:sp>
        <p:nvSpPr>
          <p:cNvPr id="299" name="Google Shape;299;p48"/>
          <p:cNvSpPr txBox="1"/>
          <p:nvPr/>
        </p:nvSpPr>
        <p:spPr>
          <a:xfrm>
            <a:off x="231225" y="563400"/>
            <a:ext cx="568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00000"/>
                </a:solidFill>
              </a:rPr>
              <a:t>AMR (antimicrobial resistance) markers over ecosystem boundaries along the food/feed chain</a:t>
            </a:r>
            <a:endParaRPr/>
          </a:p>
        </p:txBody>
      </p:sp>
      <p:sp>
        <p:nvSpPr>
          <p:cNvPr id="300" name="Google Shape;300;p48"/>
          <p:cNvSpPr txBox="1"/>
          <p:nvPr/>
        </p:nvSpPr>
        <p:spPr>
          <a:xfrm>
            <a:off x="377325" y="1325500"/>
            <a:ext cx="5253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000000"/>
                </a:solidFill>
              </a:rPr>
              <a:t>Project repository:</a:t>
            </a:r>
            <a:r>
              <a:rPr lang="en" sz="1000">
                <a:solidFill>
                  <a:srgbClr val="000000"/>
                </a:solidFill>
              </a:rPr>
              <a:t> </a:t>
            </a:r>
            <a:r>
              <a:rPr lang="en" sz="1050">
                <a:solidFill>
                  <a:srgbClr val="006621"/>
                </a:solidFill>
                <a:highlight>
                  <a:srgbClr val="FFFFFF"/>
                </a:highlight>
              </a:rPr>
              <a:t>https://github.com/kroota/AMR_Est</a:t>
            </a:r>
            <a:endParaRPr/>
          </a:p>
        </p:txBody>
      </p:sp>
      <p:sp>
        <p:nvSpPr>
          <p:cNvPr id="301" name="Google Shape;301;p48"/>
          <p:cNvSpPr txBox="1"/>
          <p:nvPr/>
        </p:nvSpPr>
        <p:spPr>
          <a:xfrm>
            <a:off x="339475" y="1707150"/>
            <a:ext cx="7918800" cy="321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595959"/>
                </a:solidFill>
              </a:rPr>
              <a:t>Dataset 1 (605 kb):</a:t>
            </a:r>
            <a:r>
              <a:rPr lang="en" sz="1200">
                <a:solidFill>
                  <a:srgbClr val="595959"/>
                </a:solidFill>
              </a:rPr>
              <a:t> Private dataset of target enrichment sequencing data of AMR markers in 103 samples from different compartments along the food/feed chain.</a:t>
            </a:r>
            <a:endParaRPr sz="1200">
              <a:solidFill>
                <a:srgbClr val="595959"/>
              </a:solidFill>
            </a:endParaRPr>
          </a:p>
          <a:p>
            <a:pPr indent="0" lvl="0" marL="0" rtl="0" algn="l">
              <a:lnSpc>
                <a:spcPct val="115000"/>
              </a:lnSpc>
              <a:spcBef>
                <a:spcPts val="1600"/>
              </a:spcBef>
              <a:spcAft>
                <a:spcPts val="0"/>
              </a:spcAft>
              <a:buNone/>
            </a:pPr>
            <a:r>
              <a:rPr b="1" lang="en" sz="1200">
                <a:solidFill>
                  <a:srgbClr val="595959"/>
                </a:solidFill>
              </a:rPr>
              <a:t>Goal 1:</a:t>
            </a:r>
            <a:r>
              <a:rPr lang="en" sz="1200">
                <a:solidFill>
                  <a:srgbClr val="595959"/>
                </a:solidFill>
              </a:rPr>
              <a:t> </a:t>
            </a:r>
            <a:r>
              <a:rPr lang="en" sz="1200">
                <a:solidFill>
                  <a:schemeClr val="dk2"/>
                </a:solidFill>
              </a:rPr>
              <a:t>Extracellular DNA</a:t>
            </a:r>
            <a:r>
              <a:rPr lang="en" sz="1200">
                <a:solidFill>
                  <a:srgbClr val="595959"/>
                </a:solidFill>
              </a:rPr>
              <a:t> (</a:t>
            </a:r>
            <a:r>
              <a:rPr lang="en" sz="1200">
                <a:solidFill>
                  <a:schemeClr val="dk2"/>
                </a:solidFill>
              </a:rPr>
              <a:t>exDNA </a:t>
            </a:r>
            <a:r>
              <a:rPr lang="en" sz="1200">
                <a:solidFill>
                  <a:srgbClr val="595959"/>
                </a:solidFill>
              </a:rPr>
              <a:t>) vs totalDNA AMR markers. Are there any unique markers in exDNA or totalDNA samples? </a:t>
            </a:r>
            <a:endParaRPr sz="1200">
              <a:solidFill>
                <a:srgbClr val="595959"/>
              </a:solidFill>
            </a:endParaRPr>
          </a:p>
          <a:p>
            <a:pPr indent="0" lvl="0" marL="0" rtl="0" algn="l">
              <a:lnSpc>
                <a:spcPct val="115000"/>
              </a:lnSpc>
              <a:spcBef>
                <a:spcPts val="1600"/>
              </a:spcBef>
              <a:spcAft>
                <a:spcPts val="0"/>
              </a:spcAft>
              <a:buNone/>
            </a:pPr>
            <a:r>
              <a:rPr b="1" lang="en" sz="1200">
                <a:solidFill>
                  <a:srgbClr val="595959"/>
                </a:solidFill>
              </a:rPr>
              <a:t>Goal 2:</a:t>
            </a:r>
            <a:r>
              <a:rPr lang="en" sz="1200">
                <a:solidFill>
                  <a:srgbClr val="595959"/>
                </a:solidFill>
              </a:rPr>
              <a:t> Find out if there are any AMR markers in all the sample compartments (except controls) from farm to field/crops. Is the soil/crops resistome influenced by AMR markers found in the farm?   </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This data is part of the One Health European Joint Programme Project - FED-AMR: The role of free extracellular DNA in dissemination of antimicrobial resistance over ecosystem boundaries along the food/feed chain.[1]  </a:t>
            </a:r>
            <a:endParaRPr sz="1200">
              <a:solidFill>
                <a:srgbClr val="595959"/>
              </a:solidFill>
            </a:endParaRPr>
          </a:p>
          <a:p>
            <a:pPr indent="0" lvl="0" marL="0" rtl="0" algn="l">
              <a:lnSpc>
                <a:spcPct val="115000"/>
              </a:lnSpc>
              <a:spcBef>
                <a:spcPts val="1600"/>
              </a:spcBef>
              <a:spcAft>
                <a:spcPts val="1600"/>
              </a:spcAft>
              <a:buNone/>
            </a:pPr>
            <a:r>
              <a:rPr b="1" lang="en" sz="1000">
                <a:solidFill>
                  <a:srgbClr val="595959"/>
                </a:solidFill>
              </a:rPr>
              <a:t>Links:</a:t>
            </a:r>
            <a:br>
              <a:rPr lang="en" sz="1000">
                <a:solidFill>
                  <a:srgbClr val="595959"/>
                </a:solidFill>
              </a:rPr>
            </a:br>
            <a:r>
              <a:rPr lang="en" sz="1000">
                <a:solidFill>
                  <a:srgbClr val="595959"/>
                </a:solidFill>
              </a:rPr>
              <a:t>[1] https://onehealthejp.eu/jpr-fed-amr/</a:t>
            </a:r>
            <a:br>
              <a:rPr lang="en" sz="1000">
                <a:solidFill>
                  <a:srgbClr val="595959"/>
                </a:solidFill>
              </a:rPr>
            </a:br>
            <a:endParaRPr sz="1000">
              <a:solidFill>
                <a:srgbClr val="595959"/>
              </a:solidFill>
            </a:endParaRPr>
          </a:p>
        </p:txBody>
      </p:sp>
      <p:sp>
        <p:nvSpPr>
          <p:cNvPr id="302" name="Google Shape;302;p48"/>
          <p:cNvSpPr txBox="1"/>
          <p:nvPr/>
        </p:nvSpPr>
        <p:spPr>
          <a:xfrm>
            <a:off x="6026500" y="188050"/>
            <a:ext cx="281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00"/>
                </a:solidFill>
              </a:rPr>
              <a:t>TEAM:</a:t>
            </a:r>
            <a:br>
              <a:rPr lang="en" sz="1800">
                <a:solidFill>
                  <a:srgbClr val="000000"/>
                </a:solidFill>
              </a:rPr>
            </a:br>
            <a:r>
              <a:rPr lang="en" sz="1800">
                <a:solidFill>
                  <a:srgbClr val="000000"/>
                </a:solidFill>
              </a:rPr>
              <a:t>Krõõt Arbo</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nvSpPr>
        <p:spPr>
          <a:xfrm>
            <a:off x="185900" y="227225"/>
            <a:ext cx="83454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Project E21 </a:t>
            </a:r>
            <a:r>
              <a:rPr lang="en" sz="2400">
                <a:solidFill>
                  <a:schemeClr val="dk1"/>
                </a:solidFill>
              </a:rPr>
              <a:t> </a:t>
            </a:r>
            <a:r>
              <a:rPr b="1" lang="en" sz="1800">
                <a:solidFill>
                  <a:srgbClr val="202124"/>
                </a:solidFill>
                <a:highlight>
                  <a:srgbClr val="FFFFFF"/>
                </a:highlight>
              </a:rPr>
              <a:t>Household Electricity Consumption</a:t>
            </a:r>
            <a:endParaRPr b="1" sz="1800">
              <a:solidFill>
                <a:srgbClr val="202124"/>
              </a:solidFill>
              <a:highlight>
                <a:srgbClr val="FFFFFF"/>
              </a:highlight>
            </a:endParaRPr>
          </a:p>
          <a:p>
            <a:pPr indent="0" lvl="0" marL="0" rtl="0" algn="l">
              <a:spcBef>
                <a:spcPts val="0"/>
              </a:spcBef>
              <a:spcAft>
                <a:spcPts val="0"/>
              </a:spcAft>
              <a:buNone/>
            </a:pPr>
            <a:r>
              <a:t/>
            </a:r>
            <a:endParaRPr sz="2700">
              <a:solidFill>
                <a:srgbClr val="202124"/>
              </a:solidFill>
              <a:highlight>
                <a:srgbClr val="FFFFFF"/>
              </a:highlight>
            </a:endParaRPr>
          </a:p>
          <a:p>
            <a:pPr indent="0" lvl="0" marL="0" rtl="0" algn="l">
              <a:spcBef>
                <a:spcPts val="0"/>
              </a:spcBef>
              <a:spcAft>
                <a:spcPts val="0"/>
              </a:spcAft>
              <a:buNone/>
            </a:pPr>
            <a:r>
              <a:t/>
            </a:r>
            <a:endParaRPr sz="1600">
              <a:solidFill>
                <a:srgbClr val="202124"/>
              </a:solidFill>
              <a:highlight>
                <a:srgbClr val="FFFFFF"/>
              </a:highlight>
            </a:endParaRPr>
          </a:p>
          <a:p>
            <a:pPr indent="0" lvl="0" marL="0" rtl="0" algn="l">
              <a:spcBef>
                <a:spcPts val="0"/>
              </a:spcBef>
              <a:spcAft>
                <a:spcPts val="0"/>
              </a:spcAft>
              <a:buNone/>
            </a:pPr>
            <a:r>
              <a:t/>
            </a:r>
            <a:endParaRPr sz="1600">
              <a:solidFill>
                <a:srgbClr val="202124"/>
              </a:solidFill>
              <a:highlight>
                <a:srgbClr val="FFFFFF"/>
              </a:highlight>
            </a:endParaRPr>
          </a:p>
          <a:p>
            <a:pPr indent="0" lvl="0" marL="0" rtl="0" algn="l">
              <a:spcBef>
                <a:spcPts val="0"/>
              </a:spcBef>
              <a:spcAft>
                <a:spcPts val="0"/>
              </a:spcAft>
              <a:buNone/>
            </a:pPr>
            <a:r>
              <a:t/>
            </a:r>
            <a:endParaRPr sz="16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2400">
              <a:solidFill>
                <a:schemeClr val="dk1"/>
              </a:solidFill>
            </a:endParaRPr>
          </a:p>
        </p:txBody>
      </p:sp>
      <p:sp>
        <p:nvSpPr>
          <p:cNvPr id="308" name="Google Shape;308;p49"/>
          <p:cNvSpPr txBox="1"/>
          <p:nvPr/>
        </p:nvSpPr>
        <p:spPr>
          <a:xfrm>
            <a:off x="6176300" y="413125"/>
            <a:ext cx="235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TEAM</a:t>
            </a:r>
            <a:endParaRPr/>
          </a:p>
          <a:p>
            <a:pPr indent="0" lvl="0" marL="0" rtl="0" algn="l">
              <a:spcBef>
                <a:spcPts val="0"/>
              </a:spcBef>
              <a:spcAft>
                <a:spcPts val="0"/>
              </a:spcAft>
              <a:buNone/>
            </a:pPr>
            <a:r>
              <a:rPr lang="en"/>
              <a:t>Arzu Miriyeva</a:t>
            </a:r>
            <a:endParaRPr/>
          </a:p>
        </p:txBody>
      </p:sp>
      <p:sp>
        <p:nvSpPr>
          <p:cNvPr id="309" name="Google Shape;309;p49"/>
          <p:cNvSpPr txBox="1"/>
          <p:nvPr/>
        </p:nvSpPr>
        <p:spPr>
          <a:xfrm>
            <a:off x="213450" y="1631850"/>
            <a:ext cx="8717100" cy="347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2"/>
                </a:solidFill>
              </a:rPr>
              <a:t>D</a:t>
            </a:r>
            <a:r>
              <a:rPr b="1" lang="en" sz="1200">
                <a:solidFill>
                  <a:schemeClr val="dk2"/>
                </a:solidFill>
              </a:rPr>
              <a:t>ataset  (3MB):</a:t>
            </a:r>
            <a:r>
              <a:rPr lang="en" sz="1200">
                <a:solidFill>
                  <a:schemeClr val="dk2"/>
                </a:solidFill>
              </a:rPr>
              <a:t> </a:t>
            </a:r>
            <a:r>
              <a:rPr lang="en" sz="1200">
                <a:solidFill>
                  <a:srgbClr val="5F6368"/>
                </a:solidFill>
                <a:highlight>
                  <a:srgbClr val="FFFFFF"/>
                </a:highlight>
              </a:rPr>
              <a:t>240,000+ Household Electricity Consumption Records</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b="1" lang="en" sz="1200">
                <a:solidFill>
                  <a:schemeClr val="dk2"/>
                </a:solidFill>
              </a:rPr>
              <a:t>Goal 1:</a:t>
            </a:r>
            <a:r>
              <a:rPr lang="en" sz="1600">
                <a:solidFill>
                  <a:schemeClr val="dk2"/>
                </a:solidFill>
              </a:rPr>
              <a:t> </a:t>
            </a:r>
            <a:r>
              <a:rPr lang="en" sz="1600">
                <a:solidFill>
                  <a:schemeClr val="dk1"/>
                </a:solidFill>
                <a:highlight>
                  <a:srgbClr val="FFFFFF"/>
                </a:highlight>
              </a:rPr>
              <a:t>Building predictive  models which forecast future power consumption</a:t>
            </a:r>
            <a:endParaRPr sz="1600">
              <a:solidFill>
                <a:schemeClr val="dk2"/>
              </a:solidFill>
            </a:endParaRPr>
          </a:p>
          <a:p>
            <a:pPr indent="0" lvl="0" marL="0" rtl="0" algn="l">
              <a:lnSpc>
                <a:spcPct val="115000"/>
              </a:lnSpc>
              <a:spcBef>
                <a:spcPts val="1600"/>
              </a:spcBef>
              <a:spcAft>
                <a:spcPts val="0"/>
              </a:spcAft>
              <a:buNone/>
            </a:pPr>
            <a:r>
              <a:rPr b="1" lang="en" sz="1200">
                <a:solidFill>
                  <a:schemeClr val="dk2"/>
                </a:solidFill>
              </a:rPr>
              <a:t>Goal 2:</a:t>
            </a:r>
            <a:r>
              <a:rPr lang="en" sz="1200">
                <a:solidFill>
                  <a:schemeClr val="dk2"/>
                </a:solidFill>
              </a:rPr>
              <a:t>  </a:t>
            </a:r>
            <a:r>
              <a:rPr lang="en" sz="1600">
                <a:solidFill>
                  <a:srgbClr val="202124"/>
                </a:solidFill>
                <a:highlight>
                  <a:schemeClr val="lt1"/>
                </a:highlight>
              </a:rPr>
              <a:t>Examine the impact of various electrical device types on power usage.</a:t>
            </a:r>
            <a:endParaRPr sz="1600">
              <a:solidFill>
                <a:schemeClr val="dk1"/>
              </a:solidFill>
              <a:highlight>
                <a:srgbClr val="FFFFFF"/>
              </a:highlight>
            </a:endParaRPr>
          </a:p>
          <a:p>
            <a:pPr indent="0" lvl="0" marL="0" rtl="0" algn="l">
              <a:lnSpc>
                <a:spcPct val="115000"/>
              </a:lnSpc>
              <a:spcBef>
                <a:spcPts val="1600"/>
              </a:spcBef>
              <a:spcAft>
                <a:spcPts val="0"/>
              </a:spcAft>
              <a:buNone/>
            </a:pPr>
            <a:r>
              <a:rPr lang="en" sz="1600">
                <a:solidFill>
                  <a:schemeClr val="dk1"/>
                </a:solidFill>
                <a:highlight>
                  <a:srgbClr val="FFFFFF"/>
                </a:highlight>
              </a:rPr>
              <a:t>Links:</a:t>
            </a:r>
            <a:endParaRPr sz="16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600">
                <a:solidFill>
                  <a:schemeClr val="dk1"/>
                </a:solidFill>
                <a:highlight>
                  <a:srgbClr val="FFFFFF"/>
                </a:highlight>
              </a:rPr>
              <a:t>https://www.kaggle.com/datasets/thedevastator/240000-household-electricity-consumption-records</a:t>
            </a:r>
            <a:endParaRPr sz="16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t/>
            </a:r>
            <a:endParaRPr sz="12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162375" y="86100"/>
            <a:ext cx="70686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E22: KAGGLE-IMDB Movies Dataset</a:t>
            </a:r>
            <a:br>
              <a:rPr lang="en" sz="2400"/>
            </a:br>
            <a:endParaRPr sz="2400"/>
          </a:p>
        </p:txBody>
      </p:sp>
      <p:sp>
        <p:nvSpPr>
          <p:cNvPr id="319" name="Google Shape;319;p51"/>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(428 kB):</a:t>
            </a:r>
            <a:r>
              <a:rPr lang="en" sz="1200"/>
              <a:t> IMDB </a:t>
            </a:r>
            <a:r>
              <a:rPr lang="en" sz="1200"/>
              <a:t>dataset of top 1000 movies.</a:t>
            </a:r>
            <a:endParaRPr sz="1200"/>
          </a:p>
          <a:p>
            <a:pPr indent="0" lvl="0" marL="0" rtl="0" algn="l">
              <a:spcBef>
                <a:spcPts val="1600"/>
              </a:spcBef>
              <a:spcAft>
                <a:spcPts val="0"/>
              </a:spcAft>
              <a:buNone/>
            </a:pPr>
            <a:r>
              <a:rPr b="1" lang="en" sz="1200"/>
              <a:t>Goal 1:</a:t>
            </a:r>
            <a:r>
              <a:rPr lang="en" sz="1200"/>
              <a:t> Predicting the potential income of a new movie based on the features.</a:t>
            </a:r>
            <a:endParaRPr sz="1200"/>
          </a:p>
          <a:p>
            <a:pPr indent="0" lvl="0" marL="0" rtl="0" algn="l">
              <a:spcBef>
                <a:spcPts val="1600"/>
              </a:spcBef>
              <a:spcAft>
                <a:spcPts val="0"/>
              </a:spcAft>
              <a:buClr>
                <a:schemeClr val="dk1"/>
              </a:buClr>
              <a:buSzPts val="1100"/>
              <a:buFont typeface="Arial"/>
              <a:buNone/>
            </a:pPr>
            <a:r>
              <a:rPr b="1" lang="en" sz="1200"/>
              <a:t>Goal 2:</a:t>
            </a:r>
            <a:r>
              <a:rPr lang="en" sz="1200"/>
              <a:t> Find out what features affect the movie’s rating the most.</a:t>
            </a:r>
            <a:endParaRPr sz="1200"/>
          </a:p>
          <a:p>
            <a:pPr indent="0" lvl="0" marL="0" rtl="0" algn="l">
              <a:spcBef>
                <a:spcPts val="1600"/>
              </a:spcBef>
              <a:spcAft>
                <a:spcPts val="0"/>
              </a:spcAft>
              <a:buNone/>
            </a:pPr>
            <a:r>
              <a:rPr b="1" lang="en" sz="1000"/>
              <a:t>Links:</a:t>
            </a:r>
            <a:br>
              <a:rPr lang="en" sz="1000"/>
            </a:br>
            <a:r>
              <a:rPr lang="en" sz="1000" u="sng">
                <a:solidFill>
                  <a:schemeClr val="hlink"/>
                </a:solidFill>
                <a:hlinkClick r:id="rId3"/>
              </a:rPr>
              <a:t>https://www.kaggle.com/datasets/harshitshankhdhar/imdb-dataset-of-top-1000-movies-and-tv-shows</a:t>
            </a:r>
            <a:endParaRPr sz="1000"/>
          </a:p>
          <a:p>
            <a:pPr indent="0" lvl="0" marL="0" rtl="0" algn="l">
              <a:spcBef>
                <a:spcPts val="1600"/>
              </a:spcBef>
              <a:spcAft>
                <a:spcPts val="1600"/>
              </a:spcAft>
              <a:buNone/>
            </a:pPr>
            <a:r>
              <a:t/>
            </a:r>
            <a:endParaRPr sz="1000"/>
          </a:p>
        </p:txBody>
      </p:sp>
      <p:sp>
        <p:nvSpPr>
          <p:cNvPr id="320" name="Google Shape;320;p51"/>
          <p:cNvSpPr txBox="1"/>
          <p:nvPr/>
        </p:nvSpPr>
        <p:spPr>
          <a:xfrm>
            <a:off x="226500" y="563300"/>
            <a:ext cx="56187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Predicting movie potential based on features.</a:t>
            </a:r>
            <a:endParaRPr sz="2000"/>
          </a:p>
        </p:txBody>
      </p:sp>
      <p:sp>
        <p:nvSpPr>
          <p:cNvPr id="321" name="Google Shape;321;p51"/>
          <p:cNvSpPr txBox="1"/>
          <p:nvPr/>
        </p:nvSpPr>
        <p:spPr>
          <a:xfrm>
            <a:off x="6598900" y="152250"/>
            <a:ext cx="2255400" cy="14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Jaan Kupri</a:t>
            </a:r>
            <a:endParaRPr sz="1800">
              <a:solidFill>
                <a:schemeClr val="dk1"/>
              </a:solidFill>
            </a:endParaRPr>
          </a:p>
          <a:p>
            <a:pPr indent="0" lvl="0" marL="0" rtl="0" algn="l">
              <a:spcBef>
                <a:spcPts val="0"/>
              </a:spcBef>
              <a:spcAft>
                <a:spcPts val="0"/>
              </a:spcAft>
              <a:buNone/>
            </a:pPr>
            <a:r>
              <a:rPr lang="en" sz="1800">
                <a:solidFill>
                  <a:schemeClr val="dk1"/>
                </a:solidFill>
              </a:rPr>
              <a:t>Tanel Pastarus</a:t>
            </a:r>
            <a:endParaRPr sz="1800">
              <a:solidFill>
                <a:schemeClr val="dk1"/>
              </a:solidFill>
            </a:endParaRPr>
          </a:p>
          <a:p>
            <a:pPr indent="0" lvl="0" marL="0" rtl="0" algn="l">
              <a:spcBef>
                <a:spcPts val="0"/>
              </a:spcBef>
              <a:spcAft>
                <a:spcPts val="0"/>
              </a:spcAft>
              <a:buNone/>
            </a:pPr>
            <a:r>
              <a:rPr lang="en" sz="1800">
                <a:solidFill>
                  <a:schemeClr val="dk1"/>
                </a:solidFill>
              </a:rPr>
              <a:t>Karro Soosaar</a:t>
            </a:r>
            <a:endParaRPr sz="1800">
              <a:solidFill>
                <a:schemeClr val="dk1"/>
              </a:solidFill>
            </a:endParaRPr>
          </a:p>
        </p:txBody>
      </p:sp>
      <p:sp>
        <p:nvSpPr>
          <p:cNvPr id="322" name="Google Shape;322;p51"/>
          <p:cNvSpPr txBox="1"/>
          <p:nvPr/>
        </p:nvSpPr>
        <p:spPr>
          <a:xfrm>
            <a:off x="230725" y="1192450"/>
            <a:ext cx="61542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https://bitbucket.org/kupperjaan/imdb-movies-dataset-repository/src/main/</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162300" y="86000"/>
            <a:ext cx="56829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Project E23: DENSITY OF TRANSPORT IN TALLINN AND HARJUMAA</a:t>
            </a:r>
            <a:br>
              <a:rPr lang="en" sz="2400"/>
            </a:br>
            <a:endParaRPr sz="2400"/>
          </a:p>
        </p:txBody>
      </p:sp>
      <p:sp>
        <p:nvSpPr>
          <p:cNvPr id="328" name="Google Shape;328;p52"/>
          <p:cNvSpPr txBox="1"/>
          <p:nvPr>
            <p:ph idx="1" type="body"/>
          </p:nvPr>
        </p:nvSpPr>
        <p:spPr>
          <a:xfrm>
            <a:off x="226500" y="1571350"/>
            <a:ext cx="8691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Dataset 1:</a:t>
            </a:r>
            <a:r>
              <a:rPr lang="en" sz="1200"/>
              <a:t> Open dataset at Avaandmed. XML dataset of the stops and routes in Tallinn and Harjumaa. (1.5MB)</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a:t>Goal 1:</a:t>
            </a:r>
            <a:r>
              <a:rPr lang="en" sz="1200"/>
              <a:t> Find the stops with the most routes passing through and see, if there is a correlation between number of routes from a stop and the distance from the city center.</a:t>
            </a:r>
            <a:endParaRPr sz="1200"/>
          </a:p>
          <a:p>
            <a:pPr indent="0" lvl="0" marL="0" rtl="0" algn="l">
              <a:spcBef>
                <a:spcPts val="1200"/>
              </a:spcBef>
              <a:spcAft>
                <a:spcPts val="0"/>
              </a:spcAft>
              <a:buNone/>
            </a:pPr>
            <a:r>
              <a:rPr b="1" lang="en" sz="1200"/>
              <a:t>Goal 2:</a:t>
            </a:r>
            <a:r>
              <a:rPr lang="en" sz="1200"/>
              <a:t> Should there be time left over of the mandatory 60 hours, we will find other interesting things to note from the dataset, for example, if the distance between stops is greater, the further from the city center a route goes etc.</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000"/>
              <a:t>Links:</a:t>
            </a:r>
            <a:br>
              <a:rPr lang="en" sz="1000"/>
            </a:br>
            <a:r>
              <a:rPr lang="en" sz="1000"/>
              <a:t>[1] </a:t>
            </a:r>
            <a:r>
              <a:rPr lang="en" sz="1000" u="sng">
                <a:solidFill>
                  <a:schemeClr val="hlink"/>
                </a:solidFill>
                <a:hlinkClick r:id="rId3"/>
              </a:rPr>
              <a:t>https://avaandmed.eesti.ee/datasets/tallinna-uhistranspordi-peatused-ja-marsruudid</a:t>
            </a:r>
            <a:endParaRPr sz="1000"/>
          </a:p>
          <a:p>
            <a:pPr indent="0" lvl="0" marL="0" rtl="0" algn="l">
              <a:spcBef>
                <a:spcPts val="1200"/>
              </a:spcBef>
              <a:spcAft>
                <a:spcPts val="0"/>
              </a:spcAft>
              <a:buNone/>
            </a:pPr>
            <a:r>
              <a:rPr lang="en" sz="1000"/>
              <a:t>[2] </a:t>
            </a:r>
            <a:r>
              <a:rPr lang="en" sz="1000" u="sng">
                <a:solidFill>
                  <a:schemeClr val="hlink"/>
                </a:solidFill>
                <a:hlinkClick r:id="rId4"/>
              </a:rPr>
              <a:t>https://transport.tallinn.ee/data/stops.xml</a:t>
            </a:r>
            <a:endParaRPr sz="1000"/>
          </a:p>
          <a:p>
            <a:pPr indent="0" lvl="0" marL="0" rtl="0" algn="l">
              <a:spcBef>
                <a:spcPts val="1200"/>
              </a:spcBef>
              <a:spcAft>
                <a:spcPts val="1200"/>
              </a:spcAft>
              <a:buNone/>
            </a:pPr>
            <a:r>
              <a:t/>
            </a:r>
            <a:endParaRPr sz="1000"/>
          </a:p>
        </p:txBody>
      </p:sp>
      <p:sp>
        <p:nvSpPr>
          <p:cNvPr id="329" name="Google Shape;329;p52"/>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330" name="Google Shape;330;p52"/>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Hannes Hendrik Kisel</a:t>
            </a:r>
            <a:endParaRPr sz="1800">
              <a:solidFill>
                <a:schemeClr val="dk1"/>
              </a:solidFill>
            </a:endParaRPr>
          </a:p>
          <a:p>
            <a:pPr indent="0" lvl="0" marL="0" rtl="0" algn="l">
              <a:spcBef>
                <a:spcPts val="0"/>
              </a:spcBef>
              <a:spcAft>
                <a:spcPts val="0"/>
              </a:spcAft>
              <a:buNone/>
            </a:pPr>
            <a:r>
              <a:rPr lang="en" sz="1800">
                <a:solidFill>
                  <a:schemeClr val="dk1"/>
                </a:solidFill>
              </a:rPr>
              <a:t>Julius Välja</a:t>
            </a:r>
            <a:endParaRPr sz="1800">
              <a:solidFill>
                <a:schemeClr val="dk1"/>
              </a:solidFill>
            </a:endParaRPr>
          </a:p>
        </p:txBody>
      </p:sp>
      <p:sp>
        <p:nvSpPr>
          <p:cNvPr id="331" name="Google Shape;331;p52"/>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u="sng">
                <a:solidFill>
                  <a:schemeClr val="hlink"/>
                </a:solidFill>
                <a:highlight>
                  <a:srgbClr val="FFFFFF"/>
                </a:highlight>
                <a:hlinkClick r:id="rId5"/>
              </a:rPr>
              <a:t>https://bitbucket.org/hanneskisel/data-science-tallinn-transport/src/main/</a:t>
            </a:r>
            <a:endParaRPr sz="1050">
              <a:solidFill>
                <a:srgbClr val="00662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162300" y="86000"/>
            <a:ext cx="56829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Project E24: </a:t>
            </a:r>
            <a:r>
              <a:rPr lang="en" sz="2400"/>
              <a:t>REGISTERED CRIMES AND GDP PER CAPITA IN ESTONIAN COUNTIES</a:t>
            </a:r>
            <a:br>
              <a:rPr lang="en" sz="2400"/>
            </a:br>
            <a:endParaRPr sz="2400"/>
          </a:p>
        </p:txBody>
      </p:sp>
      <p:sp>
        <p:nvSpPr>
          <p:cNvPr id="337" name="Google Shape;337;p53"/>
          <p:cNvSpPr txBox="1"/>
          <p:nvPr>
            <p:ph idx="1" type="body"/>
          </p:nvPr>
        </p:nvSpPr>
        <p:spPr>
          <a:xfrm>
            <a:off x="226500" y="1571350"/>
            <a:ext cx="869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Dataset 1:</a:t>
            </a:r>
            <a:r>
              <a:rPr lang="en" sz="1200" u="sng">
                <a:solidFill>
                  <a:schemeClr val="hlink"/>
                </a:solidFill>
                <a:hlinkClick r:id="rId3"/>
              </a:rPr>
              <a:t>REGISTREERITUD KURITEOD ASTME/LIIGI JA MAAKONNA JÄRGI</a:t>
            </a:r>
            <a:r>
              <a:rPr lang="en" sz="1200"/>
              <a:t> </a:t>
            </a:r>
            <a:r>
              <a:rPr lang="en" sz="1200"/>
              <a:t>(52KB)  </a:t>
            </a:r>
            <a:endParaRPr sz="1200"/>
          </a:p>
          <a:p>
            <a:pPr indent="0" lvl="0" marL="0" rtl="0" algn="l">
              <a:spcBef>
                <a:spcPts val="1200"/>
              </a:spcBef>
              <a:spcAft>
                <a:spcPts val="0"/>
              </a:spcAft>
              <a:buNone/>
            </a:pPr>
            <a:r>
              <a:rPr lang="en" sz="1200"/>
              <a:t>Dataset 2: </a:t>
            </a:r>
            <a:r>
              <a:rPr lang="en" sz="1200" u="sng">
                <a:solidFill>
                  <a:schemeClr val="hlink"/>
                </a:solidFill>
                <a:hlinkClick r:id="rId4"/>
              </a:rPr>
              <a:t>SISEMAJANDUSE KOGUPRODUKT MAAKONNA JÄRGI</a:t>
            </a:r>
            <a:r>
              <a:rPr lang="en" sz="1200"/>
              <a:t> (25.6KB)</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a:t>Goal 1:</a:t>
            </a:r>
            <a:r>
              <a:rPr lang="en" sz="1200"/>
              <a:t> find if there’s a correlation between the GPT per capita and crime in a county.</a:t>
            </a:r>
            <a:endParaRPr sz="1200"/>
          </a:p>
          <a:p>
            <a:pPr indent="0" lvl="0" marL="0" rtl="0" algn="l">
              <a:spcBef>
                <a:spcPts val="1200"/>
              </a:spcBef>
              <a:spcAft>
                <a:spcPts val="0"/>
              </a:spcAft>
              <a:buNone/>
            </a:pPr>
            <a:r>
              <a:rPr b="1" lang="en" sz="1200"/>
              <a:t>Goal 2:</a:t>
            </a:r>
            <a:r>
              <a:rPr lang="en" sz="1200"/>
              <a:t> predict how much future crime will happen in a county based on the GPT per capita.</a:t>
            </a:r>
            <a:endParaRPr b="1"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000"/>
              <a:t>Links: </a:t>
            </a:r>
            <a:r>
              <a:rPr lang="en" sz="1000"/>
              <a:t>provided under dataset names.</a:t>
            </a:r>
            <a:br>
              <a:rPr lang="en" sz="1000"/>
            </a:br>
            <a:endParaRPr sz="1000"/>
          </a:p>
          <a:p>
            <a:pPr indent="0" lvl="0" marL="0" rtl="0" algn="l">
              <a:spcBef>
                <a:spcPts val="1200"/>
              </a:spcBef>
              <a:spcAft>
                <a:spcPts val="1200"/>
              </a:spcAft>
              <a:buNone/>
            </a:pPr>
            <a:r>
              <a:t/>
            </a:r>
            <a:endParaRPr sz="1000"/>
          </a:p>
        </p:txBody>
      </p:sp>
      <p:sp>
        <p:nvSpPr>
          <p:cNvPr id="338" name="Google Shape;338;p53"/>
          <p:cNvSpPr txBox="1"/>
          <p:nvPr/>
        </p:nvSpPr>
        <p:spPr>
          <a:xfrm>
            <a:off x="2385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339" name="Google Shape;339;p53"/>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Jennifer Veismann</a:t>
            </a:r>
            <a:endParaRPr sz="1800">
              <a:solidFill>
                <a:schemeClr val="dk1"/>
              </a:solidFill>
            </a:endParaRPr>
          </a:p>
          <a:p>
            <a:pPr indent="0" lvl="0" marL="0" rtl="0" algn="l">
              <a:spcBef>
                <a:spcPts val="0"/>
              </a:spcBef>
              <a:spcAft>
                <a:spcPts val="0"/>
              </a:spcAft>
              <a:buNone/>
            </a:pPr>
            <a:r>
              <a:rPr lang="en" sz="1800">
                <a:solidFill>
                  <a:schemeClr val="dk1"/>
                </a:solidFill>
              </a:rPr>
              <a:t>Siim Saaresalu</a:t>
            </a:r>
            <a:endParaRPr sz="1800">
              <a:solidFill>
                <a:schemeClr val="dk1"/>
              </a:solidFill>
            </a:endParaRPr>
          </a:p>
          <a:p>
            <a:pPr indent="0" lvl="0" marL="0" rtl="0" algn="l">
              <a:spcBef>
                <a:spcPts val="0"/>
              </a:spcBef>
              <a:spcAft>
                <a:spcPts val="0"/>
              </a:spcAft>
              <a:buNone/>
            </a:pPr>
            <a:r>
              <a:rPr lang="en" sz="1800">
                <a:solidFill>
                  <a:schemeClr val="dk1"/>
                </a:solidFill>
              </a:rPr>
              <a:t>Markus Männil</a:t>
            </a:r>
            <a:endParaRPr sz="1800">
              <a:solidFill>
                <a:schemeClr val="dk1"/>
              </a:solidFill>
            </a:endParaRPr>
          </a:p>
        </p:txBody>
      </p:sp>
      <p:sp>
        <p:nvSpPr>
          <p:cNvPr id="340" name="Google Shape;340;p53"/>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chemeClr val="dk1"/>
                </a:solidFill>
                <a:highlight>
                  <a:srgbClr val="FFFFFF"/>
                </a:highlight>
              </a:rPr>
              <a:t>https://github.com/SiimSaaresalu/IDS-project</a:t>
            </a:r>
            <a:endParaRPr sz="1050">
              <a:solidFill>
                <a:srgbClr val="00662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E0: DEEPMIND-AGI</a:t>
            </a:r>
            <a:br>
              <a:rPr lang="en" sz="2400"/>
            </a:br>
            <a:endParaRPr sz="2400"/>
          </a:p>
        </p:txBody>
      </p:sp>
      <p:sp>
        <p:nvSpPr>
          <p:cNvPr id="112" name="Google Shape;112;p27"/>
          <p:cNvSpPr txBox="1"/>
          <p:nvPr>
            <p:ph idx="1" type="body"/>
          </p:nvPr>
        </p:nvSpPr>
        <p:spPr>
          <a:xfrm>
            <a:off x="290750" y="15114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(123 GB):</a:t>
            </a:r>
            <a:r>
              <a:rPr lang="en" sz="1200"/>
              <a:t> private dataset with all machine learning models ever trained, donated by Deepmind (we already have it in our storage)</a:t>
            </a:r>
            <a:endParaRPr sz="1200"/>
          </a:p>
          <a:p>
            <a:pPr indent="0" lvl="0" marL="0" rtl="0" algn="l">
              <a:spcBef>
                <a:spcPts val="1600"/>
              </a:spcBef>
              <a:spcAft>
                <a:spcPts val="0"/>
              </a:spcAft>
              <a:buNone/>
            </a:pPr>
            <a:r>
              <a:rPr b="1" lang="en" sz="1200"/>
              <a:t>Dataset 2 (25 KB):</a:t>
            </a:r>
            <a:r>
              <a:rPr lang="en" sz="1200"/>
              <a:t> open dataset with 10 full self-play games of AlphaGo [1] (to be downloaded)</a:t>
            </a:r>
            <a:endParaRPr sz="1200"/>
          </a:p>
          <a:p>
            <a:pPr indent="0" lvl="0" marL="0" rtl="0" algn="l">
              <a:spcBef>
                <a:spcPts val="1600"/>
              </a:spcBef>
              <a:spcAft>
                <a:spcPts val="0"/>
              </a:spcAft>
              <a:buNone/>
            </a:pPr>
            <a:r>
              <a:rPr b="1" lang="en" sz="1200"/>
              <a:t>Goal 1:</a:t>
            </a:r>
            <a:r>
              <a:rPr lang="en" sz="1200"/>
              <a:t> Develop a new algorithm by making the KNN algorithm deeper</a:t>
            </a:r>
            <a:endParaRPr sz="1200"/>
          </a:p>
          <a:p>
            <a:pPr indent="0" lvl="0" marL="0" rtl="0" algn="l">
              <a:spcBef>
                <a:spcPts val="1600"/>
              </a:spcBef>
              <a:spcAft>
                <a:spcPts val="0"/>
              </a:spcAft>
              <a:buNone/>
            </a:pPr>
            <a:r>
              <a:rPr b="1" lang="en" sz="1200"/>
              <a:t>Goal 2:</a:t>
            </a:r>
            <a:r>
              <a:rPr lang="en" sz="1200"/>
              <a:t> Make our own version of AlphaGo by training a K-nearest neighbour algorithm using Dataset 2</a:t>
            </a:r>
            <a:endParaRPr sz="1200"/>
          </a:p>
          <a:p>
            <a:pPr indent="0" lvl="0" marL="0" rtl="0" algn="l">
              <a:spcBef>
                <a:spcPts val="1600"/>
              </a:spcBef>
              <a:spcAft>
                <a:spcPts val="0"/>
              </a:spcAft>
              <a:buNone/>
            </a:pPr>
            <a:r>
              <a:rPr b="1" lang="en" sz="1200"/>
              <a:t>Goal 3:</a:t>
            </a:r>
            <a:r>
              <a:rPr lang="en" sz="1200"/>
              <a:t> Use transfer learning to make our AlphaGo model mimic all models of Dataset 1, in order to achieve an artificial general intelligence (AGI)</a:t>
            </a:r>
            <a:endParaRPr sz="1200"/>
          </a:p>
          <a:p>
            <a:pPr indent="0" lvl="0" marL="0" rtl="0" algn="l">
              <a:spcBef>
                <a:spcPts val="1600"/>
              </a:spcBef>
              <a:spcAft>
                <a:spcPts val="0"/>
              </a:spcAft>
              <a:buNone/>
            </a:pPr>
            <a:r>
              <a:rPr lang="en" sz="1200"/>
              <a:t>We are very sure that this will work out as we are using the latest smartphone to make calculations. Also, we are ready to invest into buying another smart phone to exploit the wisdom of crowds. </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https://deepmind.com/research/alphago/alphago-vs-alphago-self-play-games/</a:t>
            </a:r>
            <a:endParaRPr sz="1000"/>
          </a:p>
        </p:txBody>
      </p:sp>
      <p:sp>
        <p:nvSpPr>
          <p:cNvPr id="113" name="Google Shape;113;p27"/>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Building artificial general intelligence using deep K-nearest neighbour algorithm</a:t>
            </a:r>
            <a:endParaRPr sz="2000"/>
          </a:p>
        </p:txBody>
      </p:sp>
      <p:sp>
        <p:nvSpPr>
          <p:cNvPr id="114" name="Google Shape;114;p27"/>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https://github.com/zaf/agi</a:t>
            </a:r>
            <a:endParaRPr sz="1000"/>
          </a:p>
        </p:txBody>
      </p:sp>
      <p:sp>
        <p:nvSpPr>
          <p:cNvPr id="115" name="Google Shape;115;p27"/>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Victor Pinheiro</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Anna Aljanaki</a:t>
            </a:r>
            <a:br>
              <a:rPr lang="en" sz="1800">
                <a:solidFill>
                  <a:schemeClr val="dk1"/>
                </a:solidFill>
              </a:rPr>
            </a:br>
            <a:r>
              <a:rPr lang="en" sz="1800">
                <a:solidFill>
                  <a:schemeClr val="dk1"/>
                </a:solidFill>
              </a:rPr>
              <a:t>Markus Kängsepp</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162375" y="86100"/>
            <a:ext cx="59898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Project E25: Kaggle: Dog Breed Identification</a:t>
            </a:r>
            <a:br>
              <a:rPr lang="en" sz="2400"/>
            </a:br>
            <a:endParaRPr sz="2400"/>
          </a:p>
        </p:txBody>
      </p:sp>
      <p:sp>
        <p:nvSpPr>
          <p:cNvPr id="346" name="Google Shape;346;p54"/>
          <p:cNvSpPr txBox="1"/>
          <p:nvPr>
            <p:ph idx="1" type="body"/>
          </p:nvPr>
        </p:nvSpPr>
        <p:spPr>
          <a:xfrm>
            <a:off x="226500" y="1499200"/>
            <a:ext cx="869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Dataset 1 (750.43 MB):</a:t>
            </a:r>
            <a:r>
              <a:rPr lang="en" sz="1200"/>
              <a:t> Consists of a training set and a test set of images of dogs. The dataset includes 120 different breeds of dogs.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a:t>Goal 1:</a:t>
            </a:r>
            <a:r>
              <a:rPr lang="en" sz="1200"/>
              <a:t> Make a model that can classify dogs into breeds from images</a:t>
            </a:r>
            <a:endParaRPr sz="1200"/>
          </a:p>
          <a:p>
            <a:pPr indent="0" lvl="0" marL="0" rtl="0" algn="l">
              <a:spcBef>
                <a:spcPts val="1200"/>
              </a:spcBef>
              <a:spcAft>
                <a:spcPts val="0"/>
              </a:spcAft>
              <a:buNone/>
            </a:pPr>
            <a:r>
              <a:rPr b="1" lang="en" sz="1200"/>
              <a:t>Goal 2:</a:t>
            </a:r>
            <a:r>
              <a:rPr lang="en" sz="1200"/>
              <a:t> Find out which dog breeds are the easiest to classify</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000"/>
              <a:t>Links:</a:t>
            </a:r>
            <a:br>
              <a:rPr lang="en" sz="1000"/>
            </a:br>
            <a:r>
              <a:rPr lang="en" sz="1000"/>
              <a:t>[1] </a:t>
            </a:r>
            <a:r>
              <a:rPr lang="en" sz="1000" u="sng">
                <a:solidFill>
                  <a:schemeClr val="hlink"/>
                </a:solidFill>
                <a:hlinkClick r:id="rId3"/>
              </a:rPr>
              <a:t>https://www.kaggle.com/competitions/dog-breed-identification/data?select=train</a:t>
            </a:r>
            <a:endParaRPr sz="1000"/>
          </a:p>
          <a:p>
            <a:pPr indent="0" lvl="0" marL="0" rtl="0" algn="l">
              <a:spcBef>
                <a:spcPts val="1200"/>
              </a:spcBef>
              <a:spcAft>
                <a:spcPts val="1200"/>
              </a:spcAft>
              <a:buNone/>
            </a:pPr>
            <a:r>
              <a:t/>
            </a:r>
            <a:endParaRPr sz="1000"/>
          </a:p>
        </p:txBody>
      </p:sp>
      <p:sp>
        <p:nvSpPr>
          <p:cNvPr id="347" name="Google Shape;347;p54"/>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348" name="Google Shape;348;p54"/>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Uku Tonsiver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349" name="Google Shape;349;p54"/>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u="sng">
                <a:solidFill>
                  <a:schemeClr val="hlink"/>
                </a:solidFill>
                <a:highlight>
                  <a:srgbClr val="FFFFFF"/>
                </a:highlight>
                <a:hlinkClick r:id="rId4"/>
              </a:rPr>
              <a:t>https://github.com/MiksMaSiinOlen/IDS2022-Project.git</a:t>
            </a:r>
            <a:endParaRPr sz="1050">
              <a:solidFill>
                <a:srgbClr val="006621"/>
              </a:solidFill>
              <a:highlight>
                <a:srgbClr val="FFFFFF"/>
              </a:highlight>
            </a:endParaRPr>
          </a:p>
          <a:p>
            <a:pPr indent="0" lvl="0" marL="0" rtl="0" algn="l">
              <a:spcBef>
                <a:spcPts val="0"/>
              </a:spcBef>
              <a:spcAft>
                <a:spcPts val="0"/>
              </a:spcAft>
              <a:buNone/>
            </a:pPr>
            <a:r>
              <a:t/>
            </a:r>
            <a:endParaRPr sz="1050">
              <a:solidFill>
                <a:srgbClr val="00662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E26: WFP - FAOSTAT</a:t>
            </a:r>
            <a:br>
              <a:rPr lang="en" sz="2400"/>
            </a:br>
            <a:endParaRPr sz="2400"/>
          </a:p>
        </p:txBody>
      </p:sp>
      <p:sp>
        <p:nvSpPr>
          <p:cNvPr id="355" name="Google Shape;355;p55"/>
          <p:cNvSpPr txBox="1"/>
          <p:nvPr>
            <p:ph idx="1" type="body"/>
          </p:nvPr>
        </p:nvSpPr>
        <p:spPr>
          <a:xfrm>
            <a:off x="290750" y="15114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 GB):</a:t>
            </a:r>
            <a:r>
              <a:rPr lang="en" sz="1200"/>
              <a:t> Public dataset </a:t>
            </a:r>
            <a:r>
              <a:rPr lang="en" sz="1200"/>
              <a:t>with cereals production, yield, fertilizers, market prices.</a:t>
            </a:r>
            <a:endParaRPr sz="1200"/>
          </a:p>
          <a:p>
            <a:pPr indent="0" lvl="0" marL="0" rtl="0" algn="l">
              <a:spcBef>
                <a:spcPts val="1600"/>
              </a:spcBef>
              <a:spcAft>
                <a:spcPts val="0"/>
              </a:spcAft>
              <a:buNone/>
            </a:pPr>
            <a:r>
              <a:rPr b="1" lang="en" sz="1200"/>
              <a:t>Dataset 2 (-- GB):</a:t>
            </a:r>
            <a:r>
              <a:rPr lang="en" sz="1200"/>
              <a:t> Public dataset on food and marchandises export from the world bank.</a:t>
            </a:r>
            <a:endParaRPr sz="1200"/>
          </a:p>
          <a:p>
            <a:pPr indent="0" lvl="0" marL="0" rtl="0" algn="l">
              <a:spcBef>
                <a:spcPts val="1600"/>
              </a:spcBef>
              <a:spcAft>
                <a:spcPts val="0"/>
              </a:spcAft>
              <a:buNone/>
            </a:pPr>
            <a:r>
              <a:rPr b="1" lang="en" sz="1200"/>
              <a:t>Goal 1:</a:t>
            </a:r>
            <a:r>
              <a:rPr lang="en" sz="1200"/>
              <a:t> Analyse production/yield related features to categorize world’s cereals producers and consumers.</a:t>
            </a:r>
            <a:endParaRPr sz="1200"/>
          </a:p>
          <a:p>
            <a:pPr indent="0" lvl="0" marL="0" rtl="0" algn="l">
              <a:spcBef>
                <a:spcPts val="1600"/>
              </a:spcBef>
              <a:spcAft>
                <a:spcPts val="0"/>
              </a:spcAft>
              <a:buNone/>
            </a:pPr>
            <a:r>
              <a:rPr b="1" lang="en" sz="1200"/>
              <a:t>Goal 2:</a:t>
            </a:r>
            <a:r>
              <a:rPr lang="en" sz="1200"/>
              <a:t> Evaluate the market prices per yield per area. Predict the food shortage index per country, and market prices including fertilizers. </a:t>
            </a:r>
            <a:endParaRPr sz="1200"/>
          </a:p>
          <a:p>
            <a:pPr indent="0" lvl="0" marL="0" rtl="0" algn="l">
              <a:spcBef>
                <a:spcPts val="1600"/>
              </a:spcBef>
              <a:spcAft>
                <a:spcPts val="0"/>
              </a:spcAft>
              <a:buNone/>
            </a:pPr>
            <a:r>
              <a:rPr lang="en" sz="1200"/>
              <a:t>Since there are well documented resources until 2022 on the increase in food prices and shortages of food supplies around the world, due to but not limited to compounding geopolitical and economic crisis in distinct parts of the world and also by the COVID-19 pandemic, we will build a regression model to predict the potential food shortage for the upcoming years and correlated its impact with the media forecasts as reported to date.</a:t>
            </a:r>
            <a:endParaRPr sz="1200"/>
          </a:p>
          <a:p>
            <a:pPr indent="0" lvl="0" marL="0" rtl="0" algn="l">
              <a:spcBef>
                <a:spcPts val="1600"/>
              </a:spcBef>
              <a:spcAft>
                <a:spcPts val="1600"/>
              </a:spcAft>
              <a:buNone/>
            </a:pPr>
            <a:r>
              <a:rPr b="1" lang="en" sz="1000"/>
              <a:t>Links:</a:t>
            </a:r>
            <a:br>
              <a:rPr lang="en" sz="1000"/>
            </a:br>
            <a:r>
              <a:rPr lang="en" sz="1000"/>
              <a:t>[1] </a:t>
            </a:r>
            <a:r>
              <a:rPr lang="en" sz="1000" u="sng">
                <a:solidFill>
                  <a:schemeClr val="hlink"/>
                </a:solidFill>
                <a:hlinkClick r:id="rId3"/>
              </a:rPr>
              <a:t>https://www.fao.org/faostat/en/#data/QCL</a:t>
            </a:r>
            <a:r>
              <a:rPr lang="en" sz="1000"/>
              <a:t>   [2] </a:t>
            </a:r>
            <a:r>
              <a:rPr lang="en" sz="1000" u="sng">
                <a:solidFill>
                  <a:schemeClr val="hlink"/>
                </a:solidFill>
                <a:hlinkClick r:id="rId4"/>
              </a:rPr>
              <a:t>https://data.worldbank.org/indicator/TX.VAL.FOOD.ZS.UN</a:t>
            </a:r>
            <a:r>
              <a:rPr lang="en" sz="1000"/>
              <a:t> </a:t>
            </a:r>
            <a:endParaRPr sz="1000"/>
          </a:p>
        </p:txBody>
      </p:sp>
      <p:sp>
        <p:nvSpPr>
          <p:cNvPr id="356" name="Google Shape;356;p55"/>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Analysing Impact of Food Crisis, Case of Cereals</a:t>
            </a:r>
            <a:endParaRPr sz="2000"/>
          </a:p>
        </p:txBody>
      </p:sp>
      <p:sp>
        <p:nvSpPr>
          <p:cNvPr id="357" name="Google Shape;357;p55"/>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00" u="sng">
                <a:solidFill>
                  <a:schemeClr val="hlink"/>
                </a:solidFill>
                <a:hlinkClick r:id="rId5"/>
              </a:rPr>
              <a:t>https://github.com/OjohD/WFP---FAOSTAT</a:t>
            </a:r>
            <a:r>
              <a:rPr lang="en" sz="1000">
                <a:solidFill>
                  <a:schemeClr val="dk1"/>
                </a:solidFill>
              </a:rPr>
              <a:t> </a:t>
            </a:r>
            <a:endParaRPr sz="1000"/>
          </a:p>
        </p:txBody>
      </p:sp>
      <p:sp>
        <p:nvSpPr>
          <p:cNvPr id="358" name="Google Shape;358;p55"/>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Ojoh Dioni Ulrich</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162375" y="86100"/>
            <a:ext cx="88194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E27: KAGGLE: STELLAR TYPE CLASSIFICATION</a:t>
            </a:r>
            <a:br>
              <a:rPr lang="en" sz="2400"/>
            </a:br>
            <a:endParaRPr sz="2400"/>
          </a:p>
        </p:txBody>
      </p:sp>
      <p:sp>
        <p:nvSpPr>
          <p:cNvPr id="364" name="Google Shape;364;p56"/>
          <p:cNvSpPr txBox="1"/>
          <p:nvPr>
            <p:ph idx="1" type="body"/>
          </p:nvPr>
        </p:nvSpPr>
        <p:spPr>
          <a:xfrm>
            <a:off x="290750" y="15114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(7 MB):</a:t>
            </a:r>
            <a:r>
              <a:rPr lang="en" sz="1200"/>
              <a:t> </a:t>
            </a:r>
            <a:r>
              <a:rPr lang="en" sz="1200"/>
              <a:t>Stellar Classification Dataset - SDSS17</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 1: </a:t>
            </a:r>
            <a:r>
              <a:rPr lang="en" sz="1200"/>
              <a:t>Create a </a:t>
            </a:r>
            <a:r>
              <a:rPr lang="en" sz="1200"/>
              <a:t> stellar body prediction model  based on spectral characteristics.</a:t>
            </a:r>
            <a:endParaRPr sz="1200"/>
          </a:p>
          <a:p>
            <a:pPr indent="0" lvl="0" marL="0" rtl="0" algn="l">
              <a:spcBef>
                <a:spcPts val="1600"/>
              </a:spcBef>
              <a:spcAft>
                <a:spcPts val="0"/>
              </a:spcAft>
              <a:buNone/>
            </a:pPr>
            <a:r>
              <a:rPr b="1" lang="en" sz="1200"/>
              <a:t>Goal 2: </a:t>
            </a:r>
            <a:r>
              <a:rPr lang="en" sz="1200"/>
              <a:t>Find most prominent features among each stellar classes.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b="1" lang="en" sz="1000"/>
              <a:t>Links:</a:t>
            </a:r>
            <a:br>
              <a:rPr lang="en" sz="1000"/>
            </a:br>
            <a:r>
              <a:rPr lang="en" sz="1000"/>
              <a:t>[1] </a:t>
            </a:r>
            <a:r>
              <a:rPr lang="en" sz="1000"/>
              <a:t>https://www.kaggle.com/datasets/fedesoriano/stellar-classification-dataset-sdss17</a:t>
            </a:r>
            <a:endParaRPr sz="1000"/>
          </a:p>
        </p:txBody>
      </p:sp>
      <p:sp>
        <p:nvSpPr>
          <p:cNvPr id="365" name="Google Shape;365;p56"/>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Predicting star, galaxy, and quasar classes based on features. </a:t>
            </a:r>
            <a:r>
              <a:rPr lang="en" sz="2400">
                <a:solidFill>
                  <a:schemeClr val="dk1"/>
                </a:solidFill>
              </a:rPr>
              <a:t>(DIDNT PRESENT)</a:t>
            </a:r>
            <a:endParaRPr sz="2000"/>
          </a:p>
        </p:txBody>
      </p:sp>
      <p:sp>
        <p:nvSpPr>
          <p:cNvPr id="366" name="Google Shape;366;p56"/>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https://github.com/Darteezy/maximborodinstellar.git</a:t>
            </a:r>
            <a:endParaRPr sz="1000"/>
          </a:p>
        </p:txBody>
      </p:sp>
      <p:sp>
        <p:nvSpPr>
          <p:cNvPr id="367" name="Google Shape;367;p56"/>
          <p:cNvSpPr txBox="1"/>
          <p:nvPr/>
        </p:nvSpPr>
        <p:spPr>
          <a:xfrm>
            <a:off x="5913625" y="563300"/>
            <a:ext cx="2999700" cy="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Maxim Borodin</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E&lt;number&gt;: PROJECT-NAME</a:t>
            </a:r>
            <a:br>
              <a:rPr lang="en" sz="2400"/>
            </a:br>
            <a:endParaRPr sz="2400"/>
          </a:p>
        </p:txBody>
      </p:sp>
      <p:sp>
        <p:nvSpPr>
          <p:cNvPr id="121" name="Google Shape;121;p28"/>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(SIZE GB):</a:t>
            </a:r>
            <a:r>
              <a:rPr lang="en" sz="1200"/>
              <a:t> description of dataset 1 (please specify the origin and refer to link below, if publicly available)</a:t>
            </a:r>
            <a:endParaRPr sz="1200"/>
          </a:p>
          <a:p>
            <a:pPr indent="0" lvl="0" marL="0" rtl="0" algn="l">
              <a:spcBef>
                <a:spcPts val="1600"/>
              </a:spcBef>
              <a:spcAft>
                <a:spcPts val="0"/>
              </a:spcAft>
              <a:buNone/>
            </a:pPr>
            <a:r>
              <a:rPr b="1" lang="en" sz="1200"/>
              <a:t>Dataset 2 (SIZE KB):</a:t>
            </a:r>
            <a:r>
              <a:rPr lang="en" sz="1200"/>
              <a:t> description of dataset 2 (if you have multiple datasets)</a:t>
            </a:r>
            <a:endParaRPr sz="1200"/>
          </a:p>
          <a:p>
            <a:pPr indent="0" lvl="0" marL="0" rtl="0" algn="l">
              <a:spcBef>
                <a:spcPts val="1600"/>
              </a:spcBef>
              <a:spcAft>
                <a:spcPts val="0"/>
              </a:spcAft>
              <a:buNone/>
            </a:pPr>
            <a:r>
              <a:rPr lang="en" sz="1200"/>
              <a:t>...</a:t>
            </a:r>
            <a:endParaRPr sz="1200"/>
          </a:p>
          <a:p>
            <a:pPr indent="0" lvl="0" marL="0" rtl="0" algn="l">
              <a:spcBef>
                <a:spcPts val="1600"/>
              </a:spcBef>
              <a:spcAft>
                <a:spcPts val="0"/>
              </a:spcAft>
              <a:buNone/>
            </a:pPr>
            <a:r>
              <a:rPr b="1" lang="en" sz="1200"/>
              <a:t>Goal 1:</a:t>
            </a:r>
            <a:r>
              <a:rPr lang="en" sz="1200"/>
              <a:t> Description of the first goal</a:t>
            </a:r>
            <a:endParaRPr sz="1200"/>
          </a:p>
          <a:p>
            <a:pPr indent="0" lvl="0" marL="0" rtl="0" algn="l">
              <a:spcBef>
                <a:spcPts val="1600"/>
              </a:spcBef>
              <a:spcAft>
                <a:spcPts val="0"/>
              </a:spcAft>
              <a:buNone/>
            </a:pPr>
            <a:r>
              <a:rPr b="1" lang="en" sz="1200"/>
              <a:t>Goal 2:</a:t>
            </a:r>
            <a:r>
              <a:rPr lang="en" sz="1200"/>
              <a:t> Description of the second goal</a:t>
            </a:r>
            <a:endParaRPr sz="1200"/>
          </a:p>
          <a:p>
            <a:pPr indent="0" lvl="0" marL="0" rtl="0" algn="l">
              <a:spcBef>
                <a:spcPts val="1600"/>
              </a:spcBef>
              <a:spcAft>
                <a:spcPts val="0"/>
              </a:spcAft>
              <a:buNone/>
            </a:pPr>
            <a:r>
              <a:rPr b="1" lang="en" sz="1200"/>
              <a:t>...</a:t>
            </a:r>
            <a:endParaRPr sz="1200"/>
          </a:p>
          <a:p>
            <a:pPr indent="0" lvl="0" marL="0" rtl="0" algn="l">
              <a:spcBef>
                <a:spcPts val="1600"/>
              </a:spcBef>
              <a:spcAft>
                <a:spcPts val="0"/>
              </a:spcAft>
              <a:buNone/>
            </a:pPr>
            <a:r>
              <a:rPr lang="en" sz="1200"/>
              <a:t>Any more comments or thoughts you want to highlight here. </a:t>
            </a:r>
            <a:endParaRPr sz="1200"/>
          </a:p>
          <a:p>
            <a:pPr indent="0" lvl="0" marL="0" rtl="0" algn="l">
              <a:spcBef>
                <a:spcPts val="1600"/>
              </a:spcBef>
              <a:spcAft>
                <a:spcPts val="1600"/>
              </a:spcAft>
              <a:buNone/>
            </a:pPr>
            <a:r>
              <a:rPr b="1" lang="en" sz="1000"/>
              <a:t>Links:</a:t>
            </a:r>
            <a:br>
              <a:rPr lang="en" sz="1000"/>
            </a:br>
            <a:r>
              <a:rPr lang="en" sz="1000"/>
              <a:t>[1] URL1</a:t>
            </a:r>
            <a:br>
              <a:rPr lang="en" sz="1000"/>
            </a:br>
            <a:r>
              <a:rPr lang="en" sz="1000"/>
              <a:t>[2] URL2</a:t>
            </a:r>
            <a:br>
              <a:rPr lang="en" sz="1000"/>
            </a:br>
            <a:r>
              <a:rPr lang="en" sz="1000"/>
              <a:t>...</a:t>
            </a:r>
            <a:endParaRPr sz="1000"/>
          </a:p>
        </p:txBody>
      </p:sp>
      <p:sp>
        <p:nvSpPr>
          <p:cNvPr id="122" name="Google Shape;122;p28"/>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Project title that can even be as long as two lines of text</a:t>
            </a:r>
            <a:endParaRPr sz="2000"/>
          </a:p>
        </p:txBody>
      </p:sp>
      <p:sp>
        <p:nvSpPr>
          <p:cNvPr id="123" name="Google Shape;123;p28"/>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Name of member 1</a:t>
            </a:r>
            <a:endParaRPr sz="1800">
              <a:solidFill>
                <a:schemeClr val="dk1"/>
              </a:solidFill>
            </a:endParaRPr>
          </a:p>
          <a:p>
            <a:pPr indent="0" lvl="0" marL="0" rtl="0" algn="l">
              <a:spcBef>
                <a:spcPts val="0"/>
              </a:spcBef>
              <a:spcAft>
                <a:spcPts val="0"/>
              </a:spcAft>
              <a:buNone/>
            </a:pPr>
            <a:r>
              <a:rPr lang="en" sz="1800">
                <a:solidFill>
                  <a:schemeClr val="dk1"/>
                </a:solidFill>
              </a:rPr>
              <a:t>Name of member 2</a:t>
            </a:r>
            <a:endParaRPr sz="1800">
              <a:solidFill>
                <a:schemeClr val="dk1"/>
              </a:solidFill>
            </a:endParaRPr>
          </a:p>
          <a:p>
            <a:pPr indent="0" lvl="0" marL="0" rtl="0" algn="l">
              <a:spcBef>
                <a:spcPts val="0"/>
              </a:spcBef>
              <a:spcAft>
                <a:spcPts val="0"/>
              </a:spcAft>
              <a:buNone/>
            </a:pPr>
            <a:r>
              <a:rPr lang="en" sz="1800">
                <a:solidFill>
                  <a:schemeClr val="dk1"/>
                </a:solidFill>
              </a:rPr>
              <a:t>Name of member 3</a:t>
            </a:r>
            <a:endParaRPr sz="1800">
              <a:solidFill>
                <a:schemeClr val="dk1"/>
              </a:solidFill>
            </a:endParaRPr>
          </a:p>
        </p:txBody>
      </p:sp>
      <p:sp>
        <p:nvSpPr>
          <p:cNvPr id="124" name="Google Shape;124;p28"/>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&lt;put github or bitbucket URL here&gt;</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E&lt;1&gt;: Kaggle - Drinking Water Quality Prediction</a:t>
            </a:r>
            <a:br>
              <a:rPr lang="en" sz="2400"/>
            </a:br>
            <a:br>
              <a:rPr lang="en" sz="2400"/>
            </a:br>
            <a:endParaRPr sz="2400"/>
          </a:p>
        </p:txBody>
      </p:sp>
      <p:sp>
        <p:nvSpPr>
          <p:cNvPr id="130" name="Google Shape;130;p29"/>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(71.95 kB):</a:t>
            </a:r>
            <a:r>
              <a:rPr lang="en" sz="1200"/>
              <a:t> training set (</a:t>
            </a:r>
            <a:r>
              <a:rPr lang="en" sz="1200" u="sng">
                <a:solidFill>
                  <a:schemeClr val="hlink"/>
                </a:solidFill>
                <a:hlinkClick r:id="rId3"/>
              </a:rPr>
              <a:t>https://www.kaggle.com/competitions/drinking-water-quality/data?select=train.csv</a:t>
            </a:r>
            <a:r>
              <a:rPr lang="en" sz="1200"/>
              <a:t>)</a:t>
            </a:r>
            <a:endParaRPr sz="1200"/>
          </a:p>
          <a:p>
            <a:pPr indent="-304800" lvl="0" marL="457200" rtl="0" algn="l">
              <a:spcBef>
                <a:spcPts val="1600"/>
              </a:spcBef>
              <a:spcAft>
                <a:spcPts val="0"/>
              </a:spcAft>
              <a:buSzPts val="1200"/>
              <a:buChar char="●"/>
            </a:pPr>
            <a:r>
              <a:rPr lang="en" sz="1200"/>
              <a:t>Features: color, smell, ph-level, coli-type bacteria … from previous tests</a:t>
            </a:r>
            <a:endParaRPr sz="1200"/>
          </a:p>
          <a:p>
            <a:pPr indent="-304800" lvl="0" marL="457200" rtl="0" algn="l">
              <a:spcBef>
                <a:spcPts val="0"/>
              </a:spcBef>
              <a:spcAft>
                <a:spcPts val="0"/>
              </a:spcAft>
              <a:buSzPts val="1200"/>
              <a:buChar char="●"/>
            </a:pPr>
            <a:r>
              <a:rPr lang="en" sz="1200"/>
              <a:t>Main problem: missing values</a:t>
            </a:r>
            <a:endParaRPr sz="1200"/>
          </a:p>
          <a:p>
            <a:pPr indent="-304800" lvl="0" marL="457200" rtl="0" algn="l">
              <a:spcBef>
                <a:spcPts val="0"/>
              </a:spcBef>
              <a:spcAft>
                <a:spcPts val="0"/>
              </a:spcAft>
              <a:buSzPts val="1200"/>
              <a:buChar char="●"/>
            </a:pPr>
            <a:r>
              <a:rPr lang="en" sz="1200"/>
              <a:t>440 rows × 58 columns</a:t>
            </a:r>
            <a:endParaRPr sz="1200"/>
          </a:p>
          <a:p>
            <a:pPr indent="0" lvl="0" marL="0" rtl="0" algn="l">
              <a:spcBef>
                <a:spcPts val="1600"/>
              </a:spcBef>
              <a:spcAft>
                <a:spcPts val="0"/>
              </a:spcAft>
              <a:buNone/>
            </a:pPr>
            <a:r>
              <a:rPr b="1" lang="en" sz="1200"/>
              <a:t>Dataset 2 (31.36 kB):</a:t>
            </a:r>
            <a:r>
              <a:rPr lang="en" sz="1200"/>
              <a:t> test set (</a:t>
            </a:r>
            <a:r>
              <a:rPr lang="en" sz="1200" u="sng">
                <a:solidFill>
                  <a:schemeClr val="hlink"/>
                </a:solidFill>
                <a:hlinkClick r:id="rId4"/>
              </a:rPr>
              <a:t>https://www.kaggle.com/competitions/drinking-water-quality/data?select=test.csv</a:t>
            </a:r>
            <a:r>
              <a:rPr lang="en" sz="1200"/>
              <a:t>)</a:t>
            </a:r>
            <a:endParaRPr sz="1200"/>
          </a:p>
          <a:p>
            <a:pPr indent="-304800" lvl="0" marL="457200" rtl="0" algn="l">
              <a:spcBef>
                <a:spcPts val="1600"/>
              </a:spcBef>
              <a:spcAft>
                <a:spcPts val="0"/>
              </a:spcAft>
              <a:buSzPts val="1200"/>
              <a:buChar char="●"/>
            </a:pPr>
            <a:r>
              <a:rPr lang="en" sz="1200"/>
              <a:t>189 rows × 57 columns</a:t>
            </a:r>
            <a:endParaRPr sz="1200"/>
          </a:p>
          <a:p>
            <a:pPr indent="0" lvl="0" marL="0" rtl="0" algn="l">
              <a:spcBef>
                <a:spcPts val="1600"/>
              </a:spcBef>
              <a:spcAft>
                <a:spcPts val="0"/>
              </a:spcAft>
              <a:buNone/>
            </a:pPr>
            <a:r>
              <a:rPr b="1" lang="en" sz="1200"/>
              <a:t>Goal 1:</a:t>
            </a:r>
            <a:r>
              <a:rPr lang="en" sz="1200"/>
              <a:t> </a:t>
            </a:r>
            <a:r>
              <a:rPr lang="en" sz="1300">
                <a:solidFill>
                  <a:srgbClr val="222222"/>
                </a:solidFill>
              </a:rPr>
              <a:t>Create a model that predicts the water quality in Estonian water stations for the year 2021 - based on the government’s open data of the previous measurements from the previous 2 years</a:t>
            </a:r>
            <a:endParaRPr sz="1200"/>
          </a:p>
          <a:p>
            <a:pPr indent="0" lvl="0" marL="0" rtl="0" algn="l">
              <a:spcBef>
                <a:spcPts val="1600"/>
              </a:spcBef>
              <a:spcAft>
                <a:spcPts val="1600"/>
              </a:spcAft>
              <a:buNone/>
            </a:pPr>
            <a:r>
              <a:rPr b="1" lang="en" sz="1000"/>
              <a:t>Links:</a:t>
            </a:r>
            <a:br>
              <a:rPr lang="en" sz="1000"/>
            </a:br>
            <a:r>
              <a:rPr lang="en" sz="1000"/>
              <a:t>[1] </a:t>
            </a:r>
            <a:r>
              <a:rPr lang="en" sz="1200">
                <a:solidFill>
                  <a:schemeClr val="dk1"/>
                </a:solidFill>
              </a:rPr>
              <a:t>https://www.kaggle.com/competitions/copy-of-drinking-water-quality</a:t>
            </a:r>
            <a:br>
              <a:rPr lang="en" sz="800"/>
            </a:br>
            <a:endParaRPr sz="1000"/>
          </a:p>
        </p:txBody>
      </p:sp>
      <p:sp>
        <p:nvSpPr>
          <p:cNvPr id="131" name="Google Shape;131;p29"/>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132" name="Google Shape;132;p29"/>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Till Wenke</a:t>
            </a:r>
            <a:endParaRPr sz="1800">
              <a:solidFill>
                <a:schemeClr val="dk1"/>
              </a:solidFill>
            </a:endParaRPr>
          </a:p>
          <a:p>
            <a:pPr indent="0" lvl="0" marL="0" rtl="0" algn="l">
              <a:spcBef>
                <a:spcPts val="0"/>
              </a:spcBef>
              <a:spcAft>
                <a:spcPts val="0"/>
              </a:spcAft>
              <a:buNone/>
            </a:pPr>
            <a:r>
              <a:rPr lang="en" sz="1800">
                <a:solidFill>
                  <a:schemeClr val="dk1"/>
                </a:solidFill>
              </a:rPr>
              <a:t>Florian Nebenführ</a:t>
            </a:r>
            <a:endParaRPr sz="1800">
              <a:solidFill>
                <a:schemeClr val="dk1"/>
              </a:solidFill>
            </a:endParaRPr>
          </a:p>
          <a:p>
            <a:pPr indent="0" lvl="0" marL="0" rtl="0" algn="l">
              <a:spcBef>
                <a:spcPts val="0"/>
              </a:spcBef>
              <a:spcAft>
                <a:spcPts val="0"/>
              </a:spcAft>
              <a:buNone/>
            </a:pPr>
            <a:r>
              <a:rPr lang="en" sz="1800">
                <a:solidFill>
                  <a:schemeClr val="dk1"/>
                </a:solidFill>
              </a:rPr>
              <a:t>Daria Eckert</a:t>
            </a:r>
            <a:endParaRPr sz="1800">
              <a:solidFill>
                <a:schemeClr val="dk1"/>
              </a:solidFill>
            </a:endParaRPr>
          </a:p>
        </p:txBody>
      </p:sp>
      <p:sp>
        <p:nvSpPr>
          <p:cNvPr id="133" name="Google Shape;133;p29"/>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https://github.com/TillWenke/EstonianWaterQuality</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162375" y="86100"/>
            <a:ext cx="57513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E2: Kaggle - Drinking Water Quality Prediction</a:t>
            </a:r>
            <a:br>
              <a:rPr lang="en" sz="2400"/>
            </a:br>
            <a:endParaRPr sz="2400"/>
          </a:p>
        </p:txBody>
      </p:sp>
      <p:sp>
        <p:nvSpPr>
          <p:cNvPr id="139" name="Google Shape;139;p30"/>
          <p:cNvSpPr txBox="1"/>
          <p:nvPr>
            <p:ph idx="1" type="body"/>
          </p:nvPr>
        </p:nvSpPr>
        <p:spPr>
          <a:xfrm>
            <a:off x="226500" y="14992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(70,3 kB):</a:t>
            </a:r>
            <a:r>
              <a:rPr lang="en" sz="1200"/>
              <a:t> public training dataset of water station measurements from the old Kaggle competition [1]</a:t>
            </a:r>
            <a:endParaRPr sz="1200"/>
          </a:p>
          <a:p>
            <a:pPr indent="0" lvl="0" marL="0" rtl="0" algn="l">
              <a:spcBef>
                <a:spcPts val="1600"/>
              </a:spcBef>
              <a:spcAft>
                <a:spcPts val="0"/>
              </a:spcAft>
              <a:buNone/>
            </a:pPr>
            <a:r>
              <a:rPr b="1" lang="en" sz="1200"/>
              <a:t>Dataset 2 (30,6 kB):</a:t>
            </a:r>
            <a:r>
              <a:rPr lang="en" sz="1200"/>
              <a:t> public test dataset of water station measurements without 2021 compliance ratings, from the same place [1]</a:t>
            </a:r>
            <a:endParaRPr sz="1200"/>
          </a:p>
          <a:p>
            <a:pPr indent="0" lvl="0" marL="0" rtl="0" algn="l">
              <a:spcBef>
                <a:spcPts val="1600"/>
              </a:spcBef>
              <a:spcAft>
                <a:spcPts val="0"/>
              </a:spcAft>
              <a:buNone/>
            </a:pPr>
            <a:r>
              <a:rPr lang="en" sz="1200"/>
              <a:t>Note: datasets have already been downloaded and can more conveniently be viewed in the project repository.</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Goal:</a:t>
            </a:r>
            <a:r>
              <a:rPr lang="en" sz="1200"/>
              <a:t> </a:t>
            </a:r>
            <a:r>
              <a:rPr lang="en" sz="1300">
                <a:solidFill>
                  <a:schemeClr val="dk1"/>
                </a:solidFill>
                <a:highlight>
                  <a:srgbClr val="FFFFFF"/>
                </a:highlight>
              </a:rPr>
              <a:t>to create a model that predicts the water quality in Estonian water stations based on the government’s open data of the previous measurements</a:t>
            </a:r>
            <a:endParaRPr sz="1300"/>
          </a:p>
          <a:p>
            <a:pPr indent="0" lvl="0" marL="0" rtl="0" algn="l">
              <a:spcBef>
                <a:spcPts val="1600"/>
              </a:spcBef>
              <a:spcAft>
                <a:spcPts val="0"/>
              </a:spcAft>
              <a:buNone/>
            </a:pPr>
            <a:r>
              <a:t/>
            </a:r>
            <a:endParaRPr sz="1200"/>
          </a:p>
          <a:p>
            <a:pPr indent="0" lvl="0" marL="0" rtl="0" algn="l">
              <a:spcBef>
                <a:spcPts val="1600"/>
              </a:spcBef>
              <a:spcAft>
                <a:spcPts val="1600"/>
              </a:spcAft>
              <a:buNone/>
            </a:pPr>
            <a:r>
              <a:rPr b="1" lang="en" sz="1000"/>
              <a:t>Links:</a:t>
            </a:r>
            <a:br>
              <a:rPr lang="en" sz="1000"/>
            </a:br>
            <a:r>
              <a:rPr lang="en" sz="1000"/>
              <a:t>[1] </a:t>
            </a:r>
            <a:r>
              <a:rPr lang="en" sz="1200" u="sng">
                <a:solidFill>
                  <a:schemeClr val="accent5"/>
                </a:solidFill>
                <a:hlinkClick r:id="rId3">
                  <a:extLst>
                    <a:ext uri="{A12FA001-AC4F-418D-AE19-62706E023703}">
                      <ahyp:hlinkClr val="tx"/>
                    </a:ext>
                  </a:extLst>
                </a:hlinkClick>
              </a:rPr>
              <a:t>https://www.kaggle.com/competitions/drinking-water-quality</a:t>
            </a:r>
            <a:endParaRPr sz="1000"/>
          </a:p>
        </p:txBody>
      </p:sp>
      <p:sp>
        <p:nvSpPr>
          <p:cNvPr id="140" name="Google Shape;140;p30"/>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Ronald Judin</a:t>
            </a:r>
            <a:endParaRPr sz="1800">
              <a:solidFill>
                <a:schemeClr val="dk1"/>
              </a:solidFill>
            </a:endParaRPr>
          </a:p>
          <a:p>
            <a:pPr indent="0" lvl="0" marL="0" rtl="0" algn="l">
              <a:spcBef>
                <a:spcPts val="0"/>
              </a:spcBef>
              <a:spcAft>
                <a:spcPts val="0"/>
              </a:spcAft>
              <a:buNone/>
            </a:pPr>
            <a:r>
              <a:rPr lang="en" sz="1800">
                <a:solidFill>
                  <a:schemeClr val="dk1"/>
                </a:solidFill>
              </a:rPr>
              <a:t>Kevin Poljans</a:t>
            </a:r>
            <a:endParaRPr sz="1800">
              <a:solidFill>
                <a:schemeClr val="dk1"/>
              </a:solidFill>
            </a:endParaRPr>
          </a:p>
          <a:p>
            <a:pPr indent="0" lvl="0" marL="0" rtl="0" algn="l">
              <a:spcBef>
                <a:spcPts val="0"/>
              </a:spcBef>
              <a:spcAft>
                <a:spcPts val="0"/>
              </a:spcAft>
              <a:buNone/>
            </a:pPr>
            <a:r>
              <a:rPr lang="en" sz="1800">
                <a:solidFill>
                  <a:schemeClr val="dk1"/>
                </a:solidFill>
              </a:rPr>
              <a:t>Ilmar Möls</a:t>
            </a:r>
            <a:endParaRPr sz="1800">
              <a:solidFill>
                <a:schemeClr val="dk1"/>
              </a:solidFill>
            </a:endParaRPr>
          </a:p>
        </p:txBody>
      </p:sp>
      <p:sp>
        <p:nvSpPr>
          <p:cNvPr id="141" name="Google Shape;141;p30"/>
          <p:cNvSpPr txBox="1"/>
          <p:nvPr/>
        </p:nvSpPr>
        <p:spPr>
          <a:xfrm>
            <a:off x="230725" y="11924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https://github.com/IlmarMols/Drinking-Water-Quality-Prediction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idx="4294967295" type="title"/>
          </p:nvPr>
        </p:nvSpPr>
        <p:spPr>
          <a:xfrm>
            <a:off x="162375" y="86100"/>
            <a:ext cx="5682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E3: PORTAL-(CTF-TECH)</a:t>
            </a:r>
            <a:br>
              <a:rPr lang="en" sz="2400"/>
            </a:br>
            <a:endParaRPr sz="2400"/>
          </a:p>
        </p:txBody>
      </p:sp>
      <p:sp>
        <p:nvSpPr>
          <p:cNvPr id="147" name="Google Shape;147;p31"/>
          <p:cNvSpPr txBox="1"/>
          <p:nvPr>
            <p:ph idx="4294967295" type="body"/>
          </p:nvPr>
        </p:nvSpPr>
        <p:spPr>
          <a:xfrm>
            <a:off x="290750" y="1511400"/>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(several GB):</a:t>
            </a:r>
            <a:r>
              <a:rPr lang="en" sz="1200"/>
              <a:t> Database dump of user actions and logs from a cybersecurity challenge platform.</a:t>
            </a:r>
            <a:endParaRPr sz="1200"/>
          </a:p>
          <a:p>
            <a:pPr indent="0" lvl="0" marL="0" rtl="0" algn="l">
              <a:spcBef>
                <a:spcPts val="1600"/>
              </a:spcBef>
              <a:spcAft>
                <a:spcPts val="0"/>
              </a:spcAft>
              <a:buNone/>
            </a:pPr>
            <a:r>
              <a:rPr b="1" lang="en" sz="1200"/>
              <a:t>Goal 1:</a:t>
            </a:r>
            <a:r>
              <a:rPr lang="en" sz="1200"/>
              <a:t> Detect if the user has solved the challenges before or already knows the answers. Have a sort of anticheat capability to exclude these events  from the dataset.</a:t>
            </a:r>
            <a:endParaRPr sz="1200"/>
          </a:p>
          <a:p>
            <a:pPr indent="0" lvl="0" marL="0" rtl="0" algn="l">
              <a:spcBef>
                <a:spcPts val="1600"/>
              </a:spcBef>
              <a:spcAft>
                <a:spcPts val="0"/>
              </a:spcAft>
              <a:buNone/>
            </a:pPr>
            <a:r>
              <a:rPr b="1" lang="en" sz="1200"/>
              <a:t>Goal 2:</a:t>
            </a:r>
            <a:r>
              <a:rPr lang="en" sz="1200"/>
              <a:t> Get a better understanding of the difficulty of tasks. It would be nice to also measure perceived difficulty as it may have an effect on the solving process.</a:t>
            </a:r>
            <a:endParaRPr sz="1200"/>
          </a:p>
          <a:p>
            <a:pPr indent="0" lvl="0" marL="0" rtl="0" algn="l">
              <a:spcBef>
                <a:spcPts val="1600"/>
              </a:spcBef>
              <a:spcAft>
                <a:spcPts val="0"/>
              </a:spcAft>
              <a:buNone/>
            </a:pPr>
            <a:r>
              <a:rPr b="1" lang="en" sz="1200"/>
              <a:t>Goal 3:</a:t>
            </a:r>
            <a:r>
              <a:rPr lang="en" sz="1200"/>
              <a:t> Find the “Sweet spot” in task difficulty for all users and see if the platform is fulfilling the “demand”. If there are enough tasks for intermediate users etc. Also measure the deficit of correctly graded tasks per category of task.</a:t>
            </a:r>
            <a:endParaRPr sz="1200"/>
          </a:p>
          <a:p>
            <a:pPr indent="0" lvl="0" marL="0" rtl="0" algn="l">
              <a:spcBef>
                <a:spcPts val="1600"/>
              </a:spcBef>
              <a:spcAft>
                <a:spcPts val="1600"/>
              </a:spcAft>
              <a:buNone/>
            </a:pPr>
            <a:r>
              <a:t/>
            </a:r>
            <a:endParaRPr sz="1000"/>
          </a:p>
        </p:txBody>
      </p:sp>
      <p:sp>
        <p:nvSpPr>
          <p:cNvPr id="148" name="Google Shape;148;p31"/>
          <p:cNvSpPr txBox="1"/>
          <p:nvPr/>
        </p:nvSpPr>
        <p:spPr>
          <a:xfrm>
            <a:off x="162300" y="563300"/>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Analyse user interactions in a cybersecurity challenge platform and optimise the task pool.</a:t>
            </a:r>
            <a:endParaRPr sz="2000"/>
          </a:p>
        </p:txBody>
      </p:sp>
      <p:sp>
        <p:nvSpPr>
          <p:cNvPr id="149" name="Google Shape;149;p31"/>
          <p:cNvSpPr txBox="1"/>
          <p:nvPr/>
        </p:nvSpPr>
        <p:spPr>
          <a:xfrm>
            <a:off x="377200" y="116030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a:solidFill>
                  <a:srgbClr val="006621"/>
                </a:solidFill>
                <a:highlight>
                  <a:srgbClr val="FFFFFF"/>
                </a:highlight>
              </a:rPr>
              <a:t>ssh://git.j6gi.ee:2222/data2022</a:t>
            </a:r>
            <a:endParaRPr sz="1000"/>
          </a:p>
        </p:txBody>
      </p:sp>
      <p:sp>
        <p:nvSpPr>
          <p:cNvPr id="150" name="Google Shape;150;p31"/>
          <p:cNvSpPr txBox="1"/>
          <p:nvPr/>
        </p:nvSpPr>
        <p:spPr>
          <a:xfrm>
            <a:off x="5913625" y="140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Mihkel Martin Kasterpalu</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Richard Jõgi</a:t>
            </a:r>
            <a:br>
              <a:rPr lang="en" sz="1800">
                <a:solidFill>
                  <a:schemeClr val="dk1"/>
                </a:solidFill>
              </a:rPr>
            </a:br>
            <a:r>
              <a:rPr lang="en" sz="1800">
                <a:solidFill>
                  <a:schemeClr val="dk1"/>
                </a:solidFill>
              </a:rPr>
              <a:t>Anett Pärismaa</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162375" y="86100"/>
            <a:ext cx="6513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E4: PREDICTING BITCOIN PRICES</a:t>
            </a:r>
            <a:br>
              <a:rPr lang="en" sz="2400"/>
            </a:br>
            <a:endParaRPr sz="2400"/>
          </a:p>
        </p:txBody>
      </p:sp>
      <p:sp>
        <p:nvSpPr>
          <p:cNvPr id="156" name="Google Shape;156;p32"/>
          <p:cNvSpPr txBox="1"/>
          <p:nvPr>
            <p:ph idx="1" type="body"/>
          </p:nvPr>
        </p:nvSpPr>
        <p:spPr>
          <a:xfrm>
            <a:off x="273525" y="1357775"/>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( 176 KB):</a:t>
            </a:r>
            <a:r>
              <a:rPr lang="en" sz="1200"/>
              <a:t> Bitcoi</a:t>
            </a:r>
            <a:r>
              <a:rPr lang="en" sz="1200">
                <a:solidFill>
                  <a:srgbClr val="5F6368"/>
                </a:solidFill>
                <a:highlight>
                  <a:srgbClr val="FFFFFF"/>
                </a:highlight>
              </a:rPr>
              <a:t>n Historical Prices from Kaggle (Daily updates of historical prices using CoinGecko API)</a:t>
            </a:r>
            <a:endParaRPr b="1" sz="1200"/>
          </a:p>
          <a:p>
            <a:pPr indent="0" lvl="0" marL="0" rtl="0" algn="l">
              <a:spcBef>
                <a:spcPts val="1600"/>
              </a:spcBef>
              <a:spcAft>
                <a:spcPts val="0"/>
              </a:spcAft>
              <a:buNone/>
            </a:pPr>
            <a:r>
              <a:rPr b="1" lang="en" sz="1200"/>
              <a:t>Dataset 2 (1.96 GB):</a:t>
            </a:r>
            <a:r>
              <a:rPr lang="en" sz="1200"/>
              <a:t> Bitcoin Tweets from Kaggle (</a:t>
            </a:r>
            <a:r>
              <a:rPr lang="en" sz="1200">
                <a:solidFill>
                  <a:srgbClr val="5F6368"/>
                </a:solidFill>
                <a:highlight>
                  <a:srgbClr val="FFFFFF"/>
                </a:highlight>
              </a:rPr>
              <a:t>Tweets with trending #Bitcoin and #btc hashtag)</a:t>
            </a:r>
            <a:endParaRPr sz="1200"/>
          </a:p>
          <a:p>
            <a:pPr indent="0" lvl="0" marL="0" rtl="0" algn="l">
              <a:spcBef>
                <a:spcPts val="1600"/>
              </a:spcBef>
              <a:spcAft>
                <a:spcPts val="0"/>
              </a:spcAft>
              <a:buNone/>
            </a:pPr>
            <a:r>
              <a:rPr b="1" lang="en" sz="1200"/>
              <a:t>Goal 1:</a:t>
            </a:r>
            <a:r>
              <a:rPr lang="en" sz="1200"/>
              <a:t> Predict Bitcoin prices using </a:t>
            </a:r>
            <a:r>
              <a:rPr lang="en" sz="1200" u="sng"/>
              <a:t>historical data</a:t>
            </a:r>
            <a:r>
              <a:rPr lang="en" sz="1200"/>
              <a:t> (time-series forecasting) </a:t>
            </a:r>
            <a:endParaRPr sz="1200"/>
          </a:p>
          <a:p>
            <a:pPr indent="0" lvl="0" marL="0" rtl="0" algn="l">
              <a:spcBef>
                <a:spcPts val="1600"/>
              </a:spcBef>
              <a:spcAft>
                <a:spcPts val="0"/>
              </a:spcAft>
              <a:buNone/>
            </a:pPr>
            <a:r>
              <a:rPr b="1" lang="en" sz="1200"/>
              <a:t>Goal 2:</a:t>
            </a:r>
            <a:r>
              <a:rPr lang="en" sz="1200"/>
              <a:t> Predict Bitcoin prices using </a:t>
            </a:r>
            <a:r>
              <a:rPr lang="en" sz="1200" u="sng"/>
              <a:t>sentiment analysis</a:t>
            </a:r>
            <a:r>
              <a:rPr lang="en" sz="1200"/>
              <a:t> (proxied as people’s tweets about Bitcoin) </a:t>
            </a:r>
            <a:endParaRPr sz="1200"/>
          </a:p>
          <a:p>
            <a:pPr indent="0" lvl="0" marL="0" rtl="0" algn="l">
              <a:spcBef>
                <a:spcPts val="1600"/>
              </a:spcBef>
              <a:spcAft>
                <a:spcPts val="0"/>
              </a:spcAft>
              <a:buNone/>
            </a:pPr>
            <a:r>
              <a:rPr b="1" lang="en" sz="1000"/>
              <a:t>Links:</a:t>
            </a:r>
            <a:br>
              <a:rPr lang="en" sz="1000"/>
            </a:br>
            <a:r>
              <a:rPr lang="en" sz="1000"/>
              <a:t>[1] </a:t>
            </a:r>
            <a:r>
              <a:rPr lang="en" sz="1000" u="sng">
                <a:solidFill>
                  <a:schemeClr val="hlink"/>
                </a:solidFill>
                <a:hlinkClick r:id="rId3"/>
              </a:rPr>
              <a:t>https://www.kaggle.com/datasets/sudalairajkumar/cryptocurrency-historical-prices-coingecko</a:t>
            </a:r>
            <a:r>
              <a:rPr lang="en" sz="1000"/>
              <a:t> </a:t>
            </a:r>
            <a:endParaRPr sz="1000"/>
          </a:p>
          <a:p>
            <a:pPr indent="0" lvl="0" marL="0" rtl="0" algn="l">
              <a:spcBef>
                <a:spcPts val="1600"/>
              </a:spcBef>
              <a:spcAft>
                <a:spcPts val="1600"/>
              </a:spcAft>
              <a:buNone/>
            </a:pPr>
            <a:r>
              <a:rPr lang="en" sz="1000"/>
              <a:t>[2] </a:t>
            </a:r>
            <a:r>
              <a:rPr lang="en" sz="1000" u="sng">
                <a:solidFill>
                  <a:schemeClr val="hlink"/>
                </a:solidFill>
                <a:hlinkClick r:id="rId4"/>
              </a:rPr>
              <a:t>https://www.kaggle.com/datasets/kaushiksuresh147/bitcoin-tweets?select=Bitcoin_tweets.csv</a:t>
            </a:r>
            <a:r>
              <a:rPr lang="en" sz="1000"/>
              <a:t> </a:t>
            </a:r>
            <a:endParaRPr sz="1000"/>
          </a:p>
        </p:txBody>
      </p:sp>
      <p:sp>
        <p:nvSpPr>
          <p:cNvPr id="157" name="Google Shape;157;p32"/>
          <p:cNvSpPr txBox="1"/>
          <p:nvPr/>
        </p:nvSpPr>
        <p:spPr>
          <a:xfrm>
            <a:off x="162375" y="760775"/>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158" name="Google Shape;158;p32"/>
          <p:cNvSpPr txBox="1"/>
          <p:nvPr/>
        </p:nvSpPr>
        <p:spPr>
          <a:xfrm>
            <a:off x="6910350" y="0"/>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Yangfan Tan</a:t>
            </a:r>
            <a:endParaRPr sz="1800">
              <a:solidFill>
                <a:schemeClr val="dk1"/>
              </a:solidFill>
            </a:endParaRPr>
          </a:p>
          <a:p>
            <a:pPr indent="0" lvl="0" marL="0" rtl="0" algn="l">
              <a:spcBef>
                <a:spcPts val="0"/>
              </a:spcBef>
              <a:spcAft>
                <a:spcPts val="0"/>
              </a:spcAft>
              <a:buNone/>
            </a:pPr>
            <a:r>
              <a:rPr lang="en" sz="1800">
                <a:solidFill>
                  <a:schemeClr val="dk1"/>
                </a:solidFill>
              </a:rPr>
              <a:t>Gleb Kudrin</a:t>
            </a:r>
            <a:endParaRPr sz="1800">
              <a:solidFill>
                <a:schemeClr val="dk1"/>
              </a:solidFill>
            </a:endParaRPr>
          </a:p>
          <a:p>
            <a:pPr indent="0" lvl="0" marL="0" rtl="0" algn="l">
              <a:lnSpc>
                <a:spcPct val="120000"/>
              </a:lnSpc>
              <a:spcBef>
                <a:spcPts val="0"/>
              </a:spcBef>
              <a:spcAft>
                <a:spcPts val="0"/>
              </a:spcAft>
              <a:buNone/>
            </a:pPr>
            <a:r>
              <a:rPr lang="en" sz="1800">
                <a:solidFill>
                  <a:schemeClr val="dk1"/>
                </a:solidFill>
              </a:rPr>
              <a:t>Rasmus Soome</a:t>
            </a:r>
            <a:endParaRPr sz="1800">
              <a:solidFill>
                <a:schemeClr val="dk1"/>
              </a:solidFill>
            </a:endParaRPr>
          </a:p>
        </p:txBody>
      </p:sp>
      <p:sp>
        <p:nvSpPr>
          <p:cNvPr id="159" name="Google Shape;159;p32"/>
          <p:cNvSpPr txBox="1"/>
          <p:nvPr/>
        </p:nvSpPr>
        <p:spPr>
          <a:xfrm>
            <a:off x="226500" y="6723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u="sng">
                <a:solidFill>
                  <a:schemeClr val="hlink"/>
                </a:solidFill>
                <a:highlight>
                  <a:srgbClr val="FFFFFF"/>
                </a:highlight>
                <a:hlinkClick r:id="rId5"/>
              </a:rPr>
              <a:t>https://github.com/yangfan-tan-2022/predicting-bitcoin-prices-2022</a:t>
            </a:r>
            <a:r>
              <a:rPr lang="en" sz="1050">
                <a:solidFill>
                  <a:srgbClr val="006621"/>
                </a:solidFill>
                <a:highlight>
                  <a:srgbClr val="FFFFFF"/>
                </a:highlight>
              </a:rPr>
              <a:t>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162375" y="86100"/>
            <a:ext cx="6513900" cy="4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E5</a:t>
            </a:r>
            <a:r>
              <a:rPr lang="en" sz="2400"/>
              <a:t>: </a:t>
            </a:r>
            <a:r>
              <a:rPr lang="en" sz="2400">
                <a:solidFill>
                  <a:srgbClr val="202124"/>
                </a:solidFill>
                <a:highlight>
                  <a:srgbClr val="FFFFFF"/>
                </a:highlight>
              </a:rPr>
              <a:t>PRIVATE ISLANDS FOR SALE</a:t>
            </a:r>
            <a:endParaRPr sz="2400">
              <a:solidFill>
                <a:srgbClr val="202124"/>
              </a:solidFill>
              <a:highlight>
                <a:srgbClr val="FFFFFF"/>
              </a:highlight>
            </a:endParaRPr>
          </a:p>
          <a:p>
            <a:pPr indent="0" lvl="0" marL="0" rtl="0" algn="l">
              <a:spcBef>
                <a:spcPts val="0"/>
              </a:spcBef>
              <a:spcAft>
                <a:spcPts val="0"/>
              </a:spcAft>
              <a:buNone/>
            </a:pPr>
            <a:r>
              <a:rPr lang="en" sz="2400"/>
              <a:t> </a:t>
            </a:r>
            <a:br>
              <a:rPr lang="en" sz="2400"/>
            </a:br>
            <a:endParaRPr sz="2400"/>
          </a:p>
        </p:txBody>
      </p:sp>
      <p:sp>
        <p:nvSpPr>
          <p:cNvPr id="165" name="Google Shape;165;p33"/>
          <p:cNvSpPr txBox="1"/>
          <p:nvPr>
            <p:ph idx="1" type="body"/>
          </p:nvPr>
        </p:nvSpPr>
        <p:spPr>
          <a:xfrm>
            <a:off x="273525" y="1357775"/>
            <a:ext cx="869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1 (</a:t>
            </a:r>
            <a:r>
              <a:rPr b="1" lang="en" sz="1200">
                <a:solidFill>
                  <a:srgbClr val="5F6368"/>
                </a:solidFill>
                <a:highlight>
                  <a:srgbClr val="FFFFFF"/>
                </a:highlight>
              </a:rPr>
              <a:t>141.72</a:t>
            </a:r>
            <a:r>
              <a:rPr b="1" lang="en" sz="1200"/>
              <a:t>  KB): </a:t>
            </a:r>
            <a:r>
              <a:rPr lang="en" sz="1200"/>
              <a:t>public dataset about island listings from Kaggle datasets, contains islands that are already sold [1]</a:t>
            </a:r>
            <a:endParaRPr sz="1200"/>
          </a:p>
          <a:p>
            <a:pPr indent="0" lvl="0" marL="0" rtl="0" algn="l">
              <a:spcBef>
                <a:spcPts val="1600"/>
              </a:spcBef>
              <a:spcAft>
                <a:spcPts val="0"/>
              </a:spcAft>
              <a:buClr>
                <a:schemeClr val="dk1"/>
              </a:buClr>
              <a:buSzPts val="1100"/>
              <a:buFont typeface="Arial"/>
              <a:buNone/>
            </a:pPr>
            <a:r>
              <a:rPr b="1" lang="en" sz="1200"/>
              <a:t>Dataset 1 (</a:t>
            </a:r>
            <a:r>
              <a:rPr b="1" lang="en" sz="1200">
                <a:solidFill>
                  <a:srgbClr val="5F6368"/>
                </a:solidFill>
                <a:highlight>
                  <a:srgbClr val="FFFFFF"/>
                </a:highlight>
              </a:rPr>
              <a:t>63.86</a:t>
            </a:r>
            <a:r>
              <a:rPr b="1" lang="en" sz="1200"/>
              <a:t>  KB): </a:t>
            </a:r>
            <a:r>
              <a:rPr lang="en" sz="1200"/>
              <a:t>public dataset about island listings from Kaggle datasets [2]</a:t>
            </a:r>
            <a:endParaRPr b="1" sz="1200"/>
          </a:p>
          <a:p>
            <a:pPr indent="0" lvl="0" marL="0" rtl="0" algn="l">
              <a:spcBef>
                <a:spcPts val="1600"/>
              </a:spcBef>
              <a:spcAft>
                <a:spcPts val="0"/>
              </a:spcAft>
              <a:buNone/>
            </a:pPr>
            <a:r>
              <a:rPr b="1" lang="en" sz="1200"/>
              <a:t>Goal 1: </a:t>
            </a:r>
            <a:r>
              <a:rPr lang="en" sz="1200"/>
              <a:t>Perform general EDA.</a:t>
            </a:r>
            <a:endParaRPr sz="1200"/>
          </a:p>
          <a:p>
            <a:pPr indent="0" lvl="0" marL="0" rtl="0" algn="l">
              <a:spcBef>
                <a:spcPts val="1600"/>
              </a:spcBef>
              <a:spcAft>
                <a:spcPts val="0"/>
              </a:spcAft>
              <a:buNone/>
            </a:pPr>
            <a:r>
              <a:rPr b="1" lang="en" sz="1200"/>
              <a:t>Goal 2:</a:t>
            </a:r>
            <a:r>
              <a:rPr lang="en" sz="1200"/>
              <a:t> Try to predict prices for islands that don’t have a set price.</a:t>
            </a:r>
            <a:endParaRPr sz="1200"/>
          </a:p>
          <a:p>
            <a:pPr indent="0" lvl="0" marL="0" rtl="0" algn="l">
              <a:spcBef>
                <a:spcPts val="1600"/>
              </a:spcBef>
              <a:spcAft>
                <a:spcPts val="0"/>
              </a:spcAft>
              <a:buNone/>
            </a:pPr>
            <a:r>
              <a:rPr b="1" lang="en" sz="1200"/>
              <a:t>Goal 3</a:t>
            </a:r>
            <a:r>
              <a:rPr lang="en" sz="1200"/>
              <a:t>: Create maps based upon data.</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000"/>
              <a:t>Links:</a:t>
            </a:r>
            <a:br>
              <a:rPr lang="en" sz="1000"/>
            </a:br>
            <a:r>
              <a:rPr lang="en" sz="1000"/>
              <a:t>[1] </a:t>
            </a:r>
            <a:r>
              <a:rPr lang="en" sz="1000" u="sng">
                <a:solidFill>
                  <a:schemeClr val="hlink"/>
                </a:solidFill>
                <a:hlinkClick r:id="rId3"/>
              </a:rPr>
              <a:t>https://www.kaggle.com/datasets/thedevastator/island-dreams-a-database-of-uninhabited-tropical?select=island_scrape.csv</a:t>
            </a:r>
            <a:endParaRPr sz="1000"/>
          </a:p>
          <a:p>
            <a:pPr indent="0" lvl="0" marL="0" rtl="0" algn="l">
              <a:spcBef>
                <a:spcPts val="1600"/>
              </a:spcBef>
              <a:spcAft>
                <a:spcPts val="0"/>
              </a:spcAft>
              <a:buNone/>
            </a:pPr>
            <a:r>
              <a:rPr lang="en" sz="1000"/>
              <a:t>[2] </a:t>
            </a:r>
            <a:r>
              <a:rPr lang="en" sz="1000" u="sng">
                <a:solidFill>
                  <a:schemeClr val="hlink"/>
                </a:solidFill>
                <a:hlinkClick r:id="rId4"/>
              </a:rPr>
              <a:t>https://www.kaggle.com/datasets/thedevastator/island-dreams-a-database-of-uninhabited-tropical?select=island_scrape_weekly.csv</a:t>
            </a:r>
            <a:endParaRPr sz="1000"/>
          </a:p>
          <a:p>
            <a:pPr indent="0" lvl="0" marL="0" rtl="0" algn="l">
              <a:spcBef>
                <a:spcPts val="1600"/>
              </a:spcBef>
              <a:spcAft>
                <a:spcPts val="1600"/>
              </a:spcAft>
              <a:buNone/>
            </a:pPr>
            <a:r>
              <a:t/>
            </a:r>
            <a:endParaRPr sz="1000"/>
          </a:p>
        </p:txBody>
      </p:sp>
      <p:sp>
        <p:nvSpPr>
          <p:cNvPr id="166" name="Google Shape;166;p33"/>
          <p:cNvSpPr txBox="1"/>
          <p:nvPr/>
        </p:nvSpPr>
        <p:spPr>
          <a:xfrm>
            <a:off x="162375" y="760775"/>
            <a:ext cx="5682900" cy="59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167" name="Google Shape;167;p33"/>
          <p:cNvSpPr txBox="1"/>
          <p:nvPr/>
        </p:nvSpPr>
        <p:spPr>
          <a:xfrm>
            <a:off x="6405600" y="134725"/>
            <a:ext cx="2999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TEAM:</a:t>
            </a:r>
            <a:br>
              <a:rPr lang="en" sz="1800">
                <a:solidFill>
                  <a:schemeClr val="dk1"/>
                </a:solidFill>
              </a:rPr>
            </a:br>
            <a:r>
              <a:rPr lang="en" sz="1800">
                <a:solidFill>
                  <a:schemeClr val="dk1"/>
                </a:solidFill>
              </a:rPr>
              <a:t>Andre Randmaa</a:t>
            </a:r>
            <a:endParaRPr sz="1800">
              <a:solidFill>
                <a:schemeClr val="dk1"/>
              </a:solidFill>
            </a:endParaRPr>
          </a:p>
          <a:p>
            <a:pPr indent="0" lvl="0" marL="0" rtl="0" algn="l">
              <a:lnSpc>
                <a:spcPct val="120000"/>
              </a:lnSpc>
              <a:spcBef>
                <a:spcPts val="0"/>
              </a:spcBef>
              <a:spcAft>
                <a:spcPts val="0"/>
              </a:spcAft>
              <a:buNone/>
            </a:pPr>
            <a:r>
              <a:rPr lang="en" sz="1800">
                <a:solidFill>
                  <a:schemeClr val="dk1"/>
                </a:solidFill>
              </a:rPr>
              <a:t>Jekaterina Bossenko</a:t>
            </a:r>
            <a:endParaRPr sz="1800">
              <a:solidFill>
                <a:schemeClr val="dk1"/>
              </a:solidFill>
            </a:endParaRPr>
          </a:p>
          <a:p>
            <a:pPr indent="0" lvl="0" marL="0" rtl="0" algn="l">
              <a:lnSpc>
                <a:spcPct val="120000"/>
              </a:lnSpc>
              <a:spcBef>
                <a:spcPts val="0"/>
              </a:spcBef>
              <a:spcAft>
                <a:spcPts val="0"/>
              </a:spcAft>
              <a:buNone/>
            </a:pPr>
            <a:r>
              <a:rPr lang="en" sz="1800">
                <a:solidFill>
                  <a:schemeClr val="dk1"/>
                </a:solidFill>
              </a:rPr>
              <a:t>Mia Marta Maasikmäe</a:t>
            </a:r>
            <a:endParaRPr sz="1800">
              <a:solidFill>
                <a:schemeClr val="dk1"/>
              </a:solidFill>
            </a:endParaRPr>
          </a:p>
        </p:txBody>
      </p:sp>
      <p:sp>
        <p:nvSpPr>
          <p:cNvPr id="168" name="Google Shape;168;p33"/>
          <p:cNvSpPr txBox="1"/>
          <p:nvPr/>
        </p:nvSpPr>
        <p:spPr>
          <a:xfrm>
            <a:off x="226500" y="672350"/>
            <a:ext cx="5682900" cy="3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repository:</a:t>
            </a:r>
            <a:r>
              <a:rPr lang="en" sz="1000">
                <a:solidFill>
                  <a:schemeClr val="dk1"/>
                </a:solidFill>
              </a:rPr>
              <a:t> </a:t>
            </a:r>
            <a:r>
              <a:rPr lang="en" sz="1050" u="sng">
                <a:solidFill>
                  <a:schemeClr val="accent5"/>
                </a:solidFill>
                <a:highlight>
                  <a:schemeClr val="lt1"/>
                </a:highlight>
                <a:hlinkClick r:id="rId5">
                  <a:extLst>
                    <a:ext uri="{A12FA001-AC4F-418D-AE19-62706E023703}">
                      <ahyp:hlinkClr val="tx"/>
                    </a:ext>
                  </a:extLst>
                </a:hlinkClick>
              </a:rPr>
              <a:t>https://github.com</a:t>
            </a:r>
            <a:r>
              <a:rPr lang="en" sz="1050" u="sng">
                <a:solidFill>
                  <a:schemeClr val="accent5"/>
                </a:solidFill>
                <a:highlight>
                  <a:schemeClr val="lt1"/>
                </a:highlight>
              </a:rPr>
              <a:t>/andrerandmaa/private-islands</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