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Raleway ExtraBold"/>
      <p:bold r:id="rId27"/>
      <p:boldItalic r:id="rId28"/>
    </p:embeddedFont>
    <p:embeddedFont>
      <p:font typeface="Roboto"/>
      <p:regular r:id="rId29"/>
      <p:bold r:id="rId30"/>
      <p:italic r:id="rId31"/>
      <p:boldItalic r:id="rId32"/>
    </p:embeddedFont>
    <p:embeddedFont>
      <p:font typeface="Montserrat"/>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RalewayExtraBold-boldItalic.fntdata"/><Relationship Id="rId27" Type="http://schemas.openxmlformats.org/officeDocument/2006/relationships/font" Target="fonts/RalewayExtraBol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Montserrat-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Montserrat-italic.fntdata"/><Relationship Id="rId12" Type="http://schemas.openxmlformats.org/officeDocument/2006/relationships/slide" Target="slides/slide7.xml"/><Relationship Id="rId34" Type="http://schemas.openxmlformats.org/officeDocument/2006/relationships/font" Target="fonts/Montserrat-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Montserrat-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b47f326e52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b47f326e52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cb9a0b074_1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cb9a0b074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814cf7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814cf7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965474a9_3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e965474a9_3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cb9a0b074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cb9a0b074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cb9a0b074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cb9a0b074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b47f326e52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b47f326e52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b47f326e52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b47f326e52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b47f326e5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b47f326e5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b47f326e52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b47f326e52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687550" y="1002625"/>
            <a:ext cx="5017500" cy="259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EMERGENCY</a:t>
            </a:r>
            <a:endParaRPr/>
          </a:p>
          <a:p>
            <a:pPr indent="0" lvl="0" marL="0" rtl="0" algn="l">
              <a:spcBef>
                <a:spcPts val="0"/>
              </a:spcBef>
              <a:spcAft>
                <a:spcPts val="0"/>
              </a:spcAft>
              <a:buNone/>
            </a:pPr>
            <a:r>
              <a:rPr lang="en"/>
              <a:t>MOBILE/DESKTOP APPLICATION</a:t>
            </a:r>
            <a:endParaRPr/>
          </a:p>
        </p:txBody>
      </p:sp>
      <p:sp>
        <p:nvSpPr>
          <p:cNvPr id="135" name="Google Shape;135;p13"/>
          <p:cNvSpPr txBox="1"/>
          <p:nvPr>
            <p:ph idx="1" type="subTitle"/>
          </p:nvPr>
        </p:nvSpPr>
        <p:spPr>
          <a:xfrm>
            <a:off x="5088350" y="3924925"/>
            <a:ext cx="3466200" cy="5061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 sz="2400"/>
              <a:t>An idea presentation by Ojoma Anyebe</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170450" y="265700"/>
            <a:ext cx="8768100" cy="4707600"/>
          </a:xfrm>
          <a:prstGeom prst="rect">
            <a:avLst/>
          </a:prstGeom>
        </p:spPr>
        <p:txBody>
          <a:bodyPr anchorCtr="0" anchor="ctr" bIns="91425" lIns="91425" spcFirstLastPara="1" rIns="91425" wrap="square" tIns="91425">
            <a:normAutofit fontScale="90000"/>
          </a:bodyPr>
          <a:lstStyle/>
          <a:p>
            <a:pPr indent="-228600" lvl="0" marL="457200" rtl="0" algn="just">
              <a:lnSpc>
                <a:spcPct val="115000"/>
              </a:lnSpc>
              <a:spcBef>
                <a:spcPts val="1500"/>
              </a:spcBef>
              <a:spcAft>
                <a:spcPts val="0"/>
              </a:spcAft>
              <a:buClr>
                <a:schemeClr val="lt2"/>
              </a:buClr>
              <a:buSzPct val="100000"/>
              <a:buFont typeface="Raleway ExtraBold"/>
              <a:buNone/>
            </a:pPr>
            <a:r>
              <a:rPr lang="en" sz="1600">
                <a:solidFill>
                  <a:schemeClr val="lt2"/>
                </a:solidFill>
                <a:latin typeface="Raleway ExtraBold"/>
                <a:ea typeface="Raleway ExtraBold"/>
                <a:cs typeface="Raleway ExtraBold"/>
                <a:sym typeface="Raleway ExtraBold"/>
              </a:rPr>
              <a:t>OTHER FEATURES:</a:t>
            </a:r>
            <a:endParaRPr sz="1522">
              <a:solidFill>
                <a:srgbClr val="FFFFFF"/>
              </a:solidFill>
              <a:latin typeface="Raleway ExtraBold"/>
              <a:ea typeface="Raleway ExtraBold"/>
              <a:cs typeface="Raleway ExtraBold"/>
              <a:sym typeface="Raleway ExtraBold"/>
            </a:endParaRPr>
          </a:p>
          <a:p>
            <a:pPr indent="-228600" lvl="0" marL="457200" rtl="0" algn="just">
              <a:lnSpc>
                <a:spcPct val="115000"/>
              </a:lnSpc>
              <a:spcBef>
                <a:spcPts val="0"/>
              </a:spcBef>
              <a:spcAft>
                <a:spcPts val="0"/>
              </a:spcAft>
              <a:buClr>
                <a:srgbClr val="FFFFFF"/>
              </a:buClr>
              <a:buSzPct val="100000"/>
              <a:buFont typeface="Raleway ExtraBold"/>
              <a:buNone/>
            </a:pPr>
            <a:r>
              <a:t/>
            </a:r>
            <a:endParaRPr sz="1522">
              <a:solidFill>
                <a:srgbClr val="FFFFFF"/>
              </a:solidFill>
              <a:latin typeface="Raleway ExtraBold"/>
              <a:ea typeface="Raleway ExtraBold"/>
              <a:cs typeface="Raleway ExtraBold"/>
              <a:sym typeface="Raleway ExtraBold"/>
            </a:endParaRPr>
          </a:p>
          <a:p>
            <a:pPr indent="-228600" lvl="0" marL="457200" rtl="0" algn="just">
              <a:lnSpc>
                <a:spcPct val="115000"/>
              </a:lnSpc>
              <a:spcBef>
                <a:spcPts val="0"/>
              </a:spcBef>
              <a:spcAft>
                <a:spcPts val="0"/>
              </a:spcAft>
              <a:buClr>
                <a:srgbClr val="FFFFFF"/>
              </a:buClr>
              <a:buSzPct val="93197"/>
              <a:buFont typeface="Raleway ExtraBold"/>
              <a:buNone/>
            </a:pPr>
            <a:r>
              <a:rPr lang="en" sz="1633">
                <a:solidFill>
                  <a:srgbClr val="82C7A5"/>
                </a:solidFill>
                <a:latin typeface="Raleway ExtraBold"/>
                <a:ea typeface="Raleway ExtraBold"/>
                <a:cs typeface="Raleway ExtraBold"/>
                <a:sym typeface="Raleway ExtraBold"/>
              </a:rPr>
              <a:t>Personal Safety Features:</a:t>
            </a:r>
            <a:r>
              <a:rPr lang="en" sz="1522">
                <a:solidFill>
                  <a:srgbClr val="FFFFFF"/>
                </a:solidFill>
                <a:latin typeface="Raleway ExtraBold"/>
                <a:ea typeface="Raleway ExtraBold"/>
                <a:cs typeface="Raleway ExtraBold"/>
                <a:sym typeface="Raleway ExtraBold"/>
              </a:rPr>
              <a:t> The user can activate safety features such as a panic button or timer that automatically alerts contacts and authorities especially when the user is in distress or unable to respond.</a:t>
            </a:r>
            <a:endParaRPr sz="1522">
              <a:solidFill>
                <a:srgbClr val="FFFFFF"/>
              </a:solidFill>
              <a:latin typeface="Raleway ExtraBold"/>
              <a:ea typeface="Raleway ExtraBold"/>
              <a:cs typeface="Raleway ExtraBold"/>
              <a:sym typeface="Raleway ExtraBold"/>
            </a:endParaRPr>
          </a:p>
          <a:p>
            <a:pPr indent="-228600" lvl="0" marL="457200" rtl="0" algn="just">
              <a:lnSpc>
                <a:spcPct val="115000"/>
              </a:lnSpc>
              <a:spcBef>
                <a:spcPts val="0"/>
              </a:spcBef>
              <a:spcAft>
                <a:spcPts val="0"/>
              </a:spcAft>
              <a:buClr>
                <a:srgbClr val="FFFFFF"/>
              </a:buClr>
              <a:buSzPct val="100000"/>
              <a:buFont typeface="Raleway ExtraBold"/>
              <a:buNone/>
            </a:pPr>
            <a:r>
              <a:t/>
            </a:r>
            <a:endParaRPr sz="1522">
              <a:solidFill>
                <a:srgbClr val="FFFFFF"/>
              </a:solidFill>
              <a:latin typeface="Raleway ExtraBold"/>
              <a:ea typeface="Raleway ExtraBold"/>
              <a:cs typeface="Raleway ExtraBold"/>
              <a:sym typeface="Raleway ExtraBold"/>
            </a:endParaRPr>
          </a:p>
          <a:p>
            <a:pPr indent="-228600" lvl="0" marL="457200" rtl="0" algn="just">
              <a:lnSpc>
                <a:spcPct val="115000"/>
              </a:lnSpc>
              <a:spcBef>
                <a:spcPts val="0"/>
              </a:spcBef>
              <a:spcAft>
                <a:spcPts val="0"/>
              </a:spcAft>
              <a:buClr>
                <a:srgbClr val="FFFFFF"/>
              </a:buClr>
              <a:buSzPct val="93197"/>
              <a:buFont typeface="Raleway ExtraBold"/>
              <a:buNone/>
            </a:pPr>
            <a:r>
              <a:rPr lang="en" sz="1633">
                <a:solidFill>
                  <a:srgbClr val="82C7A5"/>
                </a:solidFill>
                <a:latin typeface="Raleway ExtraBold"/>
                <a:ea typeface="Raleway ExtraBold"/>
                <a:cs typeface="Raleway ExtraBold"/>
                <a:sym typeface="Raleway ExtraBold"/>
              </a:rPr>
              <a:t>Medical Profile: </a:t>
            </a:r>
            <a:r>
              <a:rPr lang="en" sz="1522">
                <a:solidFill>
                  <a:srgbClr val="FFFFFF"/>
                </a:solidFill>
                <a:latin typeface="Raleway ExtraBold"/>
                <a:ea typeface="Raleway ExtraBold"/>
                <a:cs typeface="Raleway ExtraBold"/>
                <a:sym typeface="Raleway ExtraBold"/>
              </a:rPr>
              <a:t>The app store essential medical information such as allergies, medications, and emergency contacts within the app, ensuring that first responders have access to critical details during medical emergencies.</a:t>
            </a:r>
            <a:endParaRPr sz="1522">
              <a:solidFill>
                <a:srgbClr val="FFFFFF"/>
              </a:solidFill>
              <a:latin typeface="Raleway ExtraBold"/>
              <a:ea typeface="Raleway ExtraBold"/>
              <a:cs typeface="Raleway ExtraBold"/>
              <a:sym typeface="Raleway ExtraBold"/>
            </a:endParaRPr>
          </a:p>
          <a:p>
            <a:pPr indent="-228600" lvl="0" marL="457200" rtl="0" algn="just">
              <a:lnSpc>
                <a:spcPct val="115000"/>
              </a:lnSpc>
              <a:spcBef>
                <a:spcPts val="0"/>
              </a:spcBef>
              <a:spcAft>
                <a:spcPts val="0"/>
              </a:spcAft>
              <a:buClr>
                <a:srgbClr val="FFFFFF"/>
              </a:buClr>
              <a:buSzPct val="100000"/>
              <a:buFont typeface="Raleway ExtraBold"/>
              <a:buNone/>
            </a:pPr>
            <a:r>
              <a:t/>
            </a:r>
            <a:endParaRPr sz="1522">
              <a:solidFill>
                <a:srgbClr val="FFFFFF"/>
              </a:solidFill>
              <a:latin typeface="Raleway ExtraBold"/>
              <a:ea typeface="Raleway ExtraBold"/>
              <a:cs typeface="Raleway ExtraBold"/>
              <a:sym typeface="Raleway ExtraBold"/>
            </a:endParaRPr>
          </a:p>
          <a:p>
            <a:pPr indent="-228600" lvl="0" marL="457200" rtl="0" algn="just">
              <a:lnSpc>
                <a:spcPct val="115000"/>
              </a:lnSpc>
              <a:spcBef>
                <a:spcPts val="0"/>
              </a:spcBef>
              <a:spcAft>
                <a:spcPts val="0"/>
              </a:spcAft>
              <a:buClr>
                <a:srgbClr val="FFFFFF"/>
              </a:buClr>
              <a:buSzPct val="93197"/>
              <a:buFont typeface="Raleway ExtraBold"/>
              <a:buNone/>
            </a:pPr>
            <a:r>
              <a:rPr lang="en" sz="1633">
                <a:solidFill>
                  <a:schemeClr val="lt2"/>
                </a:solidFill>
                <a:latin typeface="Raleway ExtraBold"/>
                <a:ea typeface="Raleway ExtraBold"/>
                <a:cs typeface="Raleway ExtraBold"/>
                <a:sym typeface="Raleway ExtraBold"/>
              </a:rPr>
              <a:t>Disaster Alerts and Updates:</a:t>
            </a:r>
            <a:r>
              <a:rPr lang="en" sz="1522">
                <a:solidFill>
                  <a:srgbClr val="FFFFFF"/>
                </a:solidFill>
                <a:latin typeface="Raleway ExtraBold"/>
                <a:ea typeface="Raleway ExtraBold"/>
                <a:cs typeface="Raleway ExtraBold"/>
                <a:sym typeface="Raleway ExtraBold"/>
              </a:rPr>
              <a:t> Users will receive real-time alerts and updates about potential disasters, severe weather conditions, or other emergencies in their  area, allowing them to take necessary precautions and stay safe.</a:t>
            </a:r>
            <a:endParaRPr sz="1522">
              <a:solidFill>
                <a:srgbClr val="FFFFFF"/>
              </a:solidFill>
              <a:latin typeface="Raleway ExtraBold"/>
              <a:ea typeface="Raleway ExtraBold"/>
              <a:cs typeface="Raleway ExtraBold"/>
              <a:sym typeface="Raleway ExtraBold"/>
            </a:endParaRPr>
          </a:p>
          <a:p>
            <a:pPr indent="-228600" lvl="0" marL="457200" rtl="0" algn="just">
              <a:lnSpc>
                <a:spcPct val="115000"/>
              </a:lnSpc>
              <a:spcBef>
                <a:spcPts val="0"/>
              </a:spcBef>
              <a:spcAft>
                <a:spcPts val="0"/>
              </a:spcAft>
              <a:buClr>
                <a:srgbClr val="FFFFFF"/>
              </a:buClr>
              <a:buSzPct val="100000"/>
              <a:buFont typeface="Raleway ExtraBold"/>
              <a:buNone/>
            </a:pPr>
            <a:r>
              <a:t/>
            </a:r>
            <a:endParaRPr sz="1522">
              <a:solidFill>
                <a:srgbClr val="FFFFFF"/>
              </a:solidFill>
              <a:latin typeface="Raleway ExtraBold"/>
              <a:ea typeface="Raleway ExtraBold"/>
              <a:cs typeface="Raleway ExtraBold"/>
              <a:sym typeface="Raleway ExtraBold"/>
            </a:endParaRPr>
          </a:p>
          <a:p>
            <a:pPr indent="-228600" lvl="0" marL="457200" rtl="0" algn="just">
              <a:lnSpc>
                <a:spcPct val="115000"/>
              </a:lnSpc>
              <a:spcBef>
                <a:spcPts val="0"/>
              </a:spcBef>
              <a:spcAft>
                <a:spcPts val="0"/>
              </a:spcAft>
              <a:buClr>
                <a:srgbClr val="FFFFFF"/>
              </a:buClr>
              <a:buSzPct val="73469"/>
              <a:buFont typeface="Raleway ExtraBold"/>
              <a:buNone/>
            </a:pPr>
            <a:r>
              <a:rPr lang="en" sz="1633">
                <a:solidFill>
                  <a:schemeClr val="lt2"/>
                </a:solidFill>
                <a:latin typeface="Raleway ExtraBold"/>
                <a:ea typeface="Raleway ExtraBold"/>
                <a:cs typeface="Raleway ExtraBold"/>
                <a:sym typeface="Raleway ExtraBold"/>
              </a:rPr>
              <a:t>Community Support: </a:t>
            </a:r>
            <a:r>
              <a:rPr lang="en" sz="1522">
                <a:solidFill>
                  <a:srgbClr val="FFFFFF"/>
                </a:solidFill>
                <a:latin typeface="Raleway ExtraBold"/>
                <a:ea typeface="Raleway ExtraBold"/>
                <a:cs typeface="Raleway ExtraBold"/>
                <a:sym typeface="Raleway ExtraBold"/>
              </a:rPr>
              <a:t>Users can connect with other users in a global  community to share information, support each other during emergencies, and coordinate response efforts in times of crisis.</a:t>
            </a:r>
            <a:r>
              <a:rPr lang="en" sz="1200">
                <a:solidFill>
                  <a:srgbClr val="FFFFFF"/>
                </a:solidFill>
                <a:latin typeface="Raleway ExtraBold"/>
                <a:ea typeface="Raleway ExtraBold"/>
                <a:cs typeface="Raleway ExtraBold"/>
                <a:sym typeface="Raleway ExtraBold"/>
              </a:rPr>
              <a:t> </a:t>
            </a:r>
            <a:endParaRPr>
              <a:latin typeface="Raleway ExtraBold"/>
              <a:ea typeface="Raleway ExtraBold"/>
              <a:cs typeface="Raleway ExtraBold"/>
              <a:sym typeface="Raleway Extra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txBox="1"/>
          <p:nvPr>
            <p:ph type="title"/>
          </p:nvPr>
        </p:nvSpPr>
        <p:spPr>
          <a:xfrm>
            <a:off x="265500" y="551450"/>
            <a:ext cx="4045200" cy="35643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en" sz="2100">
                <a:solidFill>
                  <a:schemeClr val="lt2"/>
                </a:solidFill>
                <a:latin typeface="Raleway ExtraBold"/>
                <a:ea typeface="Raleway ExtraBold"/>
                <a:cs typeface="Raleway ExtraBold"/>
                <a:sym typeface="Raleway ExtraBold"/>
              </a:rPr>
              <a:t>Government </a:t>
            </a:r>
            <a:r>
              <a:rPr lang="en" sz="2100">
                <a:solidFill>
                  <a:schemeClr val="lt2"/>
                </a:solidFill>
                <a:latin typeface="Raleway ExtraBold"/>
                <a:ea typeface="Raleway ExtraBold"/>
                <a:cs typeface="Raleway ExtraBold"/>
                <a:sym typeface="Raleway ExtraBold"/>
              </a:rPr>
              <a:t>Involvement</a:t>
            </a:r>
            <a:r>
              <a:rPr lang="en" sz="2100">
                <a:solidFill>
                  <a:schemeClr val="lt2"/>
                </a:solidFill>
                <a:latin typeface="Raleway ExtraBold"/>
                <a:ea typeface="Raleway ExtraBold"/>
                <a:cs typeface="Raleway ExtraBold"/>
                <a:sym typeface="Raleway ExtraBold"/>
              </a:rPr>
              <a:t>:</a:t>
            </a:r>
            <a:endParaRPr sz="2100">
              <a:solidFill>
                <a:schemeClr val="lt2"/>
              </a:solidFill>
              <a:latin typeface="Raleway ExtraBold"/>
              <a:ea typeface="Raleway ExtraBold"/>
              <a:cs typeface="Raleway ExtraBold"/>
              <a:sym typeface="Raleway ExtraBold"/>
            </a:endParaRPr>
          </a:p>
          <a:p>
            <a:pPr indent="0" lvl="0" marL="0" rtl="0" algn="just">
              <a:spcBef>
                <a:spcPts val="0"/>
              </a:spcBef>
              <a:spcAft>
                <a:spcPts val="0"/>
              </a:spcAft>
              <a:buNone/>
            </a:pPr>
            <a:r>
              <a:t/>
            </a:r>
            <a:endParaRPr>
              <a:solidFill>
                <a:schemeClr val="dk2"/>
              </a:solidFill>
            </a:endParaRPr>
          </a:p>
          <a:p>
            <a:pPr indent="0" lvl="0" marL="0" rtl="0" algn="just">
              <a:spcBef>
                <a:spcPts val="0"/>
              </a:spcBef>
              <a:spcAft>
                <a:spcPts val="0"/>
              </a:spcAft>
              <a:buNone/>
            </a:pPr>
            <a:r>
              <a:rPr b="1" lang="en" sz="2100">
                <a:solidFill>
                  <a:schemeClr val="dk2"/>
                </a:solidFill>
                <a:latin typeface="Raleway"/>
                <a:ea typeface="Raleway"/>
                <a:cs typeface="Raleway"/>
                <a:sym typeface="Raleway"/>
              </a:rPr>
              <a:t>All the governing bodies around the world will have access to information regarding cases reported in their respective nations.</a:t>
            </a:r>
            <a:endParaRPr b="1" sz="2100">
              <a:solidFill>
                <a:schemeClr val="dk2"/>
              </a:solidFill>
              <a:latin typeface="Raleway"/>
              <a:ea typeface="Raleway"/>
              <a:cs typeface="Raleway"/>
              <a:sym typeface="Raleway"/>
            </a:endParaRPr>
          </a:p>
        </p:txBody>
      </p:sp>
      <p:pic>
        <p:nvPicPr>
          <p:cNvPr id="188" name="Google Shape;188;p23"/>
          <p:cNvPicPr preferRelativeResize="0"/>
          <p:nvPr/>
        </p:nvPicPr>
        <p:blipFill rotWithShape="1">
          <a:blip r:embed="rId3">
            <a:alphaModFix/>
          </a:blip>
          <a:srcRect b="0" l="0" r="39660" t="0"/>
          <a:stretch/>
        </p:blipFill>
        <p:spPr>
          <a:xfrm>
            <a:off x="4488725" y="0"/>
            <a:ext cx="4655273" cy="5143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2" name="Shape 192"/>
        <p:cNvGrpSpPr/>
        <p:nvPr/>
      </p:nvGrpSpPr>
      <p:grpSpPr>
        <a:xfrm>
          <a:off x="0" y="0"/>
          <a:ext cx="0" cy="0"/>
          <a:chOff x="0" y="0"/>
          <a:chExt cx="0" cy="0"/>
        </a:xfrm>
      </p:grpSpPr>
      <p:sp>
        <p:nvSpPr>
          <p:cNvPr id="193" name="Google Shape;193;p24"/>
          <p:cNvSpPr txBox="1"/>
          <p:nvPr/>
        </p:nvSpPr>
        <p:spPr>
          <a:xfrm>
            <a:off x="606600" y="280725"/>
            <a:ext cx="7670400" cy="4702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300">
                <a:solidFill>
                  <a:schemeClr val="lt2"/>
                </a:solidFill>
                <a:latin typeface="Raleway"/>
                <a:ea typeface="Raleway"/>
                <a:cs typeface="Raleway"/>
                <a:sym typeface="Raleway"/>
              </a:rPr>
              <a:t>STEPS ON HOW CASES ARE REPORTED AND ATTENDED TO:</a:t>
            </a:r>
            <a:endParaRPr b="1" sz="2300">
              <a:solidFill>
                <a:schemeClr val="lt2"/>
              </a:solidFill>
              <a:latin typeface="Raleway"/>
              <a:ea typeface="Raleway"/>
              <a:cs typeface="Raleway"/>
              <a:sym typeface="Raleway"/>
            </a:endParaRPr>
          </a:p>
          <a:p>
            <a:pPr indent="0" lvl="0" marL="0" rtl="0" algn="ctr">
              <a:spcBef>
                <a:spcPts val="0"/>
              </a:spcBef>
              <a:spcAft>
                <a:spcPts val="0"/>
              </a:spcAft>
              <a:buNone/>
            </a:pPr>
            <a:r>
              <a:t/>
            </a:r>
            <a:endParaRPr b="1" sz="3000">
              <a:solidFill>
                <a:schemeClr val="lt2"/>
              </a:solidFill>
              <a:latin typeface="Raleway"/>
              <a:ea typeface="Raleway"/>
              <a:cs typeface="Raleway"/>
              <a:sym typeface="Raleway"/>
            </a:endParaRPr>
          </a:p>
          <a:p>
            <a:pPr indent="-419100" lvl="0" marL="457200" rtl="0" algn="ctr">
              <a:spcBef>
                <a:spcPts val="0"/>
              </a:spcBef>
              <a:spcAft>
                <a:spcPts val="0"/>
              </a:spcAft>
              <a:buClr>
                <a:schemeClr val="lt2"/>
              </a:buClr>
              <a:buSzPts val="3000"/>
              <a:buFont typeface="Raleway"/>
              <a:buAutoNum type="arabicPeriod"/>
            </a:pPr>
            <a:r>
              <a:rPr b="1" lang="en" sz="3000">
                <a:solidFill>
                  <a:schemeClr val="lt2"/>
                </a:solidFill>
                <a:latin typeface="Raleway"/>
                <a:ea typeface="Raleway"/>
                <a:cs typeface="Raleway"/>
                <a:sym typeface="Raleway"/>
              </a:rPr>
              <a:t>CASE REPORT.</a:t>
            </a:r>
            <a:endParaRPr b="1" sz="3000">
              <a:solidFill>
                <a:schemeClr val="lt2"/>
              </a:solidFill>
              <a:latin typeface="Raleway"/>
              <a:ea typeface="Raleway"/>
              <a:cs typeface="Raleway"/>
              <a:sym typeface="Raleway"/>
            </a:endParaRPr>
          </a:p>
          <a:p>
            <a:pPr indent="0" lvl="0" marL="457200" rtl="0" algn="l">
              <a:spcBef>
                <a:spcPts val="0"/>
              </a:spcBef>
              <a:spcAft>
                <a:spcPts val="0"/>
              </a:spcAft>
              <a:buNone/>
            </a:pPr>
            <a:r>
              <a:t/>
            </a:r>
            <a:endParaRPr b="1" sz="3000">
              <a:solidFill>
                <a:schemeClr val="lt2"/>
              </a:solidFill>
              <a:latin typeface="Raleway"/>
              <a:ea typeface="Raleway"/>
              <a:cs typeface="Raleway"/>
              <a:sym typeface="Raleway"/>
            </a:endParaRPr>
          </a:p>
          <a:p>
            <a:pPr indent="0" lvl="0" marL="457200" rtl="0" algn="l">
              <a:spcBef>
                <a:spcPts val="0"/>
              </a:spcBef>
              <a:spcAft>
                <a:spcPts val="0"/>
              </a:spcAft>
              <a:buNone/>
            </a:pPr>
            <a:r>
              <a:rPr b="1" lang="en" sz="1800">
                <a:solidFill>
                  <a:schemeClr val="lt1"/>
                </a:solidFill>
                <a:latin typeface="Raleway"/>
                <a:ea typeface="Raleway"/>
                <a:cs typeface="Raleway"/>
                <a:sym typeface="Raleway"/>
              </a:rPr>
              <a:t>The user  clicks on the appropriate category of report and goes ahead to use the feature available (Video Record, Voice Record, Camera, Image Upload, call or Text) to explain the situation.</a:t>
            </a:r>
            <a:endParaRPr b="1" sz="1800">
              <a:solidFill>
                <a:schemeClr val="lt1"/>
              </a:solidFill>
              <a:latin typeface="Raleway"/>
              <a:ea typeface="Raleway"/>
              <a:cs typeface="Raleway"/>
              <a:sym typeface="Raleway"/>
            </a:endParaRPr>
          </a:p>
          <a:p>
            <a:pPr indent="0" lvl="0" marL="457200" rtl="0" algn="l">
              <a:spcBef>
                <a:spcPts val="0"/>
              </a:spcBef>
              <a:spcAft>
                <a:spcPts val="0"/>
              </a:spcAft>
              <a:buNone/>
            </a:pPr>
            <a:r>
              <a:rPr b="1" lang="en" sz="1800">
                <a:solidFill>
                  <a:schemeClr val="lt1"/>
                </a:solidFill>
                <a:latin typeface="Raleway"/>
                <a:ea typeface="Raleway"/>
                <a:cs typeface="Raleway"/>
                <a:sym typeface="Raleway"/>
              </a:rPr>
              <a:t>The user then goes ahead to click on the send button and waits for a response.</a:t>
            </a:r>
            <a:endParaRPr b="1" sz="1800">
              <a:solidFill>
                <a:schemeClr val="lt1"/>
              </a:solidFill>
              <a:latin typeface="Raleway"/>
              <a:ea typeface="Raleway"/>
              <a:cs typeface="Raleway"/>
              <a:sym typeface="Raleway"/>
            </a:endParaRPr>
          </a:p>
          <a:p>
            <a:pPr indent="0" lvl="0" marL="0" rtl="0" algn="ctr">
              <a:spcBef>
                <a:spcPts val="0"/>
              </a:spcBef>
              <a:spcAft>
                <a:spcPts val="0"/>
              </a:spcAft>
              <a:buNone/>
            </a:pPr>
            <a:r>
              <a:t/>
            </a:r>
            <a:endParaRPr b="1" sz="1800">
              <a:solidFill>
                <a:schemeClr val="lt1"/>
              </a:solidFill>
              <a:latin typeface="Raleway"/>
              <a:ea typeface="Raleway"/>
              <a:cs typeface="Raleway"/>
              <a:sym typeface="Raleway"/>
            </a:endParaRPr>
          </a:p>
          <a:p>
            <a:pPr indent="0" lvl="0" marL="0" rtl="0" algn="ctr">
              <a:spcBef>
                <a:spcPts val="0"/>
              </a:spcBef>
              <a:spcAft>
                <a:spcPts val="0"/>
              </a:spcAft>
              <a:buNone/>
            </a:pPr>
            <a:r>
              <a:t/>
            </a:r>
            <a:endParaRPr b="1" sz="3000">
              <a:solidFill>
                <a:schemeClr val="lt2"/>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7" name="Shape 197"/>
        <p:cNvGrpSpPr/>
        <p:nvPr/>
      </p:nvGrpSpPr>
      <p:grpSpPr>
        <a:xfrm>
          <a:off x="0" y="0"/>
          <a:ext cx="0" cy="0"/>
          <a:chOff x="0" y="0"/>
          <a:chExt cx="0" cy="0"/>
        </a:xfrm>
      </p:grpSpPr>
      <p:sp>
        <p:nvSpPr>
          <p:cNvPr id="198" name="Google Shape;198;p25"/>
          <p:cNvSpPr txBox="1"/>
          <p:nvPr>
            <p:ph idx="1" type="subTitle"/>
          </p:nvPr>
        </p:nvSpPr>
        <p:spPr>
          <a:xfrm>
            <a:off x="265500" y="1107900"/>
            <a:ext cx="4045200" cy="3381900"/>
          </a:xfrm>
          <a:prstGeom prst="rect">
            <a:avLst/>
          </a:prstGeom>
        </p:spPr>
        <p:txBody>
          <a:bodyPr anchorCtr="0" anchor="ctr" bIns="91425" lIns="91425" spcFirstLastPara="1" rIns="91425" wrap="square" tIns="91425">
            <a:normAutofit fontScale="70000" lnSpcReduction="20000"/>
          </a:bodyPr>
          <a:lstStyle/>
          <a:p>
            <a:pPr indent="0" lvl="0" marL="0" rtl="0" algn="l">
              <a:lnSpc>
                <a:spcPct val="115000"/>
              </a:lnSpc>
              <a:spcBef>
                <a:spcPts val="0"/>
              </a:spcBef>
              <a:spcAft>
                <a:spcPts val="0"/>
              </a:spcAft>
              <a:buNone/>
            </a:pPr>
            <a:r>
              <a:rPr b="1" lang="en" sz="3000">
                <a:solidFill>
                  <a:srgbClr val="82C7A5"/>
                </a:solidFill>
              </a:rPr>
              <a:t>2. Transfer of information (Calls):</a:t>
            </a:r>
            <a:endParaRPr b="1" sz="3000">
              <a:solidFill>
                <a:srgbClr val="82C7A5"/>
              </a:solidFill>
            </a:endParaRPr>
          </a:p>
          <a:p>
            <a:pPr indent="0" lvl="0" marL="0" rtl="0" algn="l">
              <a:lnSpc>
                <a:spcPct val="115000"/>
              </a:lnSpc>
              <a:spcBef>
                <a:spcPts val="1600"/>
              </a:spcBef>
              <a:spcAft>
                <a:spcPts val="0"/>
              </a:spcAft>
              <a:buNone/>
            </a:pPr>
            <a:r>
              <a:rPr b="1" lang="en" sz="3000">
                <a:solidFill>
                  <a:srgbClr val="FFFFFF"/>
                </a:solidFill>
              </a:rPr>
              <a:t>For users who decide to  make use of the call feature, the call will be placed to the nearest response agency close to the user’s location. And the user will be attended to immediately.</a:t>
            </a:r>
            <a:endParaRPr b="1" sz="3000">
              <a:solidFill>
                <a:srgbClr val="FFFFFF"/>
              </a:solidFill>
            </a:endParaRPr>
          </a:p>
          <a:p>
            <a:pPr indent="0" lvl="0" marL="0" rtl="0" algn="l">
              <a:lnSpc>
                <a:spcPct val="115000"/>
              </a:lnSpc>
              <a:spcBef>
                <a:spcPts val="1600"/>
              </a:spcBef>
              <a:spcAft>
                <a:spcPts val="1600"/>
              </a:spcAft>
              <a:buNone/>
            </a:pPr>
            <a:r>
              <a:t/>
            </a:r>
            <a:endParaRPr sz="1800"/>
          </a:p>
        </p:txBody>
      </p:sp>
      <p:pic>
        <p:nvPicPr>
          <p:cNvPr id="199" name="Google Shape;199;p25"/>
          <p:cNvPicPr preferRelativeResize="0"/>
          <p:nvPr/>
        </p:nvPicPr>
        <p:blipFill rotWithShape="1">
          <a:blip r:embed="rId3">
            <a:alphaModFix/>
          </a:blip>
          <a:srcRect b="20862" l="1729" r="0" t="6746"/>
          <a:stretch/>
        </p:blipFill>
        <p:spPr>
          <a:xfrm>
            <a:off x="4488725" y="0"/>
            <a:ext cx="4655272" cy="514350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descr="Screen Shot 2015-11-20 at 9.47.21 AM.png" id="204" name="Google Shape;204;p26"/>
          <p:cNvPicPr preferRelativeResize="0"/>
          <p:nvPr/>
        </p:nvPicPr>
        <p:blipFill rotWithShape="1">
          <a:blip r:embed="rId3">
            <a:alphaModFix/>
          </a:blip>
          <a:srcRect b="0" l="4413" r="4404" t="0"/>
          <a:stretch/>
        </p:blipFill>
        <p:spPr>
          <a:xfrm>
            <a:off x="0" y="0"/>
            <a:ext cx="9144000" cy="5143504"/>
          </a:xfrm>
          <a:prstGeom prst="rect">
            <a:avLst/>
          </a:prstGeom>
          <a:noFill/>
          <a:ln>
            <a:noFill/>
          </a:ln>
        </p:spPr>
      </p:pic>
      <p:sp>
        <p:nvSpPr>
          <p:cNvPr id="205" name="Google Shape;205;p26"/>
          <p:cNvSpPr txBox="1"/>
          <p:nvPr>
            <p:ph type="title"/>
          </p:nvPr>
        </p:nvSpPr>
        <p:spPr>
          <a:xfrm>
            <a:off x="411075" y="416100"/>
            <a:ext cx="8346900" cy="4511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44">
                <a:solidFill>
                  <a:schemeClr val="lt2"/>
                </a:solidFill>
                <a:latin typeface="Raleway ExtraBold"/>
                <a:ea typeface="Raleway ExtraBold"/>
                <a:cs typeface="Raleway ExtraBold"/>
                <a:sym typeface="Raleway ExtraBold"/>
              </a:rPr>
              <a:t>3. </a:t>
            </a:r>
            <a:r>
              <a:rPr lang="en" sz="2244">
                <a:solidFill>
                  <a:schemeClr val="lt2"/>
                </a:solidFill>
                <a:latin typeface="Raleway ExtraBold"/>
                <a:ea typeface="Raleway ExtraBold"/>
                <a:cs typeface="Raleway ExtraBold"/>
                <a:sym typeface="Raleway ExtraBold"/>
              </a:rPr>
              <a:t>OTHER MEDIA OF INFORMATION TRANSFER:</a:t>
            </a:r>
            <a:endParaRPr sz="2244">
              <a:solidFill>
                <a:schemeClr val="lt2"/>
              </a:solidFill>
              <a:latin typeface="Raleway ExtraBold"/>
              <a:ea typeface="Raleway ExtraBold"/>
              <a:cs typeface="Raleway ExtraBold"/>
              <a:sym typeface="Raleway ExtraBold"/>
            </a:endParaRPr>
          </a:p>
          <a:p>
            <a:pPr indent="0" lvl="0" marL="0" rtl="0" algn="l">
              <a:spcBef>
                <a:spcPts val="0"/>
              </a:spcBef>
              <a:spcAft>
                <a:spcPts val="0"/>
              </a:spcAft>
              <a:buNone/>
            </a:pPr>
            <a:r>
              <a:t/>
            </a:r>
            <a:endParaRPr/>
          </a:p>
          <a:p>
            <a:pPr indent="0" lvl="0" marL="0" rtl="0" algn="l">
              <a:spcBef>
                <a:spcPts val="0"/>
              </a:spcBef>
              <a:spcAft>
                <a:spcPts val="0"/>
              </a:spcAft>
              <a:buNone/>
            </a:pPr>
            <a:r>
              <a:rPr b="1" lang="en" sz="2355">
                <a:latin typeface="Raleway"/>
                <a:ea typeface="Raleway"/>
                <a:cs typeface="Raleway"/>
                <a:sym typeface="Raleway"/>
              </a:rPr>
              <a:t>The text, picture, video record or voice record will be sent to multiple concerned response agencies. Starting from the response agency close to the users location to the central response agency available in the country. This is to ensure that the case is attended to as quick as possible. </a:t>
            </a:r>
            <a:endParaRPr b="1" sz="2355">
              <a:latin typeface="Raleway"/>
              <a:ea typeface="Raleway"/>
              <a:cs typeface="Raleway"/>
              <a:sym typeface="Raleway"/>
            </a:endParaRPr>
          </a:p>
          <a:p>
            <a:pPr indent="0" lvl="0" marL="0" rtl="0" algn="l">
              <a:spcBef>
                <a:spcPts val="0"/>
              </a:spcBef>
              <a:spcAft>
                <a:spcPts val="0"/>
              </a:spcAft>
              <a:buNone/>
            </a:pPr>
            <a:r>
              <a:rPr b="1" lang="en" sz="2355">
                <a:latin typeface="Raleway"/>
                <a:ea typeface="Raleway"/>
                <a:cs typeface="Raleway"/>
                <a:sym typeface="Raleway"/>
              </a:rPr>
              <a:t>Once an agency has indicated response and swung into action, other agencies will be notified and restricted from responding but will be on standby incase </a:t>
            </a:r>
            <a:r>
              <a:rPr b="1" lang="en" sz="2355">
                <a:latin typeface="Raleway"/>
                <a:ea typeface="Raleway"/>
                <a:cs typeface="Raleway"/>
                <a:sym typeface="Raleway"/>
              </a:rPr>
              <a:t>backup</a:t>
            </a:r>
            <a:r>
              <a:rPr b="1" lang="en" sz="2355">
                <a:latin typeface="Raleway"/>
                <a:ea typeface="Raleway"/>
                <a:cs typeface="Raleway"/>
                <a:sym typeface="Raleway"/>
              </a:rPr>
              <a:t> is needed.</a:t>
            </a:r>
            <a:endParaRPr b="1" sz="2355">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ph type="title"/>
          </p:nvPr>
        </p:nvSpPr>
        <p:spPr>
          <a:xfrm>
            <a:off x="365950" y="250650"/>
            <a:ext cx="8437500" cy="4137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866">
                <a:solidFill>
                  <a:schemeClr val="lt2"/>
                </a:solidFill>
                <a:latin typeface="Raleway ExtraBold"/>
                <a:ea typeface="Raleway ExtraBold"/>
                <a:cs typeface="Raleway ExtraBold"/>
                <a:sym typeface="Raleway ExtraBold"/>
              </a:rPr>
              <a:t>PENALTIES:</a:t>
            </a:r>
            <a:endParaRPr sz="3866">
              <a:solidFill>
                <a:schemeClr val="lt2"/>
              </a:solidFill>
              <a:latin typeface="Raleway ExtraBold"/>
              <a:ea typeface="Raleway ExtraBold"/>
              <a:cs typeface="Raleway ExtraBold"/>
              <a:sym typeface="Raleway ExtraBold"/>
            </a:endParaRPr>
          </a:p>
          <a:p>
            <a:pPr indent="0" lvl="0" marL="0" rtl="0" algn="l">
              <a:spcBef>
                <a:spcPts val="1000"/>
              </a:spcBef>
              <a:spcAft>
                <a:spcPts val="0"/>
              </a:spcAft>
              <a:buNone/>
            </a:pPr>
            <a:r>
              <a:t/>
            </a:r>
            <a:endParaRPr sz="3866">
              <a:solidFill>
                <a:schemeClr val="lt2"/>
              </a:solidFill>
              <a:latin typeface="Raleway ExtraBold"/>
              <a:ea typeface="Raleway ExtraBold"/>
              <a:cs typeface="Raleway ExtraBold"/>
              <a:sym typeface="Raleway ExtraBold"/>
            </a:endParaRPr>
          </a:p>
          <a:p>
            <a:pPr indent="-373379" lvl="0" marL="457200" rtl="0" algn="l">
              <a:spcBef>
                <a:spcPts val="1000"/>
              </a:spcBef>
              <a:spcAft>
                <a:spcPts val="0"/>
              </a:spcAft>
              <a:buClr>
                <a:srgbClr val="FFFFFF"/>
              </a:buClr>
              <a:buSzPct val="100000"/>
              <a:buFont typeface="Raleway"/>
              <a:buAutoNum type="arabicPeriod"/>
            </a:pPr>
            <a:r>
              <a:rPr b="1" lang="en" sz="2533">
                <a:solidFill>
                  <a:srgbClr val="FFFFFF"/>
                </a:solidFill>
                <a:latin typeface="Raleway"/>
                <a:ea typeface="Raleway"/>
                <a:cs typeface="Raleway"/>
                <a:sym typeface="Raleway"/>
              </a:rPr>
              <a:t>Local response teams with over 3 hours of delayed response should be penalized by the government </a:t>
            </a:r>
            <a:endParaRPr b="1" sz="2533">
              <a:solidFill>
                <a:srgbClr val="FFFFFF"/>
              </a:solidFill>
              <a:latin typeface="Raleway"/>
              <a:ea typeface="Raleway"/>
              <a:cs typeface="Raleway"/>
              <a:sym typeface="Raleway"/>
            </a:endParaRPr>
          </a:p>
          <a:p>
            <a:pPr indent="0" lvl="0" marL="457200" rtl="0" algn="l">
              <a:spcBef>
                <a:spcPts val="1000"/>
              </a:spcBef>
              <a:spcAft>
                <a:spcPts val="0"/>
              </a:spcAft>
              <a:buNone/>
            </a:pPr>
            <a:r>
              <a:t/>
            </a:r>
            <a:endParaRPr b="1" sz="2533">
              <a:solidFill>
                <a:srgbClr val="FFFFFF"/>
              </a:solidFill>
              <a:latin typeface="Raleway"/>
              <a:ea typeface="Raleway"/>
              <a:cs typeface="Raleway"/>
              <a:sym typeface="Raleway"/>
            </a:endParaRPr>
          </a:p>
          <a:p>
            <a:pPr indent="-373379" lvl="0" marL="457200" rtl="0" algn="l">
              <a:spcBef>
                <a:spcPts val="1000"/>
              </a:spcBef>
              <a:spcAft>
                <a:spcPts val="0"/>
              </a:spcAft>
              <a:buClr>
                <a:srgbClr val="FFFFFF"/>
              </a:buClr>
              <a:buSzPct val="100000"/>
              <a:buFont typeface="Raleway"/>
              <a:buAutoNum type="arabicPeriod"/>
            </a:pPr>
            <a:r>
              <a:rPr b="1" lang="en" sz="2533">
                <a:solidFill>
                  <a:srgbClr val="FFFFFF"/>
                </a:solidFill>
                <a:latin typeface="Raleway"/>
                <a:ea typeface="Raleway"/>
                <a:cs typeface="Raleway"/>
                <a:sym typeface="Raleway"/>
              </a:rPr>
              <a:t>Individuals that </a:t>
            </a:r>
            <a:r>
              <a:rPr b="1" lang="en" sz="2533">
                <a:solidFill>
                  <a:srgbClr val="FFFFFF"/>
                </a:solidFill>
                <a:latin typeface="Raleway"/>
                <a:ea typeface="Raleway"/>
                <a:cs typeface="Raleway"/>
                <a:sym typeface="Raleway"/>
              </a:rPr>
              <a:t>deliberately</a:t>
            </a:r>
            <a:r>
              <a:rPr b="1" lang="en" sz="2533">
                <a:solidFill>
                  <a:srgbClr val="FFFFFF"/>
                </a:solidFill>
                <a:latin typeface="Raleway"/>
                <a:ea typeface="Raleway"/>
                <a:cs typeface="Raleway"/>
                <a:sym typeface="Raleway"/>
              </a:rPr>
              <a:t> report false cases should also be penalized</a:t>
            </a:r>
            <a:endParaRPr b="1" sz="2533">
              <a:solidFill>
                <a:srgbClr val="FFFFFF"/>
              </a:solidFill>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8"/>
          <p:cNvSpPr txBox="1"/>
          <p:nvPr>
            <p:ph type="title"/>
          </p:nvPr>
        </p:nvSpPr>
        <p:spPr>
          <a:xfrm>
            <a:off x="823850" y="866775"/>
            <a:ext cx="6881400" cy="352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2300">
                <a:solidFill>
                  <a:srgbClr val="82C7A5"/>
                </a:solidFill>
                <a:latin typeface="Raleway ExtraBold"/>
                <a:ea typeface="Raleway ExtraBold"/>
                <a:cs typeface="Raleway ExtraBold"/>
                <a:sym typeface="Raleway ExtraBold"/>
              </a:rPr>
              <a:t>PLEASE NOTE:</a:t>
            </a:r>
            <a:endParaRPr sz="2300">
              <a:solidFill>
                <a:srgbClr val="82C7A5"/>
              </a:solidFill>
              <a:latin typeface="Raleway ExtraBold"/>
              <a:ea typeface="Raleway ExtraBold"/>
              <a:cs typeface="Raleway ExtraBold"/>
              <a:sym typeface="Raleway ExtraBold"/>
            </a:endParaRPr>
          </a:p>
          <a:p>
            <a:pPr indent="0" lvl="0" marL="0" rtl="0" algn="just">
              <a:spcBef>
                <a:spcPts val="1600"/>
              </a:spcBef>
              <a:spcAft>
                <a:spcPts val="0"/>
              </a:spcAft>
              <a:buNone/>
            </a:pPr>
            <a:r>
              <a:rPr b="1" lang="en" sz="2000">
                <a:latin typeface="Raleway"/>
                <a:ea typeface="Raleway"/>
                <a:cs typeface="Raleway"/>
                <a:sym typeface="Raleway"/>
              </a:rPr>
              <a:t>I do not have any prototype to demonstrate my idea yet.</a:t>
            </a:r>
            <a:endParaRPr b="1" sz="2000">
              <a:latin typeface="Raleway"/>
              <a:ea typeface="Raleway"/>
              <a:cs typeface="Raleway"/>
              <a:sym typeface="Raleway"/>
            </a:endParaRPr>
          </a:p>
          <a:p>
            <a:pPr indent="0" lvl="0" marL="0" rtl="0" algn="just">
              <a:spcBef>
                <a:spcPts val="1600"/>
              </a:spcBef>
              <a:spcAft>
                <a:spcPts val="0"/>
              </a:spcAft>
              <a:buNone/>
            </a:pPr>
            <a:r>
              <a:rPr b="1" lang="en" sz="2000">
                <a:latin typeface="Raleway"/>
                <a:ea typeface="Raleway"/>
                <a:cs typeface="Raleway"/>
                <a:sym typeface="Raleway"/>
              </a:rPr>
              <a:t> I am currently putting in effort to learn Mobile application development. Once i learn the basics, i will  implement  all i have learnt into this project.</a:t>
            </a:r>
            <a:endParaRPr b="1" sz="2000">
              <a:latin typeface="Raleway"/>
              <a:ea typeface="Raleway"/>
              <a:cs typeface="Raleway"/>
              <a:sym typeface="Raleway"/>
            </a:endParaRPr>
          </a:p>
          <a:p>
            <a:pPr indent="0" lvl="0" marL="0" rtl="0" algn="l">
              <a:spcBef>
                <a:spcPts val="1600"/>
              </a:spcBef>
              <a:spcAft>
                <a:spcPts val="1600"/>
              </a:spcAft>
              <a:buNone/>
            </a:pPr>
            <a:r>
              <a:t/>
            </a:r>
            <a:endParaRPr b="1" sz="2000">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9"/>
          <p:cNvSpPr txBox="1"/>
          <p:nvPr>
            <p:ph type="title"/>
          </p:nvPr>
        </p:nvSpPr>
        <p:spPr>
          <a:xfrm>
            <a:off x="817150" y="754200"/>
            <a:ext cx="7459500" cy="3635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en" sz="1800">
                <a:solidFill>
                  <a:srgbClr val="FFFFFF"/>
                </a:solidFill>
                <a:latin typeface="Raleway ExtraBold"/>
                <a:ea typeface="Raleway ExtraBold"/>
                <a:cs typeface="Raleway ExtraBold"/>
                <a:sym typeface="Raleway ExtraBold"/>
              </a:rPr>
              <a:t>THANK YOU SO MUCH UNITAR AND IBM FOR THIS OPPORTUNITY TO LEARN AND GAIN RELEVANT INDUSTRY </a:t>
            </a:r>
            <a:r>
              <a:rPr lang="en" sz="1800">
                <a:solidFill>
                  <a:srgbClr val="FFFFFF"/>
                </a:solidFill>
                <a:latin typeface="Raleway ExtraBold"/>
                <a:ea typeface="Raleway ExtraBold"/>
                <a:cs typeface="Raleway ExtraBold"/>
                <a:sym typeface="Raleway ExtraBold"/>
              </a:rPr>
              <a:t>SKILL SET</a:t>
            </a:r>
            <a:endParaRPr sz="3400">
              <a:solidFill>
                <a:srgbClr val="FFFFFF"/>
              </a:solidFill>
              <a:latin typeface="Raleway ExtraBold"/>
              <a:ea typeface="Raleway ExtraBold"/>
              <a:cs typeface="Raleway ExtraBold"/>
              <a:sym typeface="Raleway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283100" y="295775"/>
            <a:ext cx="8622300" cy="4662300"/>
          </a:xfrm>
          <a:prstGeom prst="rect">
            <a:avLst/>
          </a:prstGeom>
        </p:spPr>
        <p:txBody>
          <a:bodyPr anchorCtr="0" anchor="t" bIns="91425" lIns="91425" spcFirstLastPara="1" rIns="91425" wrap="square" tIns="91425">
            <a:normAutofit fontScale="90000"/>
          </a:bodyPr>
          <a:lstStyle/>
          <a:p>
            <a:pPr indent="0" lvl="0" marL="0" rtl="0" algn="just">
              <a:spcBef>
                <a:spcPts val="0"/>
              </a:spcBef>
              <a:spcAft>
                <a:spcPts val="0"/>
              </a:spcAft>
              <a:buNone/>
            </a:pPr>
            <a:r>
              <a:rPr lang="en" sz="2577">
                <a:solidFill>
                  <a:schemeClr val="lt2"/>
                </a:solidFill>
                <a:latin typeface="Raleway ExtraBold"/>
                <a:ea typeface="Raleway ExtraBold"/>
                <a:cs typeface="Raleway ExtraBold"/>
                <a:sym typeface="Raleway ExtraBold"/>
              </a:rPr>
              <a:t>HACKATHON DESCRIPTION</a:t>
            </a:r>
            <a:endParaRPr sz="2577">
              <a:solidFill>
                <a:schemeClr val="accent5"/>
              </a:solidFill>
            </a:endParaRPr>
          </a:p>
          <a:p>
            <a:pPr indent="0" lvl="0" marL="0" rtl="0" algn="just">
              <a:spcBef>
                <a:spcPts val="1000"/>
              </a:spcBef>
              <a:spcAft>
                <a:spcPts val="0"/>
              </a:spcAft>
              <a:buNone/>
            </a:pPr>
            <a:r>
              <a:rPr b="1" lang="en" sz="1911">
                <a:latin typeface="Raleway"/>
                <a:ea typeface="Raleway"/>
                <a:cs typeface="Raleway"/>
                <a:sym typeface="Raleway"/>
              </a:rPr>
              <a:t>Critically review the relationship between digital technologies and sustainable economic growth.</a:t>
            </a:r>
            <a:endParaRPr b="1" sz="1911">
              <a:latin typeface="Raleway"/>
              <a:ea typeface="Raleway"/>
              <a:cs typeface="Raleway"/>
              <a:sym typeface="Raleway"/>
            </a:endParaRPr>
          </a:p>
          <a:p>
            <a:pPr indent="0" lvl="0" marL="0" rtl="0" algn="just">
              <a:spcBef>
                <a:spcPts val="0"/>
              </a:spcBef>
              <a:spcAft>
                <a:spcPts val="0"/>
              </a:spcAft>
              <a:buNone/>
            </a:pPr>
            <a:r>
              <a:t/>
            </a:r>
            <a:endParaRPr b="1">
              <a:latin typeface="Raleway"/>
              <a:ea typeface="Raleway"/>
              <a:cs typeface="Raleway"/>
              <a:sym typeface="Raleway"/>
            </a:endParaRPr>
          </a:p>
          <a:p>
            <a:pPr indent="0" lvl="0" marL="0" rtl="0" algn="just">
              <a:lnSpc>
                <a:spcPct val="115000"/>
              </a:lnSpc>
              <a:spcBef>
                <a:spcPts val="0"/>
              </a:spcBef>
              <a:spcAft>
                <a:spcPts val="0"/>
              </a:spcAft>
              <a:buNone/>
            </a:pPr>
            <a:r>
              <a:rPr b="1" lang="en" sz="1533">
                <a:solidFill>
                  <a:srgbClr val="FFFFFF"/>
                </a:solidFill>
                <a:latin typeface="Raleway"/>
                <a:ea typeface="Raleway"/>
                <a:cs typeface="Raleway"/>
                <a:sym typeface="Raleway"/>
              </a:rPr>
              <a:t>The relationship between digital technologies, precisely, an emergency application and sustainable economic growth can be analyzed from multiple perspectives while considering the potential benefits the use of such applications have in promoting economic sustainability.</a:t>
            </a:r>
            <a:endParaRPr b="1" sz="1755">
              <a:solidFill>
                <a:srgbClr val="82C7A5"/>
              </a:solidFill>
              <a:latin typeface="Raleway"/>
              <a:ea typeface="Raleway"/>
              <a:cs typeface="Raleway"/>
              <a:sym typeface="Raleway"/>
            </a:endParaRPr>
          </a:p>
          <a:p>
            <a:pPr indent="0" lvl="0" marL="0" rtl="0" algn="just">
              <a:lnSpc>
                <a:spcPct val="115000"/>
              </a:lnSpc>
              <a:spcBef>
                <a:spcPts val="1500"/>
              </a:spcBef>
              <a:spcAft>
                <a:spcPts val="0"/>
              </a:spcAft>
              <a:buNone/>
            </a:pPr>
            <a:r>
              <a:rPr b="1" lang="en" sz="1755">
                <a:solidFill>
                  <a:srgbClr val="82C7A5"/>
                </a:solidFill>
                <a:latin typeface="Raleway"/>
                <a:ea typeface="Raleway"/>
                <a:cs typeface="Raleway"/>
                <a:sym typeface="Raleway"/>
              </a:rPr>
              <a:t>BENEFITS:</a:t>
            </a:r>
            <a:endParaRPr b="1" sz="1755">
              <a:solidFill>
                <a:srgbClr val="82C7A5"/>
              </a:solidFill>
              <a:latin typeface="Raleway"/>
              <a:ea typeface="Raleway"/>
              <a:cs typeface="Raleway"/>
              <a:sym typeface="Raleway"/>
            </a:endParaRPr>
          </a:p>
          <a:p>
            <a:pPr indent="-228600" lvl="0" marL="457200" rtl="0" algn="just">
              <a:lnSpc>
                <a:spcPct val="115000"/>
              </a:lnSpc>
              <a:spcBef>
                <a:spcPts val="1500"/>
              </a:spcBef>
              <a:spcAft>
                <a:spcPts val="0"/>
              </a:spcAft>
              <a:buClr>
                <a:srgbClr val="FFFFFF"/>
              </a:buClr>
              <a:buSzPct val="93243"/>
              <a:buFont typeface="Raleway"/>
              <a:buNone/>
            </a:pPr>
            <a:r>
              <a:rPr b="1" lang="en" sz="1644">
                <a:solidFill>
                  <a:srgbClr val="82C7A5"/>
                </a:solidFill>
                <a:latin typeface="Raleway"/>
                <a:ea typeface="Raleway"/>
                <a:cs typeface="Raleway"/>
                <a:sym typeface="Raleway"/>
              </a:rPr>
              <a:t>Enhanced Safety and Security:</a:t>
            </a:r>
            <a:r>
              <a:rPr b="1" lang="en" sz="1533">
                <a:solidFill>
                  <a:srgbClr val="FFFFFF"/>
                </a:solidFill>
                <a:latin typeface="Raleway"/>
                <a:ea typeface="Raleway"/>
                <a:cs typeface="Raleway"/>
                <a:sym typeface="Raleway"/>
              </a:rPr>
              <a:t> </a:t>
            </a:r>
            <a:r>
              <a:rPr b="1" lang="en" sz="1533">
                <a:solidFill>
                  <a:srgbClr val="FFFFFF"/>
                </a:solidFill>
                <a:latin typeface="Raleway"/>
                <a:ea typeface="Raleway"/>
                <a:cs typeface="Raleway"/>
                <a:sym typeface="Raleway"/>
              </a:rPr>
              <a:t>Emergency applications</a:t>
            </a:r>
            <a:r>
              <a:rPr b="1" lang="en" sz="1533">
                <a:solidFill>
                  <a:srgbClr val="FFFFFF"/>
                </a:solidFill>
                <a:latin typeface="Raleway"/>
                <a:ea typeface="Raleway"/>
                <a:cs typeface="Raleway"/>
                <a:sym typeface="Raleway"/>
              </a:rPr>
              <a:t> contribute to enhanced safety and security by providing individuals and communities with immediate access to emergency services, information, and resources during critical situations. By mitigating risks associated with emergencies such as medical incidents, natural disasters, or security threats, these applications help safeguard lives and assets, which is foundational for sustainable economic development.</a:t>
            </a:r>
            <a:endParaRPr b="1" sz="1533">
              <a:solidFill>
                <a:srgbClr val="FFFFFF"/>
              </a:solidFill>
              <a:latin typeface="Raleway"/>
              <a:ea typeface="Raleway"/>
              <a:cs typeface="Raleway"/>
              <a:sym typeface="Raleway"/>
            </a:endParaRPr>
          </a:p>
          <a:p>
            <a:pPr indent="0" lvl="0" marL="0" rtl="0" algn="l">
              <a:spcBef>
                <a:spcPts val="1500"/>
              </a:spcBef>
              <a:spcAft>
                <a:spcPts val="0"/>
              </a:spcAft>
              <a:buNone/>
            </a:pPr>
            <a:r>
              <a:t/>
            </a:r>
            <a:endParaRPr b="1">
              <a:latin typeface="Raleway"/>
              <a:ea typeface="Raleway"/>
              <a:cs typeface="Raleway"/>
              <a:sym typeface="Raleway"/>
            </a:endParaRPr>
          </a:p>
          <a:p>
            <a:pPr indent="0" lvl="0" marL="0" rtl="0" algn="l">
              <a:spcBef>
                <a:spcPts val="1000"/>
              </a:spcBef>
              <a:spcAft>
                <a:spcPts val="0"/>
              </a:spcAft>
              <a:buNone/>
            </a:pPr>
            <a:r>
              <a:t/>
            </a:r>
            <a:endParaRPr b="1">
              <a:latin typeface="Raleway"/>
              <a:ea typeface="Raleway"/>
              <a:cs typeface="Raleway"/>
              <a:sym typeface="Raleway"/>
            </a:endParaRPr>
          </a:p>
          <a:p>
            <a:pPr indent="0" lvl="0" marL="0" rtl="0" algn="l">
              <a:spcBef>
                <a:spcPts val="1000"/>
              </a:spcBef>
              <a:spcAft>
                <a:spcPts val="1000"/>
              </a:spcAft>
              <a:buNone/>
            </a:pPr>
            <a:r>
              <a:t/>
            </a:r>
            <a:endParaRPr b="1">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501325" y="866775"/>
            <a:ext cx="8166300" cy="3760500"/>
          </a:xfrm>
          <a:prstGeom prst="rect">
            <a:avLst/>
          </a:prstGeom>
        </p:spPr>
        <p:txBody>
          <a:bodyPr anchorCtr="0" anchor="ctr" bIns="91425" lIns="91425" spcFirstLastPara="1" rIns="91425" wrap="square" tIns="91425">
            <a:normAutofit/>
          </a:bodyPr>
          <a:lstStyle/>
          <a:p>
            <a:pPr indent="-228600" lvl="0" marL="457200" rtl="0" algn="just">
              <a:lnSpc>
                <a:spcPct val="115000"/>
              </a:lnSpc>
              <a:spcBef>
                <a:spcPts val="1500"/>
              </a:spcBef>
              <a:spcAft>
                <a:spcPts val="0"/>
              </a:spcAft>
              <a:buClr>
                <a:srgbClr val="FFFFFF"/>
              </a:buClr>
              <a:buSzPts val="1400"/>
              <a:buFont typeface="Raleway"/>
              <a:buNone/>
            </a:pPr>
            <a:r>
              <a:rPr b="1" lang="en" sz="1500">
                <a:solidFill>
                  <a:schemeClr val="lt2"/>
                </a:solidFill>
                <a:latin typeface="Raleway"/>
                <a:ea typeface="Raleway"/>
                <a:cs typeface="Raleway"/>
                <a:sym typeface="Raleway"/>
              </a:rPr>
              <a:t>Resilience and Business Continuity: </a:t>
            </a:r>
            <a:r>
              <a:rPr b="1" lang="en" sz="1400">
                <a:solidFill>
                  <a:srgbClr val="FFFFFF"/>
                </a:solidFill>
                <a:latin typeface="Raleway"/>
                <a:ea typeface="Raleway"/>
                <a:cs typeface="Raleway"/>
                <a:sym typeface="Raleway"/>
              </a:rPr>
              <a:t>Businesses and industries play a crucial role in driving economic growth. Emergency applications can support business resilience and continuity by enabling timely response and recovery measures in the face of disruptions caused by emergencies. By minimizing downtime, reducing losses, and facilitating rapid recovery, these applications contribute to maintaining economic stability and continuity in the face of unforeseen events.</a:t>
            </a:r>
            <a:endParaRPr b="1" sz="1400">
              <a:solidFill>
                <a:srgbClr val="FFFFFF"/>
              </a:solidFill>
              <a:latin typeface="Raleway"/>
              <a:ea typeface="Raleway"/>
              <a:cs typeface="Raleway"/>
              <a:sym typeface="Raleway"/>
            </a:endParaRPr>
          </a:p>
          <a:p>
            <a:pPr indent="-228600" lvl="0" marL="457200" rtl="0" algn="just">
              <a:lnSpc>
                <a:spcPct val="115000"/>
              </a:lnSpc>
              <a:spcBef>
                <a:spcPts val="0"/>
              </a:spcBef>
              <a:spcAft>
                <a:spcPts val="0"/>
              </a:spcAft>
              <a:buClr>
                <a:srgbClr val="FFFFFF"/>
              </a:buClr>
              <a:buSzPts val="1400"/>
              <a:buFont typeface="Raleway"/>
              <a:buNone/>
            </a:pPr>
            <a:r>
              <a:t/>
            </a:r>
            <a:endParaRPr b="1" sz="1400">
              <a:solidFill>
                <a:srgbClr val="FFFFFF"/>
              </a:solidFill>
              <a:latin typeface="Raleway"/>
              <a:ea typeface="Raleway"/>
              <a:cs typeface="Raleway"/>
              <a:sym typeface="Raleway"/>
            </a:endParaRPr>
          </a:p>
          <a:p>
            <a:pPr indent="-228600" lvl="0" marL="457200" rtl="0" algn="just">
              <a:lnSpc>
                <a:spcPct val="115000"/>
              </a:lnSpc>
              <a:spcBef>
                <a:spcPts val="0"/>
              </a:spcBef>
              <a:spcAft>
                <a:spcPts val="0"/>
              </a:spcAft>
              <a:buClr>
                <a:srgbClr val="FFFFFF"/>
              </a:buClr>
              <a:buSzPts val="1400"/>
              <a:buFont typeface="Raleway"/>
              <a:buNone/>
            </a:pPr>
            <a:r>
              <a:rPr b="1" lang="en" sz="1500">
                <a:solidFill>
                  <a:srgbClr val="82C7A5"/>
                </a:solidFill>
                <a:latin typeface="Raleway"/>
                <a:ea typeface="Raleway"/>
                <a:cs typeface="Raleway"/>
                <a:sym typeface="Raleway"/>
              </a:rPr>
              <a:t>Efficient Resource Allocation:</a:t>
            </a:r>
            <a:r>
              <a:rPr b="1" lang="en" sz="1400">
                <a:solidFill>
                  <a:srgbClr val="FFFFFF"/>
                </a:solidFill>
                <a:latin typeface="Raleway"/>
                <a:ea typeface="Raleway"/>
                <a:cs typeface="Raleway"/>
                <a:sym typeface="Raleway"/>
              </a:rPr>
              <a:t> Effective emergency response facilitated by these applications helps optimize resource allocation by directing emergency services and support to where they are most needed. By enabling efficient use of resources, emergency applications contribute to cost savings, operational efficiency, and improved productivity, which are essential for sustainable economic growth.</a:t>
            </a:r>
            <a:endParaRPr b="1" sz="1400">
              <a:solidFill>
                <a:srgbClr val="FFFFFF"/>
              </a:solidFill>
              <a:latin typeface="Raleway"/>
              <a:ea typeface="Raleway"/>
              <a:cs typeface="Raleway"/>
              <a:sym typeface="Raleway"/>
            </a:endParaRPr>
          </a:p>
          <a:p>
            <a:pPr indent="0" lvl="0" marL="0" rtl="0" algn="just">
              <a:spcBef>
                <a:spcPts val="1500"/>
              </a:spcBef>
              <a:spcAft>
                <a:spcPts val="0"/>
              </a:spcAft>
              <a:buNone/>
            </a:pPr>
            <a:r>
              <a:t/>
            </a:r>
            <a:endParaRPr b="1" sz="1400">
              <a:solidFill>
                <a:srgbClr val="FFFFFF"/>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937450" y="866775"/>
            <a:ext cx="6782700" cy="3521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b="1" lang="en" sz="1500">
                <a:solidFill>
                  <a:srgbClr val="82C7A5"/>
                </a:solidFill>
                <a:latin typeface="Raleway"/>
                <a:ea typeface="Raleway"/>
                <a:cs typeface="Raleway"/>
                <a:sym typeface="Raleway"/>
              </a:rPr>
              <a:t>Community Well-being and Productivity: </a:t>
            </a:r>
            <a:r>
              <a:rPr b="1" lang="en" sz="1400">
                <a:solidFill>
                  <a:srgbClr val="FFFFFF"/>
                </a:solidFill>
                <a:latin typeface="Raleway"/>
                <a:ea typeface="Raleway"/>
                <a:cs typeface="Raleway"/>
                <a:sym typeface="Raleway"/>
              </a:rPr>
              <a:t>Timely response and assistance during emergencies contribute to maintaining community well-being and productivity. By ensuring the health, safety, and welfare of individuals and communities, emergency applications support workforce productivity, social cohesion, and overall quality of life, which are foundational for sustainable economic development.</a:t>
            </a:r>
            <a:endParaRPr b="1" sz="1400">
              <a:solidFill>
                <a:srgbClr val="FFFFFF"/>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idx="4294967295" type="title"/>
          </p:nvPr>
        </p:nvSpPr>
        <p:spPr>
          <a:xfrm>
            <a:off x="535775" y="71215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solidFill>
                  <a:schemeClr val="dk1"/>
                </a:solidFill>
              </a:rPr>
              <a:t>Selling your idea</a:t>
            </a:r>
            <a:endParaRPr sz="2400"/>
          </a:p>
        </p:txBody>
      </p:sp>
      <p:sp>
        <p:nvSpPr>
          <p:cNvPr id="156" name="Google Shape;156;p17"/>
          <p:cNvSpPr txBox="1"/>
          <p:nvPr>
            <p:ph idx="4294967295" type="title"/>
          </p:nvPr>
        </p:nvSpPr>
        <p:spPr>
          <a:xfrm>
            <a:off x="535775" y="712150"/>
            <a:ext cx="5197200" cy="3835500"/>
          </a:xfrm>
          <a:prstGeom prst="rect">
            <a:avLst/>
          </a:prstGeom>
        </p:spPr>
        <p:txBody>
          <a:bodyPr anchorCtr="0" anchor="t" bIns="91425" lIns="91425" spcFirstLastPara="1" rIns="91425" wrap="square" tIns="91425">
            <a:normAutofit fontScale="90000"/>
          </a:bodyPr>
          <a:lstStyle/>
          <a:p>
            <a:pPr indent="0" lvl="0" marL="0" rtl="0" algn="just">
              <a:lnSpc>
                <a:spcPct val="115000"/>
              </a:lnSpc>
              <a:spcBef>
                <a:spcPts val="0"/>
              </a:spcBef>
              <a:spcAft>
                <a:spcPts val="0"/>
              </a:spcAft>
              <a:buNone/>
            </a:pPr>
            <a:r>
              <a:rPr b="1" lang="en" sz="2022">
                <a:solidFill>
                  <a:schemeClr val="lt2"/>
                </a:solidFill>
                <a:latin typeface="Lato"/>
                <a:ea typeface="Lato"/>
                <a:cs typeface="Lato"/>
                <a:sym typeface="Lato"/>
              </a:rPr>
              <a:t>APP DESCRIPTION</a:t>
            </a:r>
            <a:endParaRPr b="1" sz="2022">
              <a:solidFill>
                <a:schemeClr val="lt2"/>
              </a:solidFill>
              <a:latin typeface="Lato"/>
              <a:ea typeface="Lato"/>
              <a:cs typeface="Lato"/>
              <a:sym typeface="Lato"/>
            </a:endParaRPr>
          </a:p>
          <a:p>
            <a:pPr indent="0" lvl="0" marL="0" rtl="0" algn="just">
              <a:lnSpc>
                <a:spcPct val="115000"/>
              </a:lnSpc>
              <a:spcBef>
                <a:spcPts val="1600"/>
              </a:spcBef>
              <a:spcAft>
                <a:spcPts val="0"/>
              </a:spcAft>
              <a:buNone/>
            </a:pPr>
            <a:r>
              <a:rPr lang="en" sz="1800">
                <a:latin typeface="Lato"/>
                <a:ea typeface="Lato"/>
                <a:cs typeface="Lato"/>
                <a:sym typeface="Lato"/>
              </a:rPr>
              <a:t>The Emergency app is a Mobile/Desktop application that is accessible by everyone on the planet.  It will serve as a swift </a:t>
            </a:r>
            <a:r>
              <a:rPr lang="en" sz="1800">
                <a:latin typeface="Lato"/>
                <a:ea typeface="Lato"/>
                <a:cs typeface="Lato"/>
                <a:sym typeface="Lato"/>
              </a:rPr>
              <a:t>medium</a:t>
            </a:r>
            <a:r>
              <a:rPr lang="en" sz="1800">
                <a:latin typeface="Lato"/>
                <a:ea typeface="Lato"/>
                <a:cs typeface="Lato"/>
                <a:sym typeface="Lato"/>
              </a:rPr>
              <a:t> to get in touch with the respective emergency response agency to report cases of natural disasters or any situation that poses as a threat to human life.</a:t>
            </a:r>
            <a:endParaRPr sz="1800">
              <a:latin typeface="Lato"/>
              <a:ea typeface="Lato"/>
              <a:cs typeface="Lato"/>
              <a:sym typeface="Lato"/>
            </a:endParaRPr>
          </a:p>
          <a:p>
            <a:pPr indent="0" lvl="0" marL="0" rtl="0" algn="just">
              <a:lnSpc>
                <a:spcPct val="115000"/>
              </a:lnSpc>
              <a:spcBef>
                <a:spcPts val="1600"/>
              </a:spcBef>
              <a:spcAft>
                <a:spcPts val="1600"/>
              </a:spcAft>
              <a:buNone/>
            </a:pPr>
            <a:r>
              <a:rPr lang="en" sz="1800">
                <a:latin typeface="Lato"/>
                <a:ea typeface="Lato"/>
                <a:cs typeface="Lato"/>
                <a:sym typeface="Lato"/>
              </a:rPr>
              <a:t>The application will be in form of a conventional social media app that will be used effectively according to a set of rules and regulations that governs it.</a:t>
            </a:r>
            <a:endParaRPr sz="18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nvSpPr>
        <p:spPr>
          <a:xfrm>
            <a:off x="140375" y="85225"/>
            <a:ext cx="8858400" cy="4911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700">
                <a:solidFill>
                  <a:srgbClr val="82C7A5"/>
                </a:solidFill>
                <a:latin typeface="Raleway"/>
                <a:ea typeface="Raleway"/>
                <a:cs typeface="Raleway"/>
                <a:sym typeface="Raleway"/>
              </a:rPr>
              <a:t>TYPES OF EMERGENCIES AND APPROPRIATE RESPONSE AGENCIES</a:t>
            </a:r>
            <a:endParaRPr b="1" sz="1700">
              <a:solidFill>
                <a:srgbClr val="82C7A5"/>
              </a:solidFill>
              <a:latin typeface="Raleway"/>
              <a:ea typeface="Raleway"/>
              <a:cs typeface="Raleway"/>
              <a:sym typeface="Raleway"/>
            </a:endParaRPr>
          </a:p>
          <a:p>
            <a:pPr indent="0" lvl="0" marL="457200" rtl="0" algn="just">
              <a:lnSpc>
                <a:spcPct val="115000"/>
              </a:lnSpc>
              <a:spcBef>
                <a:spcPts val="1500"/>
              </a:spcBef>
              <a:spcAft>
                <a:spcPts val="0"/>
              </a:spcAft>
              <a:buNone/>
            </a:pPr>
            <a:r>
              <a:rPr b="1" lang="en">
                <a:solidFill>
                  <a:schemeClr val="lt2"/>
                </a:solidFill>
                <a:latin typeface="Raleway"/>
                <a:ea typeface="Raleway"/>
                <a:cs typeface="Raleway"/>
                <a:sym typeface="Raleway"/>
              </a:rPr>
              <a:t>Medical Emergencies:</a:t>
            </a:r>
            <a:endParaRPr b="1">
              <a:solidFill>
                <a:schemeClr val="lt2"/>
              </a:solidFill>
              <a:latin typeface="Raleway"/>
              <a:ea typeface="Raleway"/>
              <a:cs typeface="Raleway"/>
              <a:sym typeface="Raleway"/>
            </a:endParaRPr>
          </a:p>
          <a:p>
            <a:pPr indent="0" lvl="0" marL="914400" rtl="0" algn="just">
              <a:lnSpc>
                <a:spcPct val="115000"/>
              </a:lnSpc>
              <a:spcBef>
                <a:spcPts val="1500"/>
              </a:spcBef>
              <a:spcAft>
                <a:spcPts val="0"/>
              </a:spcAft>
              <a:buNone/>
            </a:pPr>
            <a:r>
              <a:rPr b="1" lang="en">
                <a:solidFill>
                  <a:srgbClr val="FFFFFF"/>
                </a:solidFill>
                <a:latin typeface="Raleway"/>
                <a:ea typeface="Raleway"/>
                <a:cs typeface="Raleway"/>
                <a:sym typeface="Raleway"/>
              </a:rPr>
              <a:t>Appropriate Response Agency: Emergency Medical Services (EMS), also known as paramedics or ambulance services.</a:t>
            </a:r>
            <a:endParaRPr b="1">
              <a:solidFill>
                <a:srgbClr val="FFFFFF"/>
              </a:solidFill>
              <a:latin typeface="Raleway"/>
              <a:ea typeface="Raleway"/>
              <a:cs typeface="Raleway"/>
              <a:sym typeface="Raleway"/>
            </a:endParaRPr>
          </a:p>
          <a:p>
            <a:pPr indent="0" lvl="0" marL="457200" rtl="0" algn="just">
              <a:lnSpc>
                <a:spcPct val="115000"/>
              </a:lnSpc>
              <a:spcBef>
                <a:spcPts val="1500"/>
              </a:spcBef>
              <a:spcAft>
                <a:spcPts val="0"/>
              </a:spcAft>
              <a:buNone/>
            </a:pPr>
            <a:r>
              <a:rPr b="1" lang="en">
                <a:solidFill>
                  <a:schemeClr val="lt2"/>
                </a:solidFill>
                <a:latin typeface="Raleway"/>
                <a:ea typeface="Raleway"/>
                <a:cs typeface="Raleway"/>
                <a:sym typeface="Raleway"/>
              </a:rPr>
              <a:t>Fire Emergencies:</a:t>
            </a:r>
            <a:endParaRPr b="1">
              <a:solidFill>
                <a:schemeClr val="lt2"/>
              </a:solidFill>
              <a:latin typeface="Raleway"/>
              <a:ea typeface="Raleway"/>
              <a:cs typeface="Raleway"/>
              <a:sym typeface="Raleway"/>
            </a:endParaRPr>
          </a:p>
          <a:p>
            <a:pPr indent="0" lvl="0" marL="914400" rtl="0" algn="just">
              <a:lnSpc>
                <a:spcPct val="115000"/>
              </a:lnSpc>
              <a:spcBef>
                <a:spcPts val="1500"/>
              </a:spcBef>
              <a:spcAft>
                <a:spcPts val="0"/>
              </a:spcAft>
              <a:buNone/>
            </a:pPr>
            <a:r>
              <a:rPr b="1" lang="en">
                <a:solidFill>
                  <a:srgbClr val="FFFFFF"/>
                </a:solidFill>
                <a:latin typeface="Raleway"/>
                <a:ea typeface="Raleway"/>
                <a:cs typeface="Raleway"/>
                <a:sym typeface="Raleway"/>
              </a:rPr>
              <a:t>Appropriate Response Agency: Fire Department or Fire Rescue Services.</a:t>
            </a:r>
            <a:endParaRPr b="1">
              <a:solidFill>
                <a:srgbClr val="FFFFFF"/>
              </a:solidFill>
              <a:latin typeface="Raleway"/>
              <a:ea typeface="Raleway"/>
              <a:cs typeface="Raleway"/>
              <a:sym typeface="Raleway"/>
            </a:endParaRPr>
          </a:p>
          <a:p>
            <a:pPr indent="0" lvl="0" marL="0" rtl="0" algn="just">
              <a:lnSpc>
                <a:spcPct val="115000"/>
              </a:lnSpc>
              <a:spcBef>
                <a:spcPts val="1500"/>
              </a:spcBef>
              <a:spcAft>
                <a:spcPts val="0"/>
              </a:spcAft>
              <a:buNone/>
            </a:pPr>
            <a:r>
              <a:rPr b="1" lang="en">
                <a:solidFill>
                  <a:srgbClr val="FFFFFF"/>
                </a:solidFill>
                <a:latin typeface="Raleway"/>
                <a:ea typeface="Raleway"/>
                <a:cs typeface="Raleway"/>
                <a:sym typeface="Raleway"/>
              </a:rPr>
              <a:t>           </a:t>
            </a:r>
            <a:r>
              <a:rPr b="1" lang="en">
                <a:solidFill>
                  <a:schemeClr val="lt2"/>
                </a:solidFill>
                <a:latin typeface="Raleway"/>
                <a:ea typeface="Raleway"/>
                <a:cs typeface="Raleway"/>
                <a:sym typeface="Raleway"/>
              </a:rPr>
              <a:t> </a:t>
            </a:r>
            <a:r>
              <a:rPr b="1" lang="en">
                <a:solidFill>
                  <a:schemeClr val="lt2"/>
                </a:solidFill>
                <a:latin typeface="Raleway"/>
                <a:ea typeface="Raleway"/>
                <a:cs typeface="Raleway"/>
                <a:sym typeface="Raleway"/>
              </a:rPr>
              <a:t>Terrorist or Security Threats:</a:t>
            </a:r>
            <a:endParaRPr b="1">
              <a:solidFill>
                <a:schemeClr val="lt2"/>
              </a:solidFill>
              <a:latin typeface="Raleway"/>
              <a:ea typeface="Raleway"/>
              <a:cs typeface="Raleway"/>
              <a:sym typeface="Raleway"/>
            </a:endParaRPr>
          </a:p>
          <a:p>
            <a:pPr indent="457200" lvl="0" marL="457200" rtl="0" algn="just">
              <a:lnSpc>
                <a:spcPct val="115000"/>
              </a:lnSpc>
              <a:spcBef>
                <a:spcPts val="0"/>
              </a:spcBef>
              <a:spcAft>
                <a:spcPts val="0"/>
              </a:spcAft>
              <a:buNone/>
            </a:pPr>
            <a:r>
              <a:rPr b="1" lang="en">
                <a:solidFill>
                  <a:srgbClr val="FFFFFF"/>
                </a:solidFill>
                <a:latin typeface="Raleway"/>
                <a:ea typeface="Raleway"/>
                <a:cs typeface="Raleway"/>
                <a:sym typeface="Raleway"/>
              </a:rPr>
              <a:t>Appropriate Response Agencies: Law Enforcement Agencies (local police, FBI, etc.), Homeland Security, and sometimes specialized anti-terrorism units.</a:t>
            </a:r>
            <a:endParaRPr b="1">
              <a:solidFill>
                <a:srgbClr val="FFFFFF"/>
              </a:solidFill>
              <a:latin typeface="Raleway"/>
              <a:ea typeface="Raleway"/>
              <a:cs typeface="Raleway"/>
              <a:sym typeface="Raleway"/>
            </a:endParaRPr>
          </a:p>
          <a:p>
            <a:pPr indent="-228600" lvl="0" marL="457200" rtl="0" algn="just">
              <a:lnSpc>
                <a:spcPct val="115000"/>
              </a:lnSpc>
              <a:spcBef>
                <a:spcPts val="1500"/>
              </a:spcBef>
              <a:spcAft>
                <a:spcPts val="0"/>
              </a:spcAft>
              <a:buClr>
                <a:schemeClr val="lt2"/>
              </a:buClr>
              <a:buSzPts val="1400"/>
              <a:buFont typeface="Raleway"/>
              <a:buNone/>
            </a:pPr>
            <a:r>
              <a:rPr b="1" lang="en">
                <a:solidFill>
                  <a:schemeClr val="lt2"/>
                </a:solidFill>
                <a:latin typeface="Raleway"/>
                <a:ea typeface="Raleway"/>
                <a:cs typeface="Raleway"/>
                <a:sym typeface="Raleway"/>
              </a:rPr>
              <a:t>Environmental Emergencies (e.g., hazardous materials spills):</a:t>
            </a:r>
            <a:endParaRPr b="1">
              <a:solidFill>
                <a:schemeClr val="lt2"/>
              </a:solidFill>
              <a:latin typeface="Raleway"/>
              <a:ea typeface="Raleway"/>
              <a:cs typeface="Raleway"/>
              <a:sym typeface="Raleway"/>
            </a:endParaRPr>
          </a:p>
          <a:p>
            <a:pPr indent="457200" lvl="0" marL="457200" rtl="0" algn="just">
              <a:lnSpc>
                <a:spcPct val="115000"/>
              </a:lnSpc>
              <a:spcBef>
                <a:spcPts val="1500"/>
              </a:spcBef>
              <a:spcAft>
                <a:spcPts val="0"/>
              </a:spcAft>
              <a:buNone/>
            </a:pPr>
            <a:r>
              <a:rPr b="1" lang="en">
                <a:solidFill>
                  <a:srgbClr val="D1D5DB"/>
                </a:solidFill>
                <a:latin typeface="Raleway"/>
                <a:ea typeface="Raleway"/>
                <a:cs typeface="Raleway"/>
                <a:sym typeface="Raleway"/>
              </a:rPr>
              <a:t>Appropriate Response Agencies: Local Fire Department, Environmental Protection Agency (EPA), and sometimes specialized hazardous materials response teams.</a:t>
            </a:r>
            <a:endParaRPr b="1">
              <a:solidFill>
                <a:srgbClr val="D1D5DB"/>
              </a:solidFill>
              <a:latin typeface="Raleway"/>
              <a:ea typeface="Raleway"/>
              <a:cs typeface="Raleway"/>
              <a:sym typeface="Raleway"/>
            </a:endParaRPr>
          </a:p>
          <a:p>
            <a:pPr indent="0" lvl="0" marL="0" rtl="0" algn="just">
              <a:spcBef>
                <a:spcPts val="150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nvSpPr>
        <p:spPr>
          <a:xfrm>
            <a:off x="501325" y="325850"/>
            <a:ext cx="7700100" cy="4421700"/>
          </a:xfrm>
          <a:prstGeom prst="rect">
            <a:avLst/>
          </a:prstGeom>
          <a:noFill/>
          <a:ln>
            <a:noFill/>
          </a:ln>
        </p:spPr>
        <p:txBody>
          <a:bodyPr anchorCtr="0" anchor="t" bIns="91425" lIns="91425" spcFirstLastPara="1" rIns="91425" wrap="square" tIns="91425">
            <a:noAutofit/>
          </a:bodyPr>
          <a:lstStyle/>
          <a:p>
            <a:pPr indent="-228600" lvl="0" marL="457200" rtl="0" algn="just">
              <a:lnSpc>
                <a:spcPct val="115000"/>
              </a:lnSpc>
              <a:spcBef>
                <a:spcPts val="1500"/>
              </a:spcBef>
              <a:spcAft>
                <a:spcPts val="0"/>
              </a:spcAft>
              <a:buClr>
                <a:schemeClr val="lt2"/>
              </a:buClr>
              <a:buSzPts val="1600"/>
              <a:buFont typeface="Raleway"/>
              <a:buNone/>
            </a:pPr>
            <a:r>
              <a:rPr b="1" lang="en" sz="1600">
                <a:solidFill>
                  <a:schemeClr val="lt2"/>
                </a:solidFill>
                <a:latin typeface="Raleway"/>
                <a:ea typeface="Raleway"/>
                <a:cs typeface="Raleway"/>
                <a:sym typeface="Raleway"/>
              </a:rPr>
              <a:t>Natural Disasters:</a:t>
            </a:r>
            <a:endParaRPr b="1" sz="1600">
              <a:solidFill>
                <a:schemeClr val="lt2"/>
              </a:solidFill>
              <a:latin typeface="Raleway"/>
              <a:ea typeface="Raleway"/>
              <a:cs typeface="Raleway"/>
              <a:sym typeface="Raleway"/>
            </a:endParaRPr>
          </a:p>
          <a:p>
            <a:pPr indent="457200" lvl="0" marL="0" rtl="0" algn="just">
              <a:lnSpc>
                <a:spcPct val="115000"/>
              </a:lnSpc>
              <a:spcBef>
                <a:spcPts val="1500"/>
              </a:spcBef>
              <a:spcAft>
                <a:spcPts val="0"/>
              </a:spcAft>
              <a:buNone/>
            </a:pPr>
            <a:r>
              <a:rPr b="1" lang="en">
                <a:solidFill>
                  <a:srgbClr val="FFFFFF"/>
                </a:solidFill>
                <a:latin typeface="Raleway"/>
                <a:ea typeface="Raleway"/>
                <a:cs typeface="Raleway"/>
                <a:sym typeface="Raleway"/>
              </a:rPr>
              <a:t>Appropriate Response Agencies: Local Emergency Management Agencies, National Weather Service, and sometimes specialized disaster response teams.</a:t>
            </a:r>
            <a:endParaRPr b="1">
              <a:solidFill>
                <a:srgbClr val="FFFFFF"/>
              </a:solidFill>
              <a:latin typeface="Raleway"/>
              <a:ea typeface="Raleway"/>
              <a:cs typeface="Raleway"/>
              <a:sym typeface="Raleway"/>
            </a:endParaRPr>
          </a:p>
          <a:p>
            <a:pPr indent="-228600" lvl="0" marL="457200" rtl="0" algn="just">
              <a:lnSpc>
                <a:spcPct val="115000"/>
              </a:lnSpc>
              <a:spcBef>
                <a:spcPts val="1500"/>
              </a:spcBef>
              <a:spcAft>
                <a:spcPts val="0"/>
              </a:spcAft>
              <a:buClr>
                <a:srgbClr val="82C7A5"/>
              </a:buClr>
              <a:buSzPts val="1600"/>
              <a:buFont typeface="Raleway"/>
              <a:buNone/>
            </a:pPr>
            <a:r>
              <a:rPr b="1" lang="en" sz="1600">
                <a:solidFill>
                  <a:srgbClr val="82C7A5"/>
                </a:solidFill>
                <a:latin typeface="Raleway"/>
                <a:ea typeface="Raleway"/>
                <a:cs typeface="Raleway"/>
                <a:sym typeface="Raleway"/>
              </a:rPr>
              <a:t>Law Enforcement Emergencies:</a:t>
            </a:r>
            <a:endParaRPr b="1" sz="1600">
              <a:solidFill>
                <a:srgbClr val="82C7A5"/>
              </a:solidFill>
              <a:latin typeface="Raleway"/>
              <a:ea typeface="Raleway"/>
              <a:cs typeface="Raleway"/>
              <a:sym typeface="Raleway"/>
            </a:endParaRPr>
          </a:p>
          <a:p>
            <a:pPr indent="457200" lvl="0" marL="0" rtl="0" algn="just">
              <a:lnSpc>
                <a:spcPct val="115000"/>
              </a:lnSpc>
              <a:spcBef>
                <a:spcPts val="1500"/>
              </a:spcBef>
              <a:spcAft>
                <a:spcPts val="0"/>
              </a:spcAft>
              <a:buNone/>
            </a:pPr>
            <a:r>
              <a:rPr b="1" lang="en">
                <a:solidFill>
                  <a:srgbClr val="FFFFFF"/>
                </a:solidFill>
                <a:latin typeface="Raleway"/>
                <a:ea typeface="Raleway"/>
                <a:cs typeface="Raleway"/>
                <a:sym typeface="Raleway"/>
              </a:rPr>
              <a:t>Appropriate Response Agency: Police Department or Law Enforcement Agencies.</a:t>
            </a:r>
            <a:endParaRPr b="1">
              <a:solidFill>
                <a:srgbClr val="FFFFFF"/>
              </a:solidFill>
              <a:latin typeface="Raleway"/>
              <a:ea typeface="Raleway"/>
              <a:cs typeface="Raleway"/>
              <a:sym typeface="Raleway"/>
            </a:endParaRPr>
          </a:p>
          <a:p>
            <a:pPr indent="-228600" lvl="0" marL="457200" rtl="0" algn="just">
              <a:lnSpc>
                <a:spcPct val="115000"/>
              </a:lnSpc>
              <a:spcBef>
                <a:spcPts val="1500"/>
              </a:spcBef>
              <a:spcAft>
                <a:spcPts val="0"/>
              </a:spcAft>
              <a:buClr>
                <a:schemeClr val="lt2"/>
              </a:buClr>
              <a:buSzPts val="1500"/>
              <a:buFont typeface="Raleway"/>
              <a:buNone/>
            </a:pPr>
            <a:r>
              <a:rPr b="1" lang="en" sz="1500">
                <a:solidFill>
                  <a:schemeClr val="lt2"/>
                </a:solidFill>
                <a:latin typeface="Raleway"/>
                <a:ea typeface="Raleway"/>
                <a:cs typeface="Raleway"/>
                <a:sym typeface="Raleway"/>
              </a:rPr>
              <a:t>Search and Rescue Operations:</a:t>
            </a:r>
            <a:endParaRPr b="1" sz="1500">
              <a:solidFill>
                <a:schemeClr val="lt2"/>
              </a:solidFill>
              <a:latin typeface="Raleway"/>
              <a:ea typeface="Raleway"/>
              <a:cs typeface="Raleway"/>
              <a:sym typeface="Raleway"/>
            </a:endParaRPr>
          </a:p>
          <a:p>
            <a:pPr indent="457200" lvl="0" marL="0" rtl="0" algn="just">
              <a:lnSpc>
                <a:spcPct val="115000"/>
              </a:lnSpc>
              <a:spcBef>
                <a:spcPts val="1500"/>
              </a:spcBef>
              <a:spcAft>
                <a:spcPts val="0"/>
              </a:spcAft>
              <a:buNone/>
            </a:pPr>
            <a:r>
              <a:rPr b="1" lang="en">
                <a:solidFill>
                  <a:srgbClr val="D1D5DB"/>
                </a:solidFill>
                <a:latin typeface="Raleway"/>
                <a:ea typeface="Raleway"/>
                <a:cs typeface="Raleway"/>
                <a:sym typeface="Raleway"/>
              </a:rPr>
              <a:t>Appropriate Response Agencies: Local Search and Rescue (SAR) teams, National Park Service SAR teams, and sometimes specialized SAR units.</a:t>
            </a:r>
            <a:endParaRPr b="1">
              <a:solidFill>
                <a:srgbClr val="FFFFFF"/>
              </a:solidFill>
              <a:latin typeface="Raleway"/>
              <a:ea typeface="Raleway"/>
              <a:cs typeface="Raleway"/>
              <a:sym typeface="Raleway"/>
            </a:endParaRPr>
          </a:p>
          <a:p>
            <a:pPr indent="0" lvl="0" marL="0" rtl="0" algn="just">
              <a:lnSpc>
                <a:spcPct val="115000"/>
              </a:lnSpc>
              <a:spcBef>
                <a:spcPts val="1500"/>
              </a:spcBef>
              <a:spcAft>
                <a:spcPts val="0"/>
              </a:spcAft>
              <a:buNone/>
            </a:pPr>
            <a:r>
              <a:t/>
            </a:r>
            <a:endParaRPr sz="1200">
              <a:solidFill>
                <a:srgbClr val="FFFFFF"/>
              </a:solidFill>
              <a:latin typeface="Raleway"/>
              <a:ea typeface="Raleway"/>
              <a:cs typeface="Raleway"/>
              <a:sym typeface="Raleway"/>
            </a:endParaRPr>
          </a:p>
          <a:p>
            <a:pPr indent="0" lvl="0" marL="914400" rtl="0" algn="just">
              <a:lnSpc>
                <a:spcPct val="115000"/>
              </a:lnSpc>
              <a:spcBef>
                <a:spcPts val="1500"/>
              </a:spcBef>
              <a:spcAft>
                <a:spcPts val="0"/>
              </a:spcAft>
              <a:buNone/>
            </a:pPr>
            <a:r>
              <a:t/>
            </a:r>
            <a:endParaRPr sz="1200">
              <a:solidFill>
                <a:srgbClr val="D1D5DB"/>
              </a:solidFill>
              <a:highlight>
                <a:srgbClr val="343541"/>
              </a:highlight>
              <a:latin typeface="Roboto"/>
              <a:ea typeface="Roboto"/>
              <a:cs typeface="Roboto"/>
              <a:sym typeface="Roboto"/>
            </a:endParaRPr>
          </a:p>
          <a:p>
            <a:pPr indent="-228600" lvl="0" marL="457200" rtl="0" algn="l">
              <a:lnSpc>
                <a:spcPct val="115000"/>
              </a:lnSpc>
              <a:spcBef>
                <a:spcPts val="1500"/>
              </a:spcBef>
              <a:spcAft>
                <a:spcPts val="0"/>
              </a:spcAft>
              <a:buClr>
                <a:srgbClr val="D1D5DB"/>
              </a:buClr>
              <a:buSzPts val="1200"/>
              <a:buFont typeface="Roboto"/>
              <a:buNone/>
            </a:pPr>
            <a:r>
              <a:t/>
            </a:r>
            <a:endParaRPr sz="1200">
              <a:solidFill>
                <a:srgbClr val="D1D5DB"/>
              </a:solidFill>
              <a:highlight>
                <a:srgbClr val="343541"/>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0" name="Shape 170"/>
        <p:cNvGrpSpPr/>
        <p:nvPr/>
      </p:nvGrpSpPr>
      <p:grpSpPr>
        <a:xfrm>
          <a:off x="0" y="0"/>
          <a:ext cx="0" cy="0"/>
          <a:chOff x="0" y="0"/>
          <a:chExt cx="0" cy="0"/>
        </a:xfrm>
      </p:grpSpPr>
      <p:sp>
        <p:nvSpPr>
          <p:cNvPr id="171" name="Google Shape;171;p20"/>
          <p:cNvSpPr txBox="1"/>
          <p:nvPr/>
        </p:nvSpPr>
        <p:spPr>
          <a:xfrm>
            <a:off x="2855550" y="476250"/>
            <a:ext cx="3432900" cy="706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APP FEATURES</a:t>
            </a:r>
            <a:endParaRPr b="1" sz="3000">
              <a:solidFill>
                <a:schemeClr val="lt2"/>
              </a:solidFill>
              <a:latin typeface="Raleway"/>
              <a:ea typeface="Raleway"/>
              <a:cs typeface="Raleway"/>
              <a:sym typeface="Raleway"/>
            </a:endParaRPr>
          </a:p>
        </p:txBody>
      </p:sp>
      <p:sp>
        <p:nvSpPr>
          <p:cNvPr id="172" name="Google Shape;172;p20"/>
          <p:cNvSpPr txBox="1"/>
          <p:nvPr>
            <p:ph idx="4294967295" type="body"/>
          </p:nvPr>
        </p:nvSpPr>
        <p:spPr>
          <a:xfrm>
            <a:off x="591550" y="1183050"/>
            <a:ext cx="7790400" cy="3522300"/>
          </a:xfrm>
          <a:prstGeom prst="rect">
            <a:avLst/>
          </a:prstGeom>
        </p:spPr>
        <p:txBody>
          <a:bodyPr anchorCtr="0" anchor="t" bIns="91425" lIns="91425" spcFirstLastPara="1" rIns="91425" wrap="square" tIns="91425">
            <a:normAutofit fontScale="25000"/>
          </a:bodyPr>
          <a:lstStyle/>
          <a:p>
            <a:pPr indent="0" lvl="0" marL="0" rtl="0" algn="just">
              <a:spcBef>
                <a:spcPts val="0"/>
              </a:spcBef>
              <a:spcAft>
                <a:spcPts val="0"/>
              </a:spcAft>
              <a:buNone/>
            </a:pPr>
            <a:r>
              <a:rPr b="1" lang="en" sz="5600">
                <a:solidFill>
                  <a:schemeClr val="lt2"/>
                </a:solidFill>
                <a:latin typeface="Raleway"/>
                <a:ea typeface="Raleway"/>
                <a:cs typeface="Raleway"/>
                <a:sym typeface="Raleway"/>
              </a:rPr>
              <a:t>Language Preference: </a:t>
            </a:r>
            <a:endParaRPr b="1" sz="5600">
              <a:solidFill>
                <a:schemeClr val="lt2"/>
              </a:solidFill>
              <a:latin typeface="Raleway"/>
              <a:ea typeface="Raleway"/>
              <a:cs typeface="Raleway"/>
              <a:sym typeface="Raleway"/>
            </a:endParaRPr>
          </a:p>
          <a:p>
            <a:pPr indent="0" lvl="0" marL="0" rtl="0" algn="just">
              <a:spcBef>
                <a:spcPts val="1000"/>
              </a:spcBef>
              <a:spcAft>
                <a:spcPts val="0"/>
              </a:spcAft>
              <a:buNone/>
            </a:pPr>
            <a:r>
              <a:rPr b="1" lang="en" sz="5223">
                <a:latin typeface="Raleway"/>
                <a:ea typeface="Raleway"/>
                <a:cs typeface="Raleway"/>
                <a:sym typeface="Raleway"/>
              </a:rPr>
              <a:t>The application will be customizable for respective user’s language preference. It will </a:t>
            </a:r>
            <a:r>
              <a:rPr b="1" lang="en" sz="5223">
                <a:latin typeface="Raleway"/>
                <a:ea typeface="Raleway"/>
                <a:cs typeface="Raleway"/>
                <a:sym typeface="Raleway"/>
              </a:rPr>
              <a:t>accommodate</a:t>
            </a:r>
            <a:r>
              <a:rPr b="1" lang="en" sz="5223">
                <a:latin typeface="Raleway"/>
                <a:ea typeface="Raleway"/>
                <a:cs typeface="Raleway"/>
                <a:sym typeface="Raleway"/>
              </a:rPr>
              <a:t> major </a:t>
            </a:r>
            <a:r>
              <a:rPr b="1" lang="en" sz="5223">
                <a:latin typeface="Raleway"/>
                <a:ea typeface="Raleway"/>
                <a:cs typeface="Raleway"/>
                <a:sym typeface="Raleway"/>
              </a:rPr>
              <a:t>indigenous</a:t>
            </a:r>
            <a:r>
              <a:rPr b="1" lang="en" sz="5223">
                <a:latin typeface="Raleway"/>
                <a:ea typeface="Raleway"/>
                <a:cs typeface="Raleway"/>
                <a:sym typeface="Raleway"/>
              </a:rPr>
              <a:t> languages across the globe.</a:t>
            </a:r>
            <a:endParaRPr b="1" sz="5223">
              <a:latin typeface="Raleway"/>
              <a:ea typeface="Raleway"/>
              <a:cs typeface="Raleway"/>
              <a:sym typeface="Raleway"/>
            </a:endParaRPr>
          </a:p>
          <a:p>
            <a:pPr indent="0" lvl="0" marL="0" rtl="0" algn="just">
              <a:spcBef>
                <a:spcPts val="1000"/>
              </a:spcBef>
              <a:spcAft>
                <a:spcPts val="0"/>
              </a:spcAft>
              <a:buNone/>
            </a:pPr>
            <a:r>
              <a:t/>
            </a:r>
            <a:endParaRPr b="1" sz="5223">
              <a:latin typeface="Raleway"/>
              <a:ea typeface="Raleway"/>
              <a:cs typeface="Raleway"/>
              <a:sym typeface="Raleway"/>
            </a:endParaRPr>
          </a:p>
          <a:p>
            <a:pPr indent="0" lvl="0" marL="0" rtl="0" algn="just">
              <a:spcBef>
                <a:spcPts val="1000"/>
              </a:spcBef>
              <a:spcAft>
                <a:spcPts val="0"/>
              </a:spcAft>
              <a:buNone/>
            </a:pPr>
            <a:r>
              <a:rPr b="1" lang="en" sz="5623">
                <a:solidFill>
                  <a:schemeClr val="lt2"/>
                </a:solidFill>
                <a:latin typeface="Raleway"/>
                <a:ea typeface="Raleway"/>
                <a:cs typeface="Raleway"/>
                <a:sym typeface="Raleway"/>
              </a:rPr>
              <a:t>Region Specific:</a:t>
            </a:r>
            <a:endParaRPr b="1" sz="5623">
              <a:solidFill>
                <a:schemeClr val="lt2"/>
              </a:solidFill>
              <a:latin typeface="Raleway"/>
              <a:ea typeface="Raleway"/>
              <a:cs typeface="Raleway"/>
              <a:sym typeface="Raleway"/>
            </a:endParaRPr>
          </a:p>
          <a:p>
            <a:pPr indent="0" lvl="0" marL="0" rtl="0" algn="just">
              <a:spcBef>
                <a:spcPts val="1000"/>
              </a:spcBef>
              <a:spcAft>
                <a:spcPts val="0"/>
              </a:spcAft>
              <a:buNone/>
            </a:pPr>
            <a:r>
              <a:rPr b="1" lang="en" sz="5223">
                <a:latin typeface="Raleway"/>
                <a:ea typeface="Raleway"/>
                <a:cs typeface="Raleway"/>
                <a:sym typeface="Raleway"/>
              </a:rPr>
              <a:t>As users sign up to use the app, they will be required to select their continent, country, and specific region and home/office address . This information will be kept private according to privacy policy requirement and it will be used to efficiently harness the purpose of the application. Also  users location will be shared live with response agencies</a:t>
            </a:r>
            <a:endParaRPr b="1" sz="5223">
              <a:latin typeface="Raleway"/>
              <a:ea typeface="Raleway"/>
              <a:cs typeface="Raleway"/>
              <a:sym typeface="Raleway"/>
            </a:endParaRPr>
          </a:p>
          <a:p>
            <a:pPr indent="0" lvl="0" marL="0" rtl="0" algn="just">
              <a:spcBef>
                <a:spcPts val="1000"/>
              </a:spcBef>
              <a:spcAft>
                <a:spcPts val="0"/>
              </a:spcAft>
              <a:buNone/>
            </a:pPr>
            <a:r>
              <a:t/>
            </a:r>
            <a:endParaRPr b="1" sz="5223">
              <a:latin typeface="Raleway"/>
              <a:ea typeface="Raleway"/>
              <a:cs typeface="Raleway"/>
              <a:sym typeface="Raleway"/>
            </a:endParaRPr>
          </a:p>
          <a:p>
            <a:pPr indent="0" lvl="0" marL="0" rtl="0" algn="l">
              <a:spcBef>
                <a:spcPts val="1000"/>
              </a:spcBef>
              <a:spcAft>
                <a:spcPts val="1000"/>
              </a:spcAft>
              <a:buNone/>
            </a:pPr>
            <a:r>
              <a:t/>
            </a:r>
            <a:endParaRPr b="1" sz="1200">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283100" y="712150"/>
            <a:ext cx="8631600" cy="383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chemeClr val="lt2"/>
                </a:solidFill>
                <a:latin typeface="Raleway ExtraBold"/>
                <a:ea typeface="Raleway ExtraBold"/>
                <a:cs typeface="Raleway ExtraBold"/>
                <a:sym typeface="Raleway ExtraBold"/>
              </a:rPr>
              <a:t>Contact information of various emergency  response systems: </a:t>
            </a:r>
            <a:endParaRPr sz="1800">
              <a:solidFill>
                <a:schemeClr val="lt2"/>
              </a:solidFill>
              <a:latin typeface="Raleway ExtraBold"/>
              <a:ea typeface="Raleway ExtraBold"/>
              <a:cs typeface="Raleway ExtraBold"/>
              <a:sym typeface="Raleway ExtraBold"/>
            </a:endParaRPr>
          </a:p>
          <a:p>
            <a:pPr indent="0" lvl="0" marL="0" rtl="0" algn="l">
              <a:spcBef>
                <a:spcPts val="0"/>
              </a:spcBef>
              <a:spcAft>
                <a:spcPts val="0"/>
              </a:spcAft>
              <a:buNone/>
            </a:pPr>
            <a:r>
              <a:t/>
            </a:r>
            <a:endParaRPr sz="1800">
              <a:solidFill>
                <a:schemeClr val="lt2"/>
              </a:solidFill>
              <a:latin typeface="Raleway ExtraBold"/>
              <a:ea typeface="Raleway ExtraBold"/>
              <a:cs typeface="Raleway ExtraBold"/>
              <a:sym typeface="Raleway ExtraBold"/>
            </a:endParaRPr>
          </a:p>
          <a:p>
            <a:pPr indent="0" lvl="0" marL="0" rtl="0" algn="l">
              <a:spcBef>
                <a:spcPts val="0"/>
              </a:spcBef>
              <a:spcAft>
                <a:spcPts val="0"/>
              </a:spcAft>
              <a:buNone/>
            </a:pPr>
            <a:r>
              <a:rPr lang="en" sz="1577">
                <a:latin typeface="Raleway ExtraBold"/>
                <a:ea typeface="Raleway ExtraBold"/>
                <a:cs typeface="Raleway ExtraBold"/>
                <a:sym typeface="Raleway ExtraBold"/>
              </a:rPr>
              <a:t>The application will collect the contact information of every emergency response agency available today. </a:t>
            </a:r>
            <a:endParaRPr sz="1577">
              <a:latin typeface="Raleway ExtraBold"/>
              <a:ea typeface="Raleway ExtraBold"/>
              <a:cs typeface="Raleway ExtraBold"/>
              <a:sym typeface="Raleway ExtraBold"/>
            </a:endParaRPr>
          </a:p>
          <a:p>
            <a:pPr indent="0" lvl="0" marL="0" rtl="0" algn="l">
              <a:spcBef>
                <a:spcPts val="0"/>
              </a:spcBef>
              <a:spcAft>
                <a:spcPts val="0"/>
              </a:spcAft>
              <a:buNone/>
            </a:pPr>
            <a:r>
              <a:rPr lang="en" sz="1577">
                <a:latin typeface="Raleway ExtraBold"/>
                <a:ea typeface="Raleway ExtraBold"/>
                <a:cs typeface="Raleway ExtraBold"/>
                <a:sym typeface="Raleway ExtraBold"/>
              </a:rPr>
              <a:t>The application will get this information when various emergency response agencies sign in to the application. This is necessary to allow seamless communication between the reporter and the agency.</a:t>
            </a:r>
            <a:endParaRPr sz="1577">
              <a:latin typeface="Raleway ExtraBold"/>
              <a:ea typeface="Raleway ExtraBold"/>
              <a:cs typeface="Raleway ExtraBold"/>
              <a:sym typeface="Raleway ExtraBold"/>
            </a:endParaRPr>
          </a:p>
          <a:p>
            <a:pPr indent="0" lvl="0" marL="0" rtl="0" algn="l">
              <a:spcBef>
                <a:spcPts val="0"/>
              </a:spcBef>
              <a:spcAft>
                <a:spcPts val="0"/>
              </a:spcAft>
              <a:buNone/>
            </a:pPr>
            <a:r>
              <a:t/>
            </a:r>
            <a:endParaRPr sz="1577">
              <a:latin typeface="Raleway ExtraBold"/>
              <a:ea typeface="Raleway ExtraBold"/>
              <a:cs typeface="Raleway ExtraBold"/>
              <a:sym typeface="Raleway ExtraBold"/>
            </a:endParaRPr>
          </a:p>
          <a:p>
            <a:pPr indent="0" lvl="0" marL="0" rtl="0" algn="l">
              <a:lnSpc>
                <a:spcPct val="115000"/>
              </a:lnSpc>
              <a:spcBef>
                <a:spcPts val="1200"/>
              </a:spcBef>
              <a:spcAft>
                <a:spcPts val="0"/>
              </a:spcAft>
              <a:buNone/>
            </a:pPr>
            <a:r>
              <a:rPr b="1" lang="en" sz="1700">
                <a:solidFill>
                  <a:srgbClr val="82C7A5"/>
                </a:solidFill>
                <a:latin typeface="Arial"/>
                <a:ea typeface="Arial"/>
                <a:cs typeface="Arial"/>
                <a:sym typeface="Arial"/>
              </a:rPr>
              <a:t>Video Record, Voice Record, Camera, Image Upload, Call And Text Features</a:t>
            </a:r>
            <a:r>
              <a:rPr lang="en" sz="1677">
                <a:solidFill>
                  <a:schemeClr val="lt2"/>
                </a:solidFill>
                <a:latin typeface="Raleway ExtraBold"/>
                <a:ea typeface="Raleway ExtraBold"/>
                <a:cs typeface="Raleway ExtraBold"/>
                <a:sym typeface="Raleway ExtraBold"/>
              </a:rPr>
              <a:t>:</a:t>
            </a:r>
            <a:endParaRPr sz="1677">
              <a:solidFill>
                <a:schemeClr val="lt2"/>
              </a:solidFill>
              <a:latin typeface="Raleway ExtraBold"/>
              <a:ea typeface="Raleway ExtraBold"/>
              <a:cs typeface="Raleway ExtraBold"/>
              <a:sym typeface="Raleway ExtraBold"/>
            </a:endParaRPr>
          </a:p>
          <a:p>
            <a:pPr indent="0" lvl="0" marL="0" rtl="0" algn="l">
              <a:spcBef>
                <a:spcPts val="1200"/>
              </a:spcBef>
              <a:spcAft>
                <a:spcPts val="0"/>
              </a:spcAft>
              <a:buNone/>
            </a:pPr>
            <a:r>
              <a:rPr lang="en" sz="1577">
                <a:latin typeface="Raleway ExtraBold"/>
                <a:ea typeface="Raleway ExtraBold"/>
                <a:cs typeface="Raleway ExtraBold"/>
                <a:sym typeface="Raleway ExtraBold"/>
              </a:rPr>
              <a:t>These </a:t>
            </a:r>
            <a:r>
              <a:rPr lang="en" sz="1577">
                <a:latin typeface="Raleway ExtraBold"/>
                <a:ea typeface="Raleway ExtraBold"/>
                <a:cs typeface="Raleway ExtraBold"/>
                <a:sym typeface="Raleway ExtraBold"/>
              </a:rPr>
              <a:t>features</a:t>
            </a:r>
            <a:r>
              <a:rPr lang="en" sz="1577">
                <a:latin typeface="Raleway ExtraBold"/>
                <a:ea typeface="Raleway ExtraBold"/>
                <a:cs typeface="Raleway ExtraBold"/>
                <a:sym typeface="Raleway ExtraBold"/>
              </a:rPr>
              <a:t> will be made </a:t>
            </a:r>
            <a:r>
              <a:rPr lang="en" sz="1577">
                <a:latin typeface="Raleway ExtraBold"/>
                <a:ea typeface="Raleway ExtraBold"/>
                <a:cs typeface="Raleway ExtraBold"/>
                <a:sym typeface="Raleway ExtraBold"/>
              </a:rPr>
              <a:t>available</a:t>
            </a:r>
            <a:r>
              <a:rPr lang="en" sz="1577">
                <a:latin typeface="Raleway ExtraBold"/>
                <a:ea typeface="Raleway ExtraBold"/>
                <a:cs typeface="Raleway ExtraBold"/>
                <a:sym typeface="Raleway ExtraBold"/>
              </a:rPr>
              <a:t> to help users report emergency cases as explicitly as possible. </a:t>
            </a:r>
            <a:endParaRPr sz="1577">
              <a:latin typeface="Raleway ExtraBold"/>
              <a:ea typeface="Raleway ExtraBold"/>
              <a:cs typeface="Raleway ExtraBold"/>
              <a:sym typeface="Raleway ExtraBold"/>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