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1" r:id="rId6"/>
    <p:sldId id="262" r:id="rId7"/>
    <p:sldId id="264" r:id="rId8"/>
    <p:sldId id="265" r:id="rId9"/>
    <p:sldId id="267" r:id="rId10"/>
    <p:sldId id="266" r:id="rId11"/>
    <p:sldId id="268" r:id="rId12"/>
    <p:sldId id="269" r:id="rId13"/>
    <p:sldId id="259" r:id="rId14"/>
    <p:sldId id="270" r:id="rId15"/>
    <p:sldId id="271" r:id="rId16"/>
    <p:sldId id="273" r:id="rId17"/>
    <p:sldId id="276" r:id="rId18"/>
    <p:sldId id="277" r:id="rId19"/>
    <p:sldId id="278" r:id="rId20"/>
    <p:sldId id="274" r:id="rId21"/>
    <p:sldId id="275" r:id="rId2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70A3"/>
    <a:srgbClr val="01618D"/>
    <a:srgbClr val="014665"/>
    <a:srgbClr val="FD9B06"/>
    <a:srgbClr val="FCD6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60"/>
  </p:normalViewPr>
  <p:slideViewPr>
    <p:cSldViewPr snapToGrid="0">
      <p:cViewPr varScale="1">
        <p:scale>
          <a:sx n="111" d="100"/>
          <a:sy n="111"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06:13:09.407"/>
    </inkml:context>
    <inkml:brush xml:id="br0">
      <inkml:brushProperty name="width" value="0.035" units="cm"/>
      <inkml:brushProperty name="height" value="0.035" units="cm"/>
      <inkml:brushProperty name="color" value="#01618D"/>
    </inkml:brush>
  </inkml:definitions>
  <inkml:trace contextRef="#ctx0" brushRef="#br0">0 1552 24575,'84'-100'0,"-57"66"0,0 1 0,49-44 0,4 16 0,2 3 0,99-51 0,-73 46 0,220-142 0,493-271 0,-790 463 0,0 1 0,1 1 0,0 2 0,1 1 0,0 2 0,47-4 0,205 9 0,-137 4 0,-121-3 0,14 1 0,0-2 0,51-9 0,-81 8 0,1 0 0,0-1 0,-1-1 0,0 0 0,0 0 0,0-1 0,0 0 0,-1-1 0,0-1 0,0 1 0,0-2 0,11-10 0,-15 10-80,0 1 0,-1-1-1,0-1 1,0 1 0,-1-1-1,0 0 1,-1 0 0,0 0-1,0 0 1,-1 0 0,0-1 0,-1 1-1,1-1 1,-2 0 0,0 1-1,-1-17 1,-4 9-6746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06:13:15.573"/>
    </inkml:context>
    <inkml:brush xml:id="br0">
      <inkml:brushProperty name="width" value="0.035" units="cm"/>
      <inkml:brushProperty name="height" value="0.035" units="cm"/>
      <inkml:brushProperty name="color" value="#01618D"/>
    </inkml:brush>
  </inkml:definitions>
  <inkml:trace contextRef="#ctx0" brushRef="#br0">1 81 24575,'0'-2'0,"1"0"0,0 1 0,0-1 0,0 0 0,0 1 0,0-1 0,1 1 0,-1-1 0,0 1 0,1 0 0,-1 0 0,1-1 0,0 1 0,-1 0 0,1 0 0,0 0 0,-1 1 0,1-1 0,0 0 0,2 0 0,40-14 0,23 2 0,1 2 0,0 3 0,0 3 0,1 3 0,-1 3 0,1 3 0,94 18 0,-35 4 0,0 6 0,233 92 0,-282-92 0,-1 3 0,-2 4 0,72 49 0,-131-75 0,-1 0 0,0 2 0,0 0 0,-2 1 0,0 0 0,19 30 0,60 119 0,-21-33 0,-34-72 0,83 104 0,-105-145 0,2-1 0,0-2 0,0 1 0,2-2 0,0-1 0,0 0 0,2-1 0,-1-2 0,26 11 0,24 4 0,-29-11 0,0 1 0,73 41 0,-82-37 0,2-2 0,0-2 0,0 0 0,1-3 0,62 15 0,-84-24 0,-1 0 0,1 1 0,-1 1 0,13 7 0,31 13 0,-25-13 0,1 1 0,-2 1 0,0 2 0,-1 1 0,0 1 0,-2 2 0,0 0 0,-2 2 0,0 1 0,-2 2 0,41 53 0,-62-75-106,-1-2-9,-1 1 1,1-1-1,-1 0 1,1 0 0,0 0-1,0 0 1,0 0-1,0 0 1,0-1-1,3 2 1,5-1-6712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06:13:18.012"/>
    </inkml:context>
    <inkml:brush xml:id="br0">
      <inkml:brushProperty name="width" value="0.035" units="cm"/>
      <inkml:brushProperty name="height" value="0.035" units="cm"/>
      <inkml:brushProperty name="color" value="#01618D"/>
    </inkml:brush>
  </inkml:definitions>
  <inkml:trace contextRef="#ctx0" brushRef="#br0">2873 1 24575,'-1'8'0,"0"1"0,0-1 0,-1 0 0,0 1 0,0-1 0,-1 0 0,-1 0 0,1 0 0,-1-1 0,0 1 0,-1-1 0,1 0 0,-2 0 0,1 0 0,-1-1 0,-12 11 0,-10 6 0,0 0 0,-54 29 0,56-35 0,-31 21 0,3 2 0,1 2 0,2 3 0,2 1 0,-72 90 0,93-106 0,-1-2 0,-1 0 0,-1-3 0,-2 0 0,-48 27 0,30-20 0,-64 55 0,64-42 0,-1 3 0,-66 45 0,99-80 0,0-1 0,-1-1 0,0-1 0,-1 0 0,0-2 0,-1 0 0,-37 7 0,-19-5 0,0-3 0,-92-4 0,-24 1 0,186-3 0,-1 1 0,1 0 0,-1 0 0,1 0 0,0 1 0,0 0 0,0 1 0,0 0 0,1 0 0,-1 1 0,1 0 0,0 0 0,1 0 0,-1 1 0,1 0 0,0 1 0,1-1 0,-1 1 0,1 0 0,-7 13 0,-6 13 0,1 2 0,2 0 0,-15 52 0,14-39 0,9-27 0,-2-2 0,0 1 0,0-1 0,-15 20 0,18-31 0,0 0 0,0 0 0,-1 0 0,-1 0 0,1-1 0,-1-1 0,-1 1 0,1-1 0,-1 0 0,-15 7 0,7-6 0,-41 19 0,-79 23 0,98-38-273,0-2 0,0-2 0,-1-1 0,-74 1 0,93-8-6553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06:13:20.463"/>
    </inkml:context>
    <inkml:brush xml:id="br0">
      <inkml:brushProperty name="width" value="0.035" units="cm"/>
      <inkml:brushProperty name="height" value="0.035" units="cm"/>
      <inkml:brushProperty name="color" value="#01618D"/>
    </inkml:brush>
  </inkml:definitions>
  <inkml:trace contextRef="#ctx0" brushRef="#br0">2360 1524 24575,'-36'-3'0,"0"-2"0,1-2 0,0-1 0,0-1 0,1-2 0,-39-18 0,-29-7 0,-612-178 0,641 190 0,-102-50 0,157 66 0,-29-17 0,1-3 0,1-1 0,-80-70 0,112 87 0,0 0 0,1-1 0,0 0 0,1-1 0,1 0 0,0-1 0,1 0 0,1 0 0,0-1 0,-6-17 0,-2-16 0,3 0 0,-8-56 0,15 68 0,-1-1 0,-2 1 0,-2 1 0,-1 0 0,-27-55 0,33 79 0,-1 0 0,0 1 0,0-1 0,-1 1 0,-1 1 0,0 0 0,0 0 0,-1 0 0,0 1 0,-1 1 0,0 0 0,0 0 0,0 1 0,-1 1 0,-1 0 0,-12-5 0,-53-11-59,36 12-376,1-3-1,-72-32 1,87 31-6391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1T06:13:24.513"/>
    </inkml:context>
    <inkml:brush xml:id="br0">
      <inkml:brushProperty name="width" value="0.035" units="cm"/>
      <inkml:brushProperty name="height" value="0.035" units="cm"/>
      <inkml:brushProperty name="color" value="#0270A3"/>
    </inkml:brush>
  </inkml:definitions>
  <inkml:trace contextRef="#ctx0" brushRef="#br0">1 1 24575,'0'1'0,"1"1"0,0-1 0,-1 0 0,1 0 0,0 0 0,0 1 0,-1-1 0,1 0 0,0 0 0,0 0 0,0 0 0,0 0 0,1-1 0,-1 1 0,0 0 0,0 0 0,0-1 0,1 1 0,-1-1 0,0 1 0,3 0 0,37 11 0,-32-10 0,329 88 0,-303-83-119,62 18 370,-90-23-376,0 0 0,-1 1 1,1 0-1,-1 1 0,0-1 0,0 1 1,0 0-1,-1 1 0,1 0 0,-1-1 1,6 8-1,1 6-6701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FA47-9949-E92C-D248-823E360C3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FABD5850-C731-03BA-A102-5634B67BF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D995BDB-04AB-2258-6798-621EEEE44C16}"/>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5" name="Footer Placeholder 4">
            <a:extLst>
              <a:ext uri="{FF2B5EF4-FFF2-40B4-BE49-F238E27FC236}">
                <a16:creationId xmlns:a16="http://schemas.microsoft.com/office/drawing/2014/main" id="{5168FB87-C2CB-F238-8302-1CFD112A2F8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6B366FE-5E48-800A-4A84-FB0A1FB42B6C}"/>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90745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7BFB-FC26-FAB7-BF78-979871FF191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2A1572A-A51B-4AAE-7B82-26B870C8D4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ED70673-0430-CAE5-9F37-54A593F04BF8}"/>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5" name="Footer Placeholder 4">
            <a:extLst>
              <a:ext uri="{FF2B5EF4-FFF2-40B4-BE49-F238E27FC236}">
                <a16:creationId xmlns:a16="http://schemas.microsoft.com/office/drawing/2014/main" id="{DB97BD30-27DA-E9C4-D4D6-2C2440DDD86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427AEDD-7158-C5AC-CFF9-BCA4E5F24444}"/>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190768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4A6D5-71B3-009A-5509-EC6B5AC5A2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D5EAF05A-59EC-49E1-C582-75D297E9B7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ED67BEB-B9E8-4069-4D3B-1949826AA0C6}"/>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5" name="Footer Placeholder 4">
            <a:extLst>
              <a:ext uri="{FF2B5EF4-FFF2-40B4-BE49-F238E27FC236}">
                <a16:creationId xmlns:a16="http://schemas.microsoft.com/office/drawing/2014/main" id="{7A291A20-26D9-1352-5CC3-6EF0C193B12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D4FBB46-995B-4420-9F82-E18A0E89083B}"/>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390178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C9C4-519C-63CD-B96C-6D65414E126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DC91EAF-D1D7-774E-F8B6-F910945BF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31B875B-1FDD-4A2D-1F9D-AED024C77355}"/>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5" name="Footer Placeholder 4">
            <a:extLst>
              <a:ext uri="{FF2B5EF4-FFF2-40B4-BE49-F238E27FC236}">
                <a16:creationId xmlns:a16="http://schemas.microsoft.com/office/drawing/2014/main" id="{0CEFE4B3-7704-CCA1-48C0-CC24021E8ED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D8B8590-C721-01F1-91FC-7B5DE4A3E89F}"/>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46932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1C69-AB1D-51E0-22D1-3FA1CB9E6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E44E1B3-268E-59C0-BF79-E13A703CE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6C8BC4-98AE-CA9C-28CE-127305853B50}"/>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5" name="Footer Placeholder 4">
            <a:extLst>
              <a:ext uri="{FF2B5EF4-FFF2-40B4-BE49-F238E27FC236}">
                <a16:creationId xmlns:a16="http://schemas.microsoft.com/office/drawing/2014/main" id="{A1DA77F6-5D57-26F9-335C-8E2274BB3BF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5835269-4BFC-BB48-6936-20AF7A7470A8}"/>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26516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0A54-D55D-7BEA-808F-C3631F0C805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51C7DFE-821B-0762-70BA-6466EAFBB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7F1DA6A1-E0D4-1F6B-2402-A1B96734F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3A5A0438-4960-6D6F-CC5C-969324DB07D5}"/>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6" name="Footer Placeholder 5">
            <a:extLst>
              <a:ext uri="{FF2B5EF4-FFF2-40B4-BE49-F238E27FC236}">
                <a16:creationId xmlns:a16="http://schemas.microsoft.com/office/drawing/2014/main" id="{4E006663-499B-4F19-34D7-A846EECDCCB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7056A95-9751-C5FE-FA32-728009E1D12E}"/>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381928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C686-15E6-AB09-9314-03D90541F25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025CBBB-F939-AE39-B3F6-39C9E82411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CD3B87-10DA-13A8-333A-B90E80469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663B837-4E78-8EC7-1CB6-F2135C286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492946-3E9E-EBDF-859C-0585C9BA0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615A99D0-C2F6-E33B-D68F-B2603E55F647}"/>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8" name="Footer Placeholder 7">
            <a:extLst>
              <a:ext uri="{FF2B5EF4-FFF2-40B4-BE49-F238E27FC236}">
                <a16:creationId xmlns:a16="http://schemas.microsoft.com/office/drawing/2014/main" id="{8EC87D42-4018-6C61-8F15-579B5864A12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CF195878-7E50-E241-AE42-F253125AA33D}"/>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308018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4AD1-B508-B970-C42B-05C19EC8CFC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69ECB85F-1D1C-6C2C-7B95-FE4BD27D2CA4}"/>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4" name="Footer Placeholder 3">
            <a:extLst>
              <a:ext uri="{FF2B5EF4-FFF2-40B4-BE49-F238E27FC236}">
                <a16:creationId xmlns:a16="http://schemas.microsoft.com/office/drawing/2014/main" id="{E9DCCEBD-1D4F-B8BA-F4CA-1A9555617662}"/>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B013EDAD-609A-2801-2500-46B3FE8E90AE}"/>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91646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666B4-A599-E0EF-C0B7-382E20D44B97}"/>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3" name="Footer Placeholder 2">
            <a:extLst>
              <a:ext uri="{FF2B5EF4-FFF2-40B4-BE49-F238E27FC236}">
                <a16:creationId xmlns:a16="http://schemas.microsoft.com/office/drawing/2014/main" id="{560CFA43-7420-9713-C53E-520948C44E09}"/>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0EE2C36-08C1-8A8E-8694-F55EDC0728F8}"/>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282622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3322-E704-B7D4-0CE7-74B7BC683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1C35C78-460D-83D1-806D-17F84C679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B7ECB380-6696-0CA1-1F9B-0A4FCAEAC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852DD-9FC2-F5AD-75FB-246D721CED74}"/>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6" name="Footer Placeholder 5">
            <a:extLst>
              <a:ext uri="{FF2B5EF4-FFF2-40B4-BE49-F238E27FC236}">
                <a16:creationId xmlns:a16="http://schemas.microsoft.com/office/drawing/2014/main" id="{A6D8C08A-E02D-8C72-9ED7-BFC1DBFC14D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0906630-C51A-1E13-2840-F4814528ED2F}"/>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102400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C5F4-74D7-1352-801B-04D64F22A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587D835-2AC2-AC02-02DB-89A3DD08ED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5F5E4D74-BA30-5398-78D0-6AE823802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154C4-92A7-D7DC-220E-950EFE29A106}"/>
              </a:ext>
            </a:extLst>
          </p:cNvPr>
          <p:cNvSpPr>
            <a:spLocks noGrp="1"/>
          </p:cNvSpPr>
          <p:nvPr>
            <p:ph type="dt" sz="half" idx="10"/>
          </p:nvPr>
        </p:nvSpPr>
        <p:spPr/>
        <p:txBody>
          <a:bodyPr/>
          <a:lstStyle/>
          <a:p>
            <a:fld id="{C45E1953-74E8-4ECF-BBEE-B7EB31BD82D4}" type="datetimeFigureOut">
              <a:rPr lang="en-NG" smtClean="0"/>
              <a:t>01/12/2023</a:t>
            </a:fld>
            <a:endParaRPr lang="en-NG"/>
          </a:p>
        </p:txBody>
      </p:sp>
      <p:sp>
        <p:nvSpPr>
          <p:cNvPr id="6" name="Footer Placeholder 5">
            <a:extLst>
              <a:ext uri="{FF2B5EF4-FFF2-40B4-BE49-F238E27FC236}">
                <a16:creationId xmlns:a16="http://schemas.microsoft.com/office/drawing/2014/main" id="{15D95F36-936D-E591-F7A0-3682F9824B7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4BD4691-DD9D-54FC-2826-495AB4D684ED}"/>
              </a:ext>
            </a:extLst>
          </p:cNvPr>
          <p:cNvSpPr>
            <a:spLocks noGrp="1"/>
          </p:cNvSpPr>
          <p:nvPr>
            <p:ph type="sldNum" sz="quarter" idx="12"/>
          </p:nvPr>
        </p:nvSpPr>
        <p:spPr/>
        <p:txBody>
          <a:bodyPr/>
          <a:lstStyle/>
          <a:p>
            <a:fld id="{E777D1E7-E968-4BE8-A432-7FA6411415B7}" type="slidenum">
              <a:rPr lang="en-NG" smtClean="0"/>
              <a:t>‹#›</a:t>
            </a:fld>
            <a:endParaRPr lang="en-NG"/>
          </a:p>
        </p:txBody>
      </p:sp>
    </p:spTree>
    <p:extLst>
      <p:ext uri="{BB962C8B-B14F-4D97-AF65-F5344CB8AC3E}">
        <p14:creationId xmlns:p14="http://schemas.microsoft.com/office/powerpoint/2010/main" val="33933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FFE37-6286-99D5-90DA-EDE8FAF58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7C2EE01-C9C1-969C-9E26-5E79649FA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C3EA563-1817-D6F8-1AD6-4A286EC97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E1953-74E8-4ECF-BBEE-B7EB31BD82D4}" type="datetimeFigureOut">
              <a:rPr lang="en-NG" smtClean="0"/>
              <a:t>01/12/2023</a:t>
            </a:fld>
            <a:endParaRPr lang="en-NG"/>
          </a:p>
        </p:txBody>
      </p:sp>
      <p:sp>
        <p:nvSpPr>
          <p:cNvPr id="5" name="Footer Placeholder 4">
            <a:extLst>
              <a:ext uri="{FF2B5EF4-FFF2-40B4-BE49-F238E27FC236}">
                <a16:creationId xmlns:a16="http://schemas.microsoft.com/office/drawing/2014/main" id="{F1DC489F-0ABB-150B-8414-C0C19B986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445CA67-C255-A883-F3F8-7FC256A3D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7D1E7-E968-4BE8-A432-7FA6411415B7}" type="slidenum">
              <a:rPr lang="en-NG" smtClean="0"/>
              <a:t>‹#›</a:t>
            </a:fld>
            <a:endParaRPr lang="en-NG"/>
          </a:p>
        </p:txBody>
      </p:sp>
    </p:spTree>
    <p:extLst>
      <p:ext uri="{BB962C8B-B14F-4D97-AF65-F5344CB8AC3E}">
        <p14:creationId xmlns:p14="http://schemas.microsoft.com/office/powerpoint/2010/main" val="181998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32.png"/><Relationship Id="rId3" Type="http://schemas.openxmlformats.org/officeDocument/2006/relationships/image" Target="../media/image2.svg"/><Relationship Id="rId7" Type="http://schemas.openxmlformats.org/officeDocument/2006/relationships/image" Target="../media/image29.png"/><Relationship Id="rId12" Type="http://schemas.openxmlformats.org/officeDocument/2006/relationships/customXml" Target="../ink/ink3.xml"/><Relationship Id="rId17" Type="http://schemas.openxmlformats.org/officeDocument/2006/relationships/image" Target="../media/image34.png"/><Relationship Id="rId2" Type="http://schemas.openxmlformats.org/officeDocument/2006/relationships/image" Target="../media/image1.png"/><Relationship Id="rId16"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5" Type="http://schemas.openxmlformats.org/officeDocument/2006/relationships/image" Target="../media/image33.png"/><Relationship Id="rId10" Type="http://schemas.openxmlformats.org/officeDocument/2006/relationships/customXml" Target="../ink/ink2.xml"/><Relationship Id="rId4" Type="http://schemas.openxmlformats.org/officeDocument/2006/relationships/image" Target="../media/image26.png"/><Relationship Id="rId9" Type="http://schemas.openxmlformats.org/officeDocument/2006/relationships/image" Target="../media/image30.png"/><Relationship Id="rId14" Type="http://schemas.openxmlformats.org/officeDocument/2006/relationships/customXml" Target="../ink/ink4.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16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a:extLst>
              <a:ext uri="{FF2B5EF4-FFF2-40B4-BE49-F238E27FC236}">
                <a16:creationId xmlns:a16="http://schemas.microsoft.com/office/drawing/2014/main" id="{1B65EC45-2ED5-A501-CC8A-5BF9102A91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2550" y="1683490"/>
            <a:ext cx="3368289" cy="2245525"/>
          </a:xfrm>
          <a:prstGeom prst="rect">
            <a:avLst/>
          </a:prstGeom>
        </p:spPr>
      </p:pic>
      <p:sp>
        <p:nvSpPr>
          <p:cNvPr id="8" name="TextBox 7">
            <a:extLst>
              <a:ext uri="{FF2B5EF4-FFF2-40B4-BE49-F238E27FC236}">
                <a16:creationId xmlns:a16="http://schemas.microsoft.com/office/drawing/2014/main" id="{35E7D692-144D-3034-7402-EAA735C19019}"/>
              </a:ext>
            </a:extLst>
          </p:cNvPr>
          <p:cNvSpPr txBox="1"/>
          <p:nvPr/>
        </p:nvSpPr>
        <p:spPr>
          <a:xfrm>
            <a:off x="5609505" y="4351526"/>
            <a:ext cx="6730276" cy="923330"/>
          </a:xfrm>
          <a:prstGeom prst="rect">
            <a:avLst/>
          </a:prstGeom>
          <a:noFill/>
          <a:scene3d>
            <a:camera prst="orthographicFront"/>
            <a:lightRig rig="threePt" dir="t"/>
          </a:scene3d>
          <a:sp3d>
            <a:bevelT/>
          </a:sp3d>
        </p:spPr>
        <p:txBody>
          <a:bodyPr wrap="square" rtlCol="0">
            <a:spAutoFit/>
          </a:bodyPr>
          <a:lstStyle/>
          <a:p>
            <a:r>
              <a:rPr lang="en-US" sz="2600" b="1" dirty="0">
                <a:solidFill>
                  <a:srgbClr val="0270A3"/>
                </a:solidFill>
                <a:latin typeface="Segoe UI" panose="020B0502040204020203" pitchFamily="34" charset="0"/>
                <a:cs typeface="Segoe UI" panose="020B0502040204020203" pitchFamily="34" charset="0"/>
              </a:rPr>
              <a:t>Data Analyst - Product Intelligence </a:t>
            </a:r>
          </a:p>
          <a:p>
            <a:endParaRPr lang="en-US" sz="2800" b="1" dirty="0">
              <a:solidFill>
                <a:srgbClr val="0270A3"/>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B546C4E-E6A7-6B30-29DE-445CB7575437}"/>
              </a:ext>
            </a:extLst>
          </p:cNvPr>
          <p:cNvSpPr txBox="1"/>
          <p:nvPr/>
        </p:nvSpPr>
        <p:spPr>
          <a:xfrm>
            <a:off x="5609505" y="4819271"/>
            <a:ext cx="3711603" cy="400110"/>
          </a:xfrm>
          <a:prstGeom prst="rect">
            <a:avLst/>
          </a:prstGeom>
          <a:noFill/>
        </p:spPr>
        <p:txBody>
          <a:bodyPr wrap="square" rtlCol="0">
            <a:spAutoFit/>
          </a:bodyPr>
          <a:lstStyle/>
          <a:p>
            <a:r>
              <a:rPr lang="en-US" sz="2000" b="1" dirty="0">
                <a:solidFill>
                  <a:srgbClr val="0270A3"/>
                </a:solidFill>
                <a:latin typeface="Segoe UI" panose="020B0502040204020203" pitchFamily="34" charset="0"/>
                <a:cs typeface="Segoe UI" panose="020B0502040204020203" pitchFamily="34" charset="0"/>
              </a:rPr>
              <a:t>Case Study</a:t>
            </a:r>
          </a:p>
        </p:txBody>
      </p:sp>
      <p:sp>
        <p:nvSpPr>
          <p:cNvPr id="2" name="TextBox 1">
            <a:extLst>
              <a:ext uri="{FF2B5EF4-FFF2-40B4-BE49-F238E27FC236}">
                <a16:creationId xmlns:a16="http://schemas.microsoft.com/office/drawing/2014/main" id="{14D6F397-F2EA-6253-75C0-DCBCAF2EEB8D}"/>
              </a:ext>
            </a:extLst>
          </p:cNvPr>
          <p:cNvSpPr txBox="1"/>
          <p:nvPr/>
        </p:nvSpPr>
        <p:spPr>
          <a:xfrm>
            <a:off x="10558733" y="6512943"/>
            <a:ext cx="1633265" cy="461665"/>
          </a:xfrm>
          <a:prstGeom prst="rect">
            <a:avLst/>
          </a:prstGeom>
          <a:noFill/>
        </p:spPr>
        <p:txBody>
          <a:bodyPr wrap="square" rtlCol="0">
            <a:spAutoFit/>
          </a:bodyPr>
          <a:lstStyle/>
          <a:p>
            <a:r>
              <a:rPr lang="en-US" sz="1200" b="1" dirty="0">
                <a:solidFill>
                  <a:srgbClr val="0270A3"/>
                </a:solidFill>
                <a:latin typeface="Segoe UI" panose="020B0502040204020203" pitchFamily="34" charset="0"/>
                <a:cs typeface="Segoe UI" panose="020B0502040204020203" pitchFamily="34" charset="0"/>
              </a:rPr>
              <a:t>By Oluwatobi Ojo</a:t>
            </a:r>
          </a:p>
          <a:p>
            <a:endParaRPr lang="en-NG" sz="1200" dirty="0"/>
          </a:p>
        </p:txBody>
      </p:sp>
    </p:spTree>
    <p:extLst>
      <p:ext uri="{BB962C8B-B14F-4D97-AF65-F5344CB8AC3E}">
        <p14:creationId xmlns:p14="http://schemas.microsoft.com/office/powerpoint/2010/main" val="123030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sp>
        <p:nvSpPr>
          <p:cNvPr id="3" name="TextBox 2">
            <a:extLst>
              <a:ext uri="{FF2B5EF4-FFF2-40B4-BE49-F238E27FC236}">
                <a16:creationId xmlns:a16="http://schemas.microsoft.com/office/drawing/2014/main" id="{45EC2976-7D35-D5C4-11A3-4A531C485460}"/>
              </a:ext>
            </a:extLst>
          </p:cNvPr>
          <p:cNvSpPr txBox="1"/>
          <p:nvPr/>
        </p:nvSpPr>
        <p:spPr>
          <a:xfrm>
            <a:off x="779906" y="1080626"/>
            <a:ext cx="4494363" cy="369332"/>
          </a:xfrm>
          <a:prstGeom prst="rect">
            <a:avLst/>
          </a:prstGeom>
          <a:noFill/>
        </p:spPr>
        <p:txBody>
          <a:bodyPr wrap="square" rtlCol="0">
            <a:spAutoFit/>
          </a:bodyPr>
          <a:lstStyle/>
          <a:p>
            <a:r>
              <a:rPr lang="en-US" b="1" dirty="0"/>
              <a:t>Part 2 – Additional KPIs</a:t>
            </a:r>
            <a:endParaRPr lang="en-NG" b="1" dirty="0"/>
          </a:p>
        </p:txBody>
      </p:sp>
      <p:sp>
        <p:nvSpPr>
          <p:cNvPr id="6" name="TextBox 5">
            <a:extLst>
              <a:ext uri="{FF2B5EF4-FFF2-40B4-BE49-F238E27FC236}">
                <a16:creationId xmlns:a16="http://schemas.microsoft.com/office/drawing/2014/main" id="{EE6C527F-D5DD-5D51-E2D5-56B2EDD4039E}"/>
              </a:ext>
            </a:extLst>
          </p:cNvPr>
          <p:cNvSpPr txBox="1"/>
          <p:nvPr/>
        </p:nvSpPr>
        <p:spPr>
          <a:xfrm>
            <a:off x="779906" y="1736256"/>
            <a:ext cx="10632188" cy="3539430"/>
          </a:xfrm>
          <a:prstGeom prst="rect">
            <a:avLst/>
          </a:prstGeom>
          <a:noFill/>
        </p:spPr>
        <p:txBody>
          <a:bodyPr wrap="square" rtlCol="0">
            <a:spAutoFit/>
          </a:bodyPr>
          <a:lstStyle/>
          <a:p>
            <a:endParaRPr lang="en-US" sz="1400" dirty="0"/>
          </a:p>
          <a:p>
            <a:pPr marL="342900" indent="-342900">
              <a:buAutoNum type="arabicPeriod"/>
            </a:pPr>
            <a:r>
              <a:rPr lang="en-US" sz="1400" b="1" dirty="0"/>
              <a:t>Repeat visitor rate </a:t>
            </a:r>
            <a:r>
              <a:rPr lang="en-US" sz="1400" dirty="0"/>
              <a:t>– This metric measures user satisfaction by tracking how often previous users return to the site. It provides insights into user enjoyment and helps differentiate actions taken by returning users from those who don't revisit.</a:t>
            </a:r>
          </a:p>
          <a:p>
            <a:endParaRPr lang="en-US" sz="1400" dirty="0"/>
          </a:p>
          <a:p>
            <a:pPr lvl="4"/>
            <a:r>
              <a:rPr lang="en-US" sz="1400" dirty="0"/>
              <a:t>Repeat Visitor Rate = (Number of Repeat Visitors / Total Number of Visitors) * 100</a:t>
            </a:r>
          </a:p>
          <a:p>
            <a:pPr lvl="4"/>
            <a:endParaRPr lang="en-US" sz="1400" dirty="0"/>
          </a:p>
          <a:p>
            <a:pPr lvl="4"/>
            <a:r>
              <a:rPr lang="en-US" sz="1400" dirty="0"/>
              <a:t>Where:</a:t>
            </a:r>
          </a:p>
          <a:p>
            <a:pPr lvl="4"/>
            <a:endParaRPr lang="en-US" sz="1400" dirty="0"/>
          </a:p>
          <a:p>
            <a:pPr marL="2114550" lvl="4" indent="-285750">
              <a:buFont typeface="Arial" panose="020B0604020202020204" pitchFamily="34" charset="0"/>
              <a:buChar char="•"/>
            </a:pPr>
            <a:r>
              <a:rPr lang="en-US" sz="1400" dirty="0"/>
              <a:t>Number of Repeat Visitors: count of unique visitors who have visited more than once.</a:t>
            </a:r>
          </a:p>
          <a:p>
            <a:pPr marL="2114550" lvl="4" indent="-285750">
              <a:buFont typeface="Arial" panose="020B0604020202020204" pitchFamily="34" charset="0"/>
              <a:buChar char="•"/>
            </a:pPr>
            <a:r>
              <a:rPr lang="en-US" sz="1400" dirty="0"/>
              <a:t>Total Number of Visitors: The total count of unique visitors.</a:t>
            </a:r>
          </a:p>
          <a:p>
            <a:pPr lvl="4"/>
            <a:endParaRPr lang="en-US" sz="1400" dirty="0"/>
          </a:p>
          <a:p>
            <a:pPr marL="342900" indent="-342900">
              <a:buAutoNum type="arabicPeriod" startAt="2"/>
            </a:pPr>
            <a:r>
              <a:rPr lang="en-US" sz="1400" b="1" i="0" dirty="0">
                <a:effectLst/>
              </a:rPr>
              <a:t>Average Session Duration </a:t>
            </a:r>
            <a:r>
              <a:rPr lang="en-US" sz="1400" i="0" dirty="0">
                <a:effectLst/>
              </a:rPr>
              <a:t>– As identified during descriptive analysis, this correlates with clickouts, which is a vital metric for us. This metric signifies the average session length on the platform. It can also be used to note if various platforms don’t find listings suitabl</a:t>
            </a:r>
            <a:r>
              <a:rPr lang="en-US" sz="1400" dirty="0"/>
              <a:t>e to their regions and they tend to drop off early.</a:t>
            </a:r>
          </a:p>
          <a:p>
            <a:pPr marL="342900" indent="-342900">
              <a:buAutoNum type="arabicPeriod" startAt="2"/>
            </a:pPr>
            <a:endParaRPr lang="en-US" sz="1400" dirty="0"/>
          </a:p>
          <a:p>
            <a:r>
              <a:rPr lang="en-US" sz="1400" dirty="0"/>
              <a:t>		Average Session Duration = Total Duration of Sessions / Number of Sessions</a:t>
            </a:r>
          </a:p>
        </p:txBody>
      </p:sp>
    </p:spTree>
    <p:extLst>
      <p:ext uri="{BB962C8B-B14F-4D97-AF65-F5344CB8AC3E}">
        <p14:creationId xmlns:p14="http://schemas.microsoft.com/office/powerpoint/2010/main" val="160060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pic>
        <p:nvPicPr>
          <p:cNvPr id="4" name="Picture 3">
            <a:extLst>
              <a:ext uri="{FF2B5EF4-FFF2-40B4-BE49-F238E27FC236}">
                <a16:creationId xmlns:a16="http://schemas.microsoft.com/office/drawing/2014/main" id="{86F25657-2D65-519B-ED84-3FF6E9B1C4DB}"/>
              </a:ext>
            </a:extLst>
          </p:cNvPr>
          <p:cNvPicPr>
            <a:picLocks noChangeAspect="1"/>
          </p:cNvPicPr>
          <p:nvPr/>
        </p:nvPicPr>
        <p:blipFill>
          <a:blip r:embed="rId4"/>
          <a:stretch>
            <a:fillRect/>
          </a:stretch>
        </p:blipFill>
        <p:spPr>
          <a:xfrm>
            <a:off x="741872" y="897148"/>
            <a:ext cx="10582182" cy="5675486"/>
          </a:xfrm>
          <a:prstGeom prst="rect">
            <a:avLst/>
          </a:prstGeom>
        </p:spPr>
      </p:pic>
      <p:sp>
        <p:nvSpPr>
          <p:cNvPr id="6" name="TextBox 5">
            <a:extLst>
              <a:ext uri="{FF2B5EF4-FFF2-40B4-BE49-F238E27FC236}">
                <a16:creationId xmlns:a16="http://schemas.microsoft.com/office/drawing/2014/main" id="{E1C12CA2-F85C-7643-917B-F1D7DAD1DCEF}"/>
              </a:ext>
            </a:extLst>
          </p:cNvPr>
          <p:cNvSpPr txBox="1"/>
          <p:nvPr/>
        </p:nvSpPr>
        <p:spPr>
          <a:xfrm>
            <a:off x="852365" y="353147"/>
            <a:ext cx="4452880" cy="369332"/>
          </a:xfrm>
          <a:prstGeom prst="rect">
            <a:avLst/>
          </a:prstGeom>
          <a:noFill/>
        </p:spPr>
        <p:txBody>
          <a:bodyPr wrap="square" rtlCol="0">
            <a:spAutoFit/>
          </a:bodyPr>
          <a:lstStyle/>
          <a:p>
            <a:r>
              <a:rPr lang="en-US" b="1" dirty="0"/>
              <a:t>Repeat Visitor Rate &amp; Avg Session Durations </a:t>
            </a:r>
            <a:endParaRPr lang="en-NG" b="1" dirty="0"/>
          </a:p>
        </p:txBody>
      </p:sp>
    </p:spTree>
    <p:extLst>
      <p:ext uri="{BB962C8B-B14F-4D97-AF65-F5344CB8AC3E}">
        <p14:creationId xmlns:p14="http://schemas.microsoft.com/office/powerpoint/2010/main" val="18626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sp>
        <p:nvSpPr>
          <p:cNvPr id="4" name="TextBox 3">
            <a:extLst>
              <a:ext uri="{FF2B5EF4-FFF2-40B4-BE49-F238E27FC236}">
                <a16:creationId xmlns:a16="http://schemas.microsoft.com/office/drawing/2014/main" id="{A3879CF0-67BA-588F-552F-CA25F1509360}"/>
              </a:ext>
            </a:extLst>
          </p:cNvPr>
          <p:cNvSpPr txBox="1"/>
          <p:nvPr/>
        </p:nvSpPr>
        <p:spPr>
          <a:xfrm>
            <a:off x="987593" y="733791"/>
            <a:ext cx="4494363" cy="369332"/>
          </a:xfrm>
          <a:prstGeom prst="rect">
            <a:avLst/>
          </a:prstGeom>
          <a:noFill/>
        </p:spPr>
        <p:txBody>
          <a:bodyPr wrap="square" rtlCol="0">
            <a:spAutoFit/>
          </a:bodyPr>
          <a:lstStyle/>
          <a:p>
            <a:r>
              <a:rPr lang="en-US" b="1" dirty="0"/>
              <a:t>Observations</a:t>
            </a:r>
            <a:endParaRPr lang="en-NG" b="1" dirty="0"/>
          </a:p>
        </p:txBody>
      </p:sp>
      <p:sp>
        <p:nvSpPr>
          <p:cNvPr id="10" name="TextBox 9">
            <a:extLst>
              <a:ext uri="{FF2B5EF4-FFF2-40B4-BE49-F238E27FC236}">
                <a16:creationId xmlns:a16="http://schemas.microsoft.com/office/drawing/2014/main" id="{3A8255FE-8E97-01B3-8F91-444C13E8A7C6}"/>
              </a:ext>
            </a:extLst>
          </p:cNvPr>
          <p:cNvSpPr txBox="1"/>
          <p:nvPr/>
        </p:nvSpPr>
        <p:spPr>
          <a:xfrm>
            <a:off x="987593" y="1229161"/>
            <a:ext cx="10632188" cy="4832092"/>
          </a:xfrm>
          <a:prstGeom prst="rect">
            <a:avLst/>
          </a:prstGeom>
          <a:noFill/>
        </p:spPr>
        <p:txBody>
          <a:bodyPr wrap="square" rtlCol="0">
            <a:spAutoFit/>
          </a:bodyPr>
          <a:lstStyle/>
          <a:p>
            <a:endParaRPr lang="en-US" sz="1400" dirty="0"/>
          </a:p>
          <a:p>
            <a:pPr marL="285750" indent="-285750">
              <a:buFont typeface="Arial" panose="020B0604020202020204" pitchFamily="34" charset="0"/>
              <a:buChar char="•"/>
            </a:pPr>
            <a:r>
              <a:rPr lang="en-US" sz="1400" dirty="0"/>
              <a:t>Only about 40% of our users revisit our site after initial visit.</a:t>
            </a:r>
          </a:p>
          <a:p>
            <a:endParaRPr lang="en-US" sz="1400" dirty="0"/>
          </a:p>
          <a:p>
            <a:pPr marL="285750" indent="-285750">
              <a:buFont typeface="Arial" panose="020B0604020202020204" pitchFamily="34" charset="0"/>
              <a:buChar char="•"/>
            </a:pPr>
            <a:r>
              <a:rPr lang="en-US" sz="1400" dirty="0"/>
              <a:t>Our user retention rate has shown a gradual decline since our inception.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These observations suggest a need for the team to prioritize user retention strategies, including enhancing user experience, personalizing content for users, and potentially introducing loyalty programs.</a:t>
            </a:r>
          </a:p>
          <a:p>
            <a:endParaRPr lang="en-US" sz="1400" dirty="0"/>
          </a:p>
          <a:p>
            <a:pPr marL="285750" indent="-285750">
              <a:buFont typeface="Arial" panose="020B0604020202020204" pitchFamily="34" charset="0"/>
              <a:buChar char="•"/>
            </a:pPr>
            <a:r>
              <a:rPr lang="en-US" sz="1400" dirty="0"/>
              <a:t>Upon analyzing the traffic channels directing users to our site, it's evident that Channel </a:t>
            </a:r>
            <a:r>
              <a:rPr lang="en-US" sz="1400" b="1" dirty="0"/>
              <a:t>8</a:t>
            </a:r>
            <a:r>
              <a:rPr lang="en-US" sz="1400" dirty="0"/>
              <a:t> consistently attracts repeat users even with a bad clickout ratio . But Channels </a:t>
            </a:r>
            <a:r>
              <a:rPr lang="en-US" sz="1400" b="1" dirty="0"/>
              <a:t>2</a:t>
            </a:r>
            <a:r>
              <a:rPr lang="en-US" sz="1400" dirty="0"/>
              <a:t> and </a:t>
            </a:r>
            <a:r>
              <a:rPr lang="en-US" sz="1400" b="1" dirty="0"/>
              <a:t>4</a:t>
            </a:r>
            <a:r>
              <a:rPr lang="en-US" sz="1400" dirty="0"/>
              <a:t> not only drive users with a high inclination for clickouts but also tend to exhibit stronger user retention, they show viable strong traffic channel options.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Users utilizing devices </a:t>
            </a:r>
            <a:r>
              <a:rPr lang="en-US" sz="1400" b="1" dirty="0"/>
              <a:t>18 </a:t>
            </a:r>
            <a:r>
              <a:rPr lang="en-US" sz="1400" dirty="0"/>
              <a:t>and </a:t>
            </a:r>
            <a:r>
              <a:rPr lang="en-US" sz="1400" b="1" dirty="0"/>
              <a:t>24 </a:t>
            </a:r>
            <a:r>
              <a:rPr lang="en-US" sz="1400" dirty="0"/>
              <a:t>tend to have a poor average session duration compared to devices like </a:t>
            </a:r>
            <a:r>
              <a:rPr lang="en-US" sz="1400" b="1" dirty="0"/>
              <a:t>14</a:t>
            </a:r>
            <a:r>
              <a:rPr lang="en-US" sz="1400" dirty="0"/>
              <a:t>, </a:t>
            </a:r>
            <a:r>
              <a:rPr lang="en-US" sz="1400" b="1" dirty="0"/>
              <a:t>2</a:t>
            </a:r>
            <a:r>
              <a:rPr lang="en-US" sz="1400" dirty="0"/>
              <a:t> and </a:t>
            </a:r>
            <a:r>
              <a:rPr lang="en-US" sz="1400" b="1" dirty="0"/>
              <a:t>4</a:t>
            </a:r>
            <a:r>
              <a:rPr lang="en-US" sz="1400" dirty="0"/>
              <a:t>. These devices need to be looked at and investigated further.</a:t>
            </a:r>
          </a:p>
          <a:p>
            <a:endParaRPr lang="en-US" sz="1400" dirty="0"/>
          </a:p>
          <a:p>
            <a:pPr marL="285750" indent="-285750">
              <a:buFont typeface="Arial" panose="020B0604020202020204" pitchFamily="34" charset="0"/>
              <a:buChar char="•"/>
            </a:pPr>
            <a:r>
              <a:rPr lang="en-US" sz="1400" dirty="0"/>
              <a:t>Platforms such as FL, CO, and AE exhibit longer average session durations among users, contrasting with platforms like VN, RS, and HR. This trend highlights the varying user engagement across different platforms.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comparison between the platform-based average session duration chart and the initial analysis, where only around half of our sessions exceed a minute, indicates that within each platform, there are frequent extremely lengthy sessions, causing the average values to be higher. Investigating the actions of users in this category can offer insights into why they spend extended periods on the site. Understanding these behaviors could aid in enhancing the overall user experience to encourage similar lengthy sessions for other users.</a:t>
            </a:r>
          </a:p>
        </p:txBody>
      </p:sp>
    </p:spTree>
    <p:extLst>
      <p:ext uri="{BB962C8B-B14F-4D97-AF65-F5344CB8AC3E}">
        <p14:creationId xmlns:p14="http://schemas.microsoft.com/office/powerpoint/2010/main" val="287862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466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51D391-DC9A-314A-0EF9-6C120CB8BCA5}"/>
              </a:ext>
            </a:extLst>
          </p:cNvPr>
          <p:cNvGrpSpPr/>
          <p:nvPr/>
        </p:nvGrpSpPr>
        <p:grpSpPr>
          <a:xfrm>
            <a:off x="5829626" y="5003924"/>
            <a:ext cx="6048338" cy="57604"/>
            <a:chOff x="1045190" y="4689890"/>
            <a:chExt cx="6741674" cy="60391"/>
          </a:xfrm>
        </p:grpSpPr>
        <p:sp>
          <p:nvSpPr>
            <p:cNvPr id="7" name="Rectangle 6">
              <a:extLst>
                <a:ext uri="{FF2B5EF4-FFF2-40B4-BE49-F238E27FC236}">
                  <a16:creationId xmlns:a16="http://schemas.microsoft.com/office/drawing/2014/main" id="{5E071591-D140-738A-0C0B-F07C1A8D6F77}"/>
                </a:ext>
              </a:extLst>
            </p:cNvPr>
            <p:cNvSpPr/>
            <p:nvPr/>
          </p:nvSpPr>
          <p:spPr>
            <a:xfrm>
              <a:off x="1045190" y="4689894"/>
              <a:ext cx="1436342" cy="60387"/>
            </a:xfrm>
            <a:prstGeom prst="rect">
              <a:avLst/>
            </a:prstGeom>
            <a:solidFill>
              <a:srgbClr val="35AC4F"/>
            </a:solidFill>
            <a:ln>
              <a:solidFill>
                <a:srgbClr val="35AC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11A385E2-350F-6256-1533-5EE93A455AE4}"/>
                </a:ext>
              </a:extLst>
            </p:cNvPr>
            <p:cNvSpPr/>
            <p:nvPr/>
          </p:nvSpPr>
          <p:spPr>
            <a:xfrm>
              <a:off x="2481532" y="4689891"/>
              <a:ext cx="1436342" cy="60387"/>
            </a:xfrm>
            <a:prstGeom prst="rect">
              <a:avLst/>
            </a:prstGeom>
            <a:solidFill>
              <a:srgbClr val="F79B00"/>
            </a:solidFill>
            <a:ln>
              <a:solidFill>
                <a:srgbClr val="F7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6780EB5F-8564-BECB-6488-4658AA3D0DE1}"/>
                </a:ext>
              </a:extLst>
            </p:cNvPr>
            <p:cNvSpPr/>
            <p:nvPr/>
          </p:nvSpPr>
          <p:spPr>
            <a:xfrm>
              <a:off x="3917874" y="4689891"/>
              <a:ext cx="2432648" cy="60387"/>
            </a:xfrm>
            <a:prstGeom prst="rect">
              <a:avLst/>
            </a:prstGeom>
            <a:solidFill>
              <a:srgbClr val="F65A00"/>
            </a:solidFill>
            <a:ln>
              <a:solidFill>
                <a:srgbClr val="F65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Rectangle 10">
              <a:extLst>
                <a:ext uri="{FF2B5EF4-FFF2-40B4-BE49-F238E27FC236}">
                  <a16:creationId xmlns:a16="http://schemas.microsoft.com/office/drawing/2014/main" id="{5F8AD9E3-150F-16B1-8D01-17B08DF24661}"/>
                </a:ext>
              </a:extLst>
            </p:cNvPr>
            <p:cNvSpPr/>
            <p:nvPr/>
          </p:nvSpPr>
          <p:spPr>
            <a:xfrm>
              <a:off x="6350523" y="4689890"/>
              <a:ext cx="1436341" cy="60387"/>
            </a:xfrm>
            <a:prstGeom prst="rect">
              <a:avLst/>
            </a:prstGeom>
            <a:solidFill>
              <a:srgbClr val="FCD6E9"/>
            </a:solidFill>
            <a:ln>
              <a:solidFill>
                <a:srgbClr val="FCD6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grpSp>
      <p:sp>
        <p:nvSpPr>
          <p:cNvPr id="13" name="TextBox 12">
            <a:extLst>
              <a:ext uri="{FF2B5EF4-FFF2-40B4-BE49-F238E27FC236}">
                <a16:creationId xmlns:a16="http://schemas.microsoft.com/office/drawing/2014/main" id="{A51BFBB6-B707-7C29-562C-C363DBB2623E}"/>
              </a:ext>
            </a:extLst>
          </p:cNvPr>
          <p:cNvSpPr txBox="1"/>
          <p:nvPr/>
        </p:nvSpPr>
        <p:spPr>
          <a:xfrm>
            <a:off x="5731315" y="4477678"/>
            <a:ext cx="3029527"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Task 2</a:t>
            </a:r>
            <a:endParaRPr lang="en-NG" sz="2400" b="1" dirty="0">
              <a:solidFill>
                <a:schemeClr val="bg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DBF5A4D-3B86-F6EE-4E5C-1F13830586E0}"/>
              </a:ext>
            </a:extLst>
          </p:cNvPr>
          <p:cNvSpPr txBox="1"/>
          <p:nvPr/>
        </p:nvSpPr>
        <p:spPr>
          <a:xfrm>
            <a:off x="5731314" y="5126107"/>
            <a:ext cx="3029527"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User Actions</a:t>
            </a:r>
            <a:endParaRPr lang="en-NG" dirty="0">
              <a:solidFill>
                <a:schemeClr val="bg1"/>
              </a:solidFill>
              <a:latin typeface="Segoe UI" panose="020B0502040204020203" pitchFamily="34" charset="0"/>
              <a:cs typeface="Segoe UI" panose="020B0502040204020203" pitchFamily="34" charset="0"/>
            </a:endParaRPr>
          </a:p>
        </p:txBody>
      </p:sp>
      <p:pic>
        <p:nvPicPr>
          <p:cNvPr id="3" name="Graphic 2" descr="Clapper board with solid fill">
            <a:extLst>
              <a:ext uri="{FF2B5EF4-FFF2-40B4-BE49-F238E27FC236}">
                <a16:creationId xmlns:a16="http://schemas.microsoft.com/office/drawing/2014/main" id="{A1042290-A80E-35A3-1D8E-9BFE27374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599" y="2094195"/>
            <a:ext cx="3956151" cy="3956151"/>
          </a:xfrm>
          <a:prstGeom prst="rect">
            <a:avLst/>
          </a:prstGeom>
        </p:spPr>
      </p:pic>
      <p:grpSp>
        <p:nvGrpSpPr>
          <p:cNvPr id="10" name="Group 9">
            <a:extLst>
              <a:ext uri="{FF2B5EF4-FFF2-40B4-BE49-F238E27FC236}">
                <a16:creationId xmlns:a16="http://schemas.microsoft.com/office/drawing/2014/main" id="{6992F53F-A132-1C36-AAE9-5A3E19AD72D9}"/>
              </a:ext>
            </a:extLst>
          </p:cNvPr>
          <p:cNvGrpSpPr/>
          <p:nvPr/>
        </p:nvGrpSpPr>
        <p:grpSpPr>
          <a:xfrm>
            <a:off x="10563226" y="-161925"/>
            <a:ext cx="1528764" cy="1019175"/>
            <a:chOff x="10563226" y="-161925"/>
            <a:chExt cx="1528764" cy="1019175"/>
          </a:xfrm>
        </p:grpSpPr>
        <p:pic>
          <p:nvPicPr>
            <p:cNvPr id="15" name="Graphic 14">
              <a:extLst>
                <a:ext uri="{FF2B5EF4-FFF2-40B4-BE49-F238E27FC236}">
                  <a16:creationId xmlns:a16="http://schemas.microsoft.com/office/drawing/2014/main" id="{76390E95-3436-B266-E391-62709E8A4B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3226" y="-161925"/>
              <a:ext cx="1528763" cy="1019175"/>
            </a:xfrm>
            <a:prstGeom prst="rect">
              <a:avLst/>
            </a:prstGeom>
          </p:spPr>
        </p:pic>
        <p:sp>
          <p:nvSpPr>
            <p:cNvPr id="16" name="Rectangle 15">
              <a:extLst>
                <a:ext uri="{FF2B5EF4-FFF2-40B4-BE49-F238E27FC236}">
                  <a16:creationId xmlns:a16="http://schemas.microsoft.com/office/drawing/2014/main" id="{539493C6-7637-A7B1-D5EA-E05F18A676A9}"/>
                </a:ext>
              </a:extLst>
            </p:cNvPr>
            <p:cNvSpPr/>
            <p:nvPr/>
          </p:nvSpPr>
          <p:spPr>
            <a:xfrm>
              <a:off x="11046692" y="138545"/>
              <a:ext cx="1045298" cy="471055"/>
            </a:xfrm>
            <a:prstGeom prst="rect">
              <a:avLst/>
            </a:prstGeom>
            <a:solidFill>
              <a:srgbClr val="014665"/>
            </a:solidFill>
            <a:ln>
              <a:solidFill>
                <a:srgbClr val="0146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0A29AEC0-0EC6-0043-722C-393E4CF577F1}"/>
                </a:ext>
              </a:extLst>
            </p:cNvPr>
            <p:cNvSpPr txBox="1"/>
            <p:nvPr/>
          </p:nvSpPr>
          <p:spPr>
            <a:xfrm>
              <a:off x="11000787" y="169149"/>
              <a:ext cx="963209" cy="338554"/>
            </a:xfrm>
            <a:prstGeom prst="rect">
              <a:avLst/>
            </a:prstGeom>
            <a:noFill/>
          </p:spPr>
          <p:txBody>
            <a:bodyPr wrap="square" rtlCol="0">
              <a:spAutoFit/>
            </a:bodyPr>
            <a:lstStyle/>
            <a:p>
              <a:r>
                <a:rPr lang="en-US" sz="1600" b="1" dirty="0">
                  <a:solidFill>
                    <a:srgbClr val="FD9B06"/>
                  </a:solidFill>
                  <a:latin typeface="Segoe UI" panose="020B0502040204020203" pitchFamily="34" charset="0"/>
                  <a:cs typeface="Segoe UI" panose="020B0502040204020203" pitchFamily="34" charset="0"/>
                </a:rPr>
                <a:t>trivago</a:t>
              </a:r>
              <a:endParaRPr lang="en-NG" sz="1600" b="1" dirty="0">
                <a:solidFill>
                  <a:srgbClr val="FD9B06"/>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5992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sp>
        <p:nvSpPr>
          <p:cNvPr id="2" name="TextBox 1">
            <a:extLst>
              <a:ext uri="{FF2B5EF4-FFF2-40B4-BE49-F238E27FC236}">
                <a16:creationId xmlns:a16="http://schemas.microsoft.com/office/drawing/2014/main" id="{0856ED39-69BE-BAB7-603F-0323C36DA36B}"/>
              </a:ext>
            </a:extLst>
          </p:cNvPr>
          <p:cNvSpPr txBox="1"/>
          <p:nvPr/>
        </p:nvSpPr>
        <p:spPr>
          <a:xfrm>
            <a:off x="583813" y="251683"/>
            <a:ext cx="3977212"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Challenge 2 – User Actions (Part 1)</a:t>
            </a:r>
          </a:p>
        </p:txBody>
      </p:sp>
      <p:cxnSp>
        <p:nvCxnSpPr>
          <p:cNvPr id="4" name="Straight Connector 3">
            <a:extLst>
              <a:ext uri="{FF2B5EF4-FFF2-40B4-BE49-F238E27FC236}">
                <a16:creationId xmlns:a16="http://schemas.microsoft.com/office/drawing/2014/main" id="{DE3D96F9-148F-5E29-E727-21302F5FB377}"/>
              </a:ext>
            </a:extLst>
          </p:cNvPr>
          <p:cNvCxnSpPr>
            <a:cxnSpLocks/>
          </p:cNvCxnSpPr>
          <p:nvPr/>
        </p:nvCxnSpPr>
        <p:spPr>
          <a:xfrm>
            <a:off x="5811851" y="785092"/>
            <a:ext cx="0" cy="5839995"/>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9CD7E8-6C8A-BD84-38DA-300F51E467DF}"/>
              </a:ext>
            </a:extLst>
          </p:cNvPr>
          <p:cNvSpPr txBox="1"/>
          <p:nvPr/>
        </p:nvSpPr>
        <p:spPr>
          <a:xfrm>
            <a:off x="583813" y="712396"/>
            <a:ext cx="5152754" cy="5493812"/>
          </a:xfrm>
          <a:prstGeom prst="rect">
            <a:avLst/>
          </a:prstGeom>
          <a:noFill/>
        </p:spPr>
        <p:txBody>
          <a:bodyPr wrap="square" rtlCol="0">
            <a:spAutoFit/>
          </a:bodyPr>
          <a:lstStyle/>
          <a:p>
            <a:endParaRPr lang="en-US" sz="1300" dirty="0"/>
          </a:p>
          <a:p>
            <a:r>
              <a:rPr lang="en-US" sz="1300" dirty="0"/>
              <a:t>I tried exploring a typical user session on the Trivago website and observe the interactions of a typical user journey on the platform. Some of the ways I can see a session starting are highlighted below:</a:t>
            </a:r>
          </a:p>
          <a:p>
            <a:endParaRPr lang="en-US" sz="1300" dirty="0"/>
          </a:p>
          <a:p>
            <a:r>
              <a:rPr lang="en-US" sz="1300" b="1" dirty="0"/>
              <a:t>Acceptance of Cookies Prompt: </a:t>
            </a:r>
            <a:r>
              <a:rPr lang="en-US" sz="1300" dirty="0"/>
              <a:t>This step involves consenting to the 'all cookies' pop-up, enabling Trivago to uniquely identify the user via a tracking ID. This action also provides crucial metadata, including device information and user location, enhancing the session experience.</a:t>
            </a:r>
          </a:p>
          <a:p>
            <a:endParaRPr lang="en-US" sz="1300" dirty="0"/>
          </a:p>
          <a:p>
            <a:r>
              <a:rPr lang="en-US" sz="1300" b="1" dirty="0"/>
              <a:t>"Sign Up/Log In" Functionality: </a:t>
            </a:r>
            <a:r>
              <a:rPr lang="en-US" sz="1300" dirty="0"/>
              <a:t>This feature serves the purpose of user identification across multiple devices. This pivotal action aids Trivago in maintaining a seamless and personalized experience for the user, ensuring continuity, ease of access.</a:t>
            </a:r>
          </a:p>
          <a:p>
            <a:endParaRPr lang="en-US" sz="1300" dirty="0"/>
          </a:p>
          <a:p>
            <a:r>
              <a:rPr lang="en-US" sz="1300" b="1" dirty="0"/>
              <a:t>Engagement with the "ChatGPT AI" Interface: </a:t>
            </a:r>
            <a:r>
              <a:rPr lang="en-US" sz="1300" dirty="0"/>
              <a:t>This AI-driven conversational feature serves as a valuable resource, providing users with personalized guidance, supplementing traditional search methodologies.</a:t>
            </a:r>
          </a:p>
          <a:p>
            <a:endParaRPr lang="en-US" sz="1300" dirty="0"/>
          </a:p>
          <a:p>
            <a:r>
              <a:rPr lang="en-US" sz="1300" b="1" dirty="0"/>
              <a:t>Utilization of the "Search Feature": </a:t>
            </a:r>
            <a:r>
              <a:rPr lang="en-US" sz="1300" dirty="0"/>
              <a:t>The feature reflects users' intent to directly explore and discover optimal accommodation options. This feature streamlines the user journey by providing arrays of filter options to better aid the users’ search.</a:t>
            </a:r>
          </a:p>
          <a:p>
            <a:endParaRPr lang="en-US" sz="1300" dirty="0"/>
          </a:p>
          <a:p>
            <a:r>
              <a:rPr lang="en-US" sz="1300" dirty="0"/>
              <a:t>These steps typically represent how I would expect sessions to start for users on the trivago website. Delving into what these actions could be from the data can be seen on the right.</a:t>
            </a:r>
          </a:p>
        </p:txBody>
      </p:sp>
      <p:pic>
        <p:nvPicPr>
          <p:cNvPr id="16" name="Picture 15">
            <a:extLst>
              <a:ext uri="{FF2B5EF4-FFF2-40B4-BE49-F238E27FC236}">
                <a16:creationId xmlns:a16="http://schemas.microsoft.com/office/drawing/2014/main" id="{36D42B33-17E7-FF1E-BE8E-B3373AC5AF84}"/>
              </a:ext>
            </a:extLst>
          </p:cNvPr>
          <p:cNvPicPr>
            <a:picLocks noChangeAspect="1"/>
          </p:cNvPicPr>
          <p:nvPr/>
        </p:nvPicPr>
        <p:blipFill>
          <a:blip r:embed="rId4"/>
          <a:stretch>
            <a:fillRect/>
          </a:stretch>
        </p:blipFill>
        <p:spPr>
          <a:xfrm>
            <a:off x="7099540" y="712396"/>
            <a:ext cx="3027870" cy="3333437"/>
          </a:xfrm>
          <a:prstGeom prst="rect">
            <a:avLst/>
          </a:prstGeom>
          <a:effectLst>
            <a:outerShdw blurRad="50800" dist="38100" dir="2700000" algn="tl" rotWithShape="0">
              <a:prstClr val="black">
                <a:alpha val="40000"/>
              </a:prstClr>
            </a:outerShdw>
          </a:effectLst>
        </p:spPr>
      </p:pic>
      <p:sp>
        <p:nvSpPr>
          <p:cNvPr id="19" name="TextBox 18">
            <a:extLst>
              <a:ext uri="{FF2B5EF4-FFF2-40B4-BE49-F238E27FC236}">
                <a16:creationId xmlns:a16="http://schemas.microsoft.com/office/drawing/2014/main" id="{DA446AF7-E78F-093A-AD35-3DE64CD3414E}"/>
              </a:ext>
            </a:extLst>
          </p:cNvPr>
          <p:cNvSpPr txBox="1"/>
          <p:nvPr/>
        </p:nvSpPr>
        <p:spPr>
          <a:xfrm>
            <a:off x="5887136" y="4045833"/>
            <a:ext cx="5793029" cy="2492990"/>
          </a:xfrm>
          <a:prstGeom prst="rect">
            <a:avLst/>
          </a:prstGeom>
          <a:noFill/>
        </p:spPr>
        <p:txBody>
          <a:bodyPr wrap="square" rtlCol="0">
            <a:spAutoFit/>
          </a:bodyPr>
          <a:lstStyle/>
          <a:p>
            <a:r>
              <a:rPr lang="en-US" sz="1300" dirty="0"/>
              <a:t>This analysis shows the predominant actions that initiate sessions on the Trivago website based on the user action data. Notably, action 2100 stands out significantly, constituting approximately 72% of all session starts, suggesting its prominence among the user interactions observed. It is presumed that these top actions align with the earlier mentioned start features integrated into the platform from my exploration.</a:t>
            </a:r>
          </a:p>
          <a:p>
            <a:endParaRPr lang="en-US" sz="1300" dirty="0"/>
          </a:p>
          <a:p>
            <a:r>
              <a:rPr lang="en-US" sz="1300" dirty="0"/>
              <a:t>Delving into the actions diverging from this prevalent pattern gives the product team a valuable opportunity to gain insights into user sessions that deviate from the norm. This could provide a pathway for the team to enhance and optimize user experiences by better understanding the nuances and needs of users engaging in different session initiation behaviors.</a:t>
            </a:r>
            <a:endParaRPr lang="en-NG" sz="1300" dirty="0"/>
          </a:p>
        </p:txBody>
      </p:sp>
    </p:spTree>
    <p:extLst>
      <p:ext uri="{BB962C8B-B14F-4D97-AF65-F5344CB8AC3E}">
        <p14:creationId xmlns:p14="http://schemas.microsoft.com/office/powerpoint/2010/main" val="170000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sp>
        <p:nvSpPr>
          <p:cNvPr id="2" name="TextBox 1">
            <a:extLst>
              <a:ext uri="{FF2B5EF4-FFF2-40B4-BE49-F238E27FC236}">
                <a16:creationId xmlns:a16="http://schemas.microsoft.com/office/drawing/2014/main" id="{0856ED39-69BE-BAB7-603F-0323C36DA36B}"/>
              </a:ext>
            </a:extLst>
          </p:cNvPr>
          <p:cNvSpPr txBox="1"/>
          <p:nvPr/>
        </p:nvSpPr>
        <p:spPr>
          <a:xfrm>
            <a:off x="583813" y="251683"/>
            <a:ext cx="3977212"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Challenge 2 – User Actions (Part 2)</a:t>
            </a:r>
          </a:p>
        </p:txBody>
      </p:sp>
      <p:sp>
        <p:nvSpPr>
          <p:cNvPr id="3" name="TextBox 2">
            <a:extLst>
              <a:ext uri="{FF2B5EF4-FFF2-40B4-BE49-F238E27FC236}">
                <a16:creationId xmlns:a16="http://schemas.microsoft.com/office/drawing/2014/main" id="{04E6AACA-95EF-9955-49BC-93493849F3ED}"/>
              </a:ext>
            </a:extLst>
          </p:cNvPr>
          <p:cNvSpPr txBox="1"/>
          <p:nvPr/>
        </p:nvSpPr>
        <p:spPr>
          <a:xfrm>
            <a:off x="1751162" y="782279"/>
            <a:ext cx="8445260" cy="523220"/>
          </a:xfrm>
          <a:prstGeom prst="rect">
            <a:avLst/>
          </a:prstGeom>
          <a:noFill/>
        </p:spPr>
        <p:txBody>
          <a:bodyPr wrap="square" rtlCol="0">
            <a:spAutoFit/>
          </a:bodyPr>
          <a:lstStyle/>
          <a:p>
            <a:pPr lvl="4"/>
            <a:r>
              <a:rPr lang="en-US" sz="1400" b="1" dirty="0"/>
              <a:t>Drop Rate for Action 1 </a:t>
            </a:r>
            <a:r>
              <a:rPr lang="en-US" sz="1400" dirty="0"/>
              <a:t>= (Number of sessions where Action 1 is the last action / Total  number of sessions where Action 1 occurs) * 100</a:t>
            </a:r>
            <a:endParaRPr lang="en-NG" dirty="0"/>
          </a:p>
        </p:txBody>
      </p:sp>
      <p:pic>
        <p:nvPicPr>
          <p:cNvPr id="12" name="Picture 11">
            <a:extLst>
              <a:ext uri="{FF2B5EF4-FFF2-40B4-BE49-F238E27FC236}">
                <a16:creationId xmlns:a16="http://schemas.microsoft.com/office/drawing/2014/main" id="{512966FC-B39E-EB93-F64A-3D166AF5A684}"/>
              </a:ext>
            </a:extLst>
          </p:cNvPr>
          <p:cNvPicPr>
            <a:picLocks noChangeAspect="1"/>
          </p:cNvPicPr>
          <p:nvPr/>
        </p:nvPicPr>
        <p:blipFill>
          <a:blip r:embed="rId4"/>
          <a:stretch>
            <a:fillRect/>
          </a:stretch>
        </p:blipFill>
        <p:spPr>
          <a:xfrm>
            <a:off x="1062039" y="1466763"/>
            <a:ext cx="3156278" cy="5236610"/>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2055E103-7C82-093D-C1FB-8B1B334BE1ED}"/>
              </a:ext>
            </a:extLst>
          </p:cNvPr>
          <p:cNvPicPr>
            <a:picLocks noChangeAspect="1"/>
          </p:cNvPicPr>
          <p:nvPr/>
        </p:nvPicPr>
        <p:blipFill>
          <a:blip r:embed="rId5"/>
          <a:stretch>
            <a:fillRect/>
          </a:stretch>
        </p:blipFill>
        <p:spPr>
          <a:xfrm>
            <a:off x="4653502" y="1465373"/>
            <a:ext cx="3156278" cy="5238000"/>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18" name="Picture 17">
            <a:extLst>
              <a:ext uri="{FF2B5EF4-FFF2-40B4-BE49-F238E27FC236}">
                <a16:creationId xmlns:a16="http://schemas.microsoft.com/office/drawing/2014/main" id="{1672A1E9-E8B1-4DEA-7A78-05569556A34C}"/>
              </a:ext>
            </a:extLst>
          </p:cNvPr>
          <p:cNvPicPr>
            <a:picLocks noChangeAspect="1"/>
          </p:cNvPicPr>
          <p:nvPr/>
        </p:nvPicPr>
        <p:blipFill>
          <a:blip r:embed="rId6"/>
          <a:stretch>
            <a:fillRect/>
          </a:stretch>
        </p:blipFill>
        <p:spPr>
          <a:xfrm>
            <a:off x="8244965" y="1465373"/>
            <a:ext cx="3156278" cy="52380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153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sp>
        <p:nvSpPr>
          <p:cNvPr id="2" name="TextBox 1">
            <a:extLst>
              <a:ext uri="{FF2B5EF4-FFF2-40B4-BE49-F238E27FC236}">
                <a16:creationId xmlns:a16="http://schemas.microsoft.com/office/drawing/2014/main" id="{0856ED39-69BE-BAB7-603F-0323C36DA36B}"/>
              </a:ext>
            </a:extLst>
          </p:cNvPr>
          <p:cNvSpPr txBox="1"/>
          <p:nvPr/>
        </p:nvSpPr>
        <p:spPr>
          <a:xfrm>
            <a:off x="782220" y="536354"/>
            <a:ext cx="3977212"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Challenge 2 – User Actions (Part 3)</a:t>
            </a:r>
          </a:p>
        </p:txBody>
      </p:sp>
      <p:sp>
        <p:nvSpPr>
          <p:cNvPr id="4" name="TextBox 3">
            <a:extLst>
              <a:ext uri="{FF2B5EF4-FFF2-40B4-BE49-F238E27FC236}">
                <a16:creationId xmlns:a16="http://schemas.microsoft.com/office/drawing/2014/main" id="{96102B0F-B9DA-177C-2B99-13C220C3BF6F}"/>
              </a:ext>
            </a:extLst>
          </p:cNvPr>
          <p:cNvSpPr txBox="1"/>
          <p:nvPr/>
        </p:nvSpPr>
        <p:spPr>
          <a:xfrm>
            <a:off x="845389" y="1294659"/>
            <a:ext cx="9920377" cy="5478423"/>
          </a:xfrm>
          <a:prstGeom prst="rect">
            <a:avLst/>
          </a:prstGeom>
          <a:noFill/>
        </p:spPr>
        <p:txBody>
          <a:bodyPr wrap="square" rtlCol="0">
            <a:spAutoFit/>
          </a:bodyPr>
          <a:lstStyle/>
          <a:p>
            <a:r>
              <a:rPr lang="en-US" sz="1400" dirty="0"/>
              <a:t> Considering potential actions that might be viewed as conversions while I was navigating the Trivago website, I've compiled the</a:t>
            </a:r>
          </a:p>
          <a:p>
            <a:r>
              <a:rPr lang="en-US" sz="1400" dirty="0"/>
              <a:t> following list;</a:t>
            </a:r>
          </a:p>
          <a:p>
            <a:endParaRPr lang="en-US" sz="1400" dirty="0"/>
          </a:p>
          <a:p>
            <a:pPr marL="285750" indent="-285750">
              <a:buFont typeface="Arial" panose="020B0604020202020204" pitchFamily="34" charset="0"/>
              <a:buChar char="•"/>
            </a:pPr>
            <a:r>
              <a:rPr lang="en-US" sz="1400" b="1" dirty="0"/>
              <a:t>Click Throughs to partner sites </a:t>
            </a:r>
            <a:r>
              <a:rPr lang="en-US" sz="1400" dirty="0"/>
              <a:t>– Users clicking through to external partner sites to view deals, explore accommodations, or complete bookings. This action indicates a significant step towards potential hotel reservations.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User Account Sign Up </a:t>
            </a:r>
            <a:r>
              <a:rPr lang="en-US" sz="1400" dirty="0"/>
              <a:t>– Users registration or sign-up for personalized experiences on the website. Account creation fosters user engagement, offering features like saved preferences and easy access to previous searches.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Return Visits to the Site </a:t>
            </a:r>
            <a:r>
              <a:rPr lang="en-US" sz="1400" dirty="0"/>
              <a:t>– Users revisiting the Trivago website after their initial visit. Returning visits often signify sustained interest or ongoing engagement with accommodation options.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Voluntary Subscription to Notifications </a:t>
            </a:r>
            <a:r>
              <a:rPr lang="en-US" sz="1400" dirty="0"/>
              <a:t>– Opting-in for notifications such as travel recommendations, exclusive offers, or newsletters. This action demonstrates user interest in receiving tailored information for future travel plans.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Saving or Sharing Accommodation Options </a:t>
            </a:r>
            <a:r>
              <a:rPr lang="en-US" sz="1400" dirty="0"/>
              <a:t>– Users saving preferred accommodations to favorites or sharing them. This action indicates a higher level of user engagement and intent to consider specific options for potential bookings.</a:t>
            </a:r>
          </a:p>
          <a:p>
            <a:endParaRPr lang="en-US" sz="1400" dirty="0"/>
          </a:p>
          <a:p>
            <a:pPr marL="285750" indent="-285750">
              <a:buFont typeface="Arial" panose="020B0604020202020204" pitchFamily="34" charset="0"/>
              <a:buChar char="•"/>
            </a:pPr>
            <a:r>
              <a:rPr lang="en-US" sz="1400" b="1" dirty="0"/>
              <a:t>Engagement with Trivago’s AI Travel Assistant or Customer Support </a:t>
            </a:r>
            <a:r>
              <a:rPr lang="en-US" sz="1400" dirty="0"/>
              <a:t>– Interacting with AI-driven travel assistance or customer support features. Engagements with these services signify users seeking guidance or assistance in their accommodation search, potentially guiding them towards booking decisions.</a:t>
            </a:r>
            <a:endParaRPr lang="en-NG" sz="1400" dirty="0"/>
          </a:p>
          <a:p>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12959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sp>
        <p:nvSpPr>
          <p:cNvPr id="2" name="TextBox 1">
            <a:extLst>
              <a:ext uri="{FF2B5EF4-FFF2-40B4-BE49-F238E27FC236}">
                <a16:creationId xmlns:a16="http://schemas.microsoft.com/office/drawing/2014/main" id="{0856ED39-69BE-BAB7-603F-0323C36DA36B}"/>
              </a:ext>
            </a:extLst>
          </p:cNvPr>
          <p:cNvSpPr txBox="1"/>
          <p:nvPr/>
        </p:nvSpPr>
        <p:spPr>
          <a:xfrm>
            <a:off x="808099" y="355142"/>
            <a:ext cx="3977212"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Challenge 2 – User Actions (Part 3)</a:t>
            </a:r>
          </a:p>
        </p:txBody>
      </p:sp>
      <p:sp>
        <p:nvSpPr>
          <p:cNvPr id="4" name="TextBox 3">
            <a:extLst>
              <a:ext uri="{FF2B5EF4-FFF2-40B4-BE49-F238E27FC236}">
                <a16:creationId xmlns:a16="http://schemas.microsoft.com/office/drawing/2014/main" id="{96102B0F-B9DA-177C-2B99-13C220C3BF6F}"/>
              </a:ext>
            </a:extLst>
          </p:cNvPr>
          <p:cNvSpPr txBox="1"/>
          <p:nvPr/>
        </p:nvSpPr>
        <p:spPr>
          <a:xfrm>
            <a:off x="871269" y="785092"/>
            <a:ext cx="10101532" cy="3323987"/>
          </a:xfrm>
          <a:prstGeom prst="rect">
            <a:avLst/>
          </a:prstGeom>
          <a:noFill/>
        </p:spPr>
        <p:txBody>
          <a:bodyPr wrap="square" rtlCol="0">
            <a:spAutoFit/>
          </a:bodyPr>
          <a:lstStyle/>
          <a:p>
            <a:r>
              <a:rPr lang="en-US" sz="1400" dirty="0"/>
              <a:t>Upon reviewing the available data, certain fields within the sessions dataset appear to align with identifying potential conversions as mentioned earlier:</a:t>
            </a:r>
          </a:p>
          <a:p>
            <a:endParaRPr lang="en-US" sz="1400" dirty="0"/>
          </a:p>
          <a:p>
            <a:pPr marL="285750" indent="-285750">
              <a:buFont typeface="Arial" panose="020B0604020202020204" pitchFamily="34" charset="0"/>
              <a:buChar char="•"/>
            </a:pPr>
            <a:r>
              <a:rPr lang="en-US" sz="1400" b="1" dirty="0"/>
              <a:t>Clickouts Column in the Sessions Dataset </a:t>
            </a:r>
            <a:r>
              <a:rPr lang="en-US" sz="1400" dirty="0"/>
              <a:t>– This field helps to find sessions that resulted in click-throughs redirecting users to partner sites. It aids in understanding user behaviors that potentially lead to external bookings.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Is_Repeater Column in the Sessions Dataset </a:t>
            </a:r>
            <a:r>
              <a:rPr lang="en-US" sz="1400" dirty="0"/>
              <a:t>–</a:t>
            </a:r>
            <a:r>
              <a:rPr lang="en-US" sz="1400" b="1" dirty="0"/>
              <a:t> </a:t>
            </a:r>
            <a:r>
              <a:rPr lang="en-US" sz="1400" dirty="0"/>
              <a:t>This field assists in identifying users who revisit the Trivago site, indicating sustained engagement or interest over multiple sessions.</a:t>
            </a:r>
          </a:p>
          <a:p>
            <a:endParaRPr lang="en-US" sz="1400" dirty="0"/>
          </a:p>
          <a:p>
            <a:r>
              <a:rPr lang="en-US" sz="1400" dirty="0"/>
              <a:t>Unfortunately, the datasets either encodes or do not contain sufficient information to capture the other potential conversions mentioned earlier, thereby limiting the ability to assess those specific conversion actions based solely on the available data.</a:t>
            </a:r>
          </a:p>
          <a:p>
            <a:endParaRPr lang="en-US" sz="1400" dirty="0"/>
          </a:p>
          <a:p>
            <a:pPr marL="285750" indent="-285750">
              <a:buFont typeface="Arial" panose="020B0604020202020204" pitchFamily="34" charset="0"/>
              <a:buChar char="•"/>
            </a:pPr>
            <a:r>
              <a:rPr lang="en-US" sz="1400" dirty="0"/>
              <a:t>Steps used to determine the actions to higher numbers of conversions for the cases above;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aphicFrame>
        <p:nvGraphicFramePr>
          <p:cNvPr id="7" name="Table 6">
            <a:extLst>
              <a:ext uri="{FF2B5EF4-FFF2-40B4-BE49-F238E27FC236}">
                <a16:creationId xmlns:a16="http://schemas.microsoft.com/office/drawing/2014/main" id="{7DC9D548-1CDC-09A5-010E-56133EED96CC}"/>
              </a:ext>
            </a:extLst>
          </p:cNvPr>
          <p:cNvGraphicFramePr>
            <a:graphicFrameLocks noGrp="1"/>
          </p:cNvGraphicFramePr>
          <p:nvPr>
            <p:extLst>
              <p:ext uri="{D42A27DB-BD31-4B8C-83A1-F6EECF244321}">
                <p14:modId xmlns:p14="http://schemas.microsoft.com/office/powerpoint/2010/main" val="1446483513"/>
              </p:ext>
            </p:extLst>
          </p:nvPr>
        </p:nvGraphicFramePr>
        <p:xfrm>
          <a:off x="1601040" y="3684495"/>
          <a:ext cx="8762760" cy="2743200"/>
        </p:xfrm>
        <a:graphic>
          <a:graphicData uri="http://schemas.openxmlformats.org/drawingml/2006/table">
            <a:tbl>
              <a:tblPr firstRow="1" bandRow="1">
                <a:tableStyleId>{073A0DAA-6AF3-43AB-8588-CEC1D06C72B9}</a:tableStyleId>
              </a:tblPr>
              <a:tblGrid>
                <a:gridCol w="524534">
                  <a:extLst>
                    <a:ext uri="{9D8B030D-6E8A-4147-A177-3AD203B41FA5}">
                      <a16:colId xmlns:a16="http://schemas.microsoft.com/office/drawing/2014/main" val="3789308179"/>
                    </a:ext>
                  </a:extLst>
                </a:gridCol>
                <a:gridCol w="4011283">
                  <a:extLst>
                    <a:ext uri="{9D8B030D-6E8A-4147-A177-3AD203B41FA5}">
                      <a16:colId xmlns:a16="http://schemas.microsoft.com/office/drawing/2014/main" val="1474464342"/>
                    </a:ext>
                  </a:extLst>
                </a:gridCol>
                <a:gridCol w="4226943">
                  <a:extLst>
                    <a:ext uri="{9D8B030D-6E8A-4147-A177-3AD203B41FA5}">
                      <a16:colId xmlns:a16="http://schemas.microsoft.com/office/drawing/2014/main" val="4083229563"/>
                    </a:ext>
                  </a:extLst>
                </a:gridCol>
              </a:tblGrid>
              <a:tr h="2752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S/N</a:t>
                      </a:r>
                      <a:endParaRPr lang="en-NG" sz="13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t>Clickouts Column in the Sessions Dataset </a:t>
                      </a:r>
                      <a:endParaRPr lang="en-NG" sz="13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t>Is_Repeater Column in the Sessions Dataset</a:t>
                      </a:r>
                      <a:endParaRPr lang="en-NG" sz="1300" dirty="0"/>
                    </a:p>
                  </a:txBody>
                  <a:tcPr/>
                </a:tc>
                <a:extLst>
                  <a:ext uri="{0D108BD9-81ED-4DB2-BD59-A6C34878D82A}">
                    <a16:rowId xmlns:a16="http://schemas.microsoft.com/office/drawing/2014/main" val="727006064"/>
                  </a:ext>
                </a:extLst>
              </a:tr>
              <a:tr h="840181">
                <a:tc>
                  <a:txBody>
                    <a:bodyPr/>
                    <a:lstStyle/>
                    <a:p>
                      <a:r>
                        <a:rPr lang="en-US" sz="1300" dirty="0"/>
                        <a:t>1</a:t>
                      </a:r>
                      <a:endParaRPr lang="en-NG"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Find all sessions that led to at least a clickout in the sessions data and filter the dataset down to just those sessions</a:t>
                      </a:r>
                    </a:p>
                    <a:p>
                      <a:endParaRPr lang="en-NG"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Find all sessions that had the </a:t>
                      </a:r>
                      <a:r>
                        <a:rPr lang="en-US" sz="1300" dirty="0" err="1"/>
                        <a:t>is_repeater</a:t>
                      </a:r>
                      <a:r>
                        <a:rPr lang="en-US" sz="1300" dirty="0"/>
                        <a:t> flag as 1 in the sessions data and filter the dataset down to just those sessions</a:t>
                      </a:r>
                    </a:p>
                    <a:p>
                      <a:endParaRPr lang="en-NG" sz="1300" dirty="0"/>
                    </a:p>
                  </a:txBody>
                  <a:tcPr/>
                </a:tc>
                <a:extLst>
                  <a:ext uri="{0D108BD9-81ED-4DB2-BD59-A6C34878D82A}">
                    <a16:rowId xmlns:a16="http://schemas.microsoft.com/office/drawing/2014/main" val="3948358525"/>
                  </a:ext>
                </a:extLst>
              </a:tr>
              <a:tr h="651865">
                <a:tc>
                  <a:txBody>
                    <a:bodyPr/>
                    <a:lstStyle/>
                    <a:p>
                      <a:r>
                        <a:rPr lang="en-US" sz="1300" dirty="0"/>
                        <a:t>2</a:t>
                      </a:r>
                      <a:endParaRPr lang="en-NG" sz="1300" dirty="0"/>
                    </a:p>
                  </a:txBody>
                  <a:tcPr/>
                </a:tc>
                <a:tc>
                  <a:txBody>
                    <a:bodyPr/>
                    <a:lstStyle/>
                    <a:p>
                      <a:r>
                        <a:rPr lang="en-US" sz="1300" dirty="0"/>
                        <a:t>Join the filtered dataset to the actions dataset to include only actions in the sessions from the filtered above.</a:t>
                      </a:r>
                      <a:endParaRPr lang="en-NG"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Join the filtered dataset to the actions dataset to include only actions in the sessions from the filtered above.</a:t>
                      </a:r>
                      <a:endParaRPr lang="en-NG" sz="1300" dirty="0"/>
                    </a:p>
                    <a:p>
                      <a:endParaRPr lang="en-NG" sz="1300" dirty="0"/>
                    </a:p>
                  </a:txBody>
                  <a:tcPr/>
                </a:tc>
                <a:extLst>
                  <a:ext uri="{0D108BD9-81ED-4DB2-BD59-A6C34878D82A}">
                    <a16:rowId xmlns:a16="http://schemas.microsoft.com/office/drawing/2014/main" val="3955054487"/>
                  </a:ext>
                </a:extLst>
              </a:tr>
              <a:tr h="840181">
                <a:tc>
                  <a:txBody>
                    <a:bodyPr/>
                    <a:lstStyle/>
                    <a:p>
                      <a:r>
                        <a:rPr lang="en-US" sz="1300" dirty="0"/>
                        <a:t>3</a:t>
                      </a:r>
                      <a:endParaRPr lang="en-NG" sz="1300" dirty="0"/>
                    </a:p>
                  </a:txBody>
                  <a:tcPr/>
                </a:tc>
                <a:tc>
                  <a:txBody>
                    <a:bodyPr/>
                    <a:lstStyle/>
                    <a:p>
                      <a:r>
                        <a:rPr lang="en-US" sz="1300" dirty="0"/>
                        <a:t>Count the actions across the sessions to see which actions are prominent to sessions that eventually lead to clickouts</a:t>
                      </a:r>
                      <a:endParaRPr lang="en-NG"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Count the actions across the sessions to see which actions are prominent to sessions that eventually lead to a user revisiting the site</a:t>
                      </a:r>
                      <a:endParaRPr lang="en-NG" sz="1300" dirty="0"/>
                    </a:p>
                    <a:p>
                      <a:endParaRPr lang="en-NG" sz="1300" dirty="0"/>
                    </a:p>
                  </a:txBody>
                  <a:tcPr/>
                </a:tc>
                <a:extLst>
                  <a:ext uri="{0D108BD9-81ED-4DB2-BD59-A6C34878D82A}">
                    <a16:rowId xmlns:a16="http://schemas.microsoft.com/office/drawing/2014/main" val="2663914684"/>
                  </a:ext>
                </a:extLst>
              </a:tr>
            </a:tbl>
          </a:graphicData>
        </a:graphic>
      </p:graphicFrame>
    </p:spTree>
    <p:extLst>
      <p:ext uri="{BB962C8B-B14F-4D97-AF65-F5344CB8AC3E}">
        <p14:creationId xmlns:p14="http://schemas.microsoft.com/office/powerpoint/2010/main" val="108912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sp>
        <p:nvSpPr>
          <p:cNvPr id="2" name="TextBox 1">
            <a:extLst>
              <a:ext uri="{FF2B5EF4-FFF2-40B4-BE49-F238E27FC236}">
                <a16:creationId xmlns:a16="http://schemas.microsoft.com/office/drawing/2014/main" id="{0856ED39-69BE-BAB7-603F-0323C36DA36B}"/>
              </a:ext>
            </a:extLst>
          </p:cNvPr>
          <p:cNvSpPr txBox="1"/>
          <p:nvPr/>
        </p:nvSpPr>
        <p:spPr>
          <a:xfrm>
            <a:off x="583813" y="251683"/>
            <a:ext cx="3977212"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Challenge 2 – User Actions (Part 3)</a:t>
            </a:r>
          </a:p>
        </p:txBody>
      </p:sp>
      <p:pic>
        <p:nvPicPr>
          <p:cNvPr id="6" name="Picture 5">
            <a:extLst>
              <a:ext uri="{FF2B5EF4-FFF2-40B4-BE49-F238E27FC236}">
                <a16:creationId xmlns:a16="http://schemas.microsoft.com/office/drawing/2014/main" id="{16A224CD-EE7B-FADF-96AF-1052AE6F8AF2}"/>
              </a:ext>
            </a:extLst>
          </p:cNvPr>
          <p:cNvPicPr>
            <a:picLocks noChangeAspect="1"/>
          </p:cNvPicPr>
          <p:nvPr/>
        </p:nvPicPr>
        <p:blipFill>
          <a:blip r:embed="rId4"/>
          <a:stretch>
            <a:fillRect/>
          </a:stretch>
        </p:blipFill>
        <p:spPr>
          <a:xfrm>
            <a:off x="713497" y="785092"/>
            <a:ext cx="10828646" cy="5987224"/>
          </a:xfrm>
          <a:prstGeom prst="rect">
            <a:avLst/>
          </a:prstGeom>
        </p:spPr>
      </p:pic>
    </p:spTree>
    <p:extLst>
      <p:ext uri="{BB962C8B-B14F-4D97-AF65-F5344CB8AC3E}">
        <p14:creationId xmlns:p14="http://schemas.microsoft.com/office/powerpoint/2010/main" val="333522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sp>
        <p:nvSpPr>
          <p:cNvPr id="2" name="TextBox 1">
            <a:extLst>
              <a:ext uri="{FF2B5EF4-FFF2-40B4-BE49-F238E27FC236}">
                <a16:creationId xmlns:a16="http://schemas.microsoft.com/office/drawing/2014/main" id="{0856ED39-69BE-BAB7-603F-0323C36DA36B}"/>
              </a:ext>
            </a:extLst>
          </p:cNvPr>
          <p:cNvSpPr txBox="1"/>
          <p:nvPr/>
        </p:nvSpPr>
        <p:spPr>
          <a:xfrm>
            <a:off x="963963" y="930177"/>
            <a:ext cx="3977212"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Challenge 2 – User Actions (Part 3)</a:t>
            </a:r>
          </a:p>
        </p:txBody>
      </p:sp>
      <p:sp>
        <p:nvSpPr>
          <p:cNvPr id="4" name="TextBox 3">
            <a:extLst>
              <a:ext uri="{FF2B5EF4-FFF2-40B4-BE49-F238E27FC236}">
                <a16:creationId xmlns:a16="http://schemas.microsoft.com/office/drawing/2014/main" id="{96102B0F-B9DA-177C-2B99-13C220C3BF6F}"/>
              </a:ext>
            </a:extLst>
          </p:cNvPr>
          <p:cNvSpPr txBox="1"/>
          <p:nvPr/>
        </p:nvSpPr>
        <p:spPr>
          <a:xfrm>
            <a:off x="1027133" y="1803617"/>
            <a:ext cx="9644332" cy="3754874"/>
          </a:xfrm>
          <a:prstGeom prst="rect">
            <a:avLst/>
          </a:prstGeom>
          <a:noFill/>
        </p:spPr>
        <p:txBody>
          <a:bodyPr wrap="square" rtlCol="0">
            <a:spAutoFit/>
          </a:bodyPr>
          <a:lstStyle/>
          <a:p>
            <a:r>
              <a:rPr lang="en-US" sz="1400" dirty="0"/>
              <a:t>Upon close examination of both charts that shows a depiction of action distributions among users in sessions resulting in clickouts and those revisiting the site, it becomes evident that notable similarities exist. The actions correlating with higher numbers of conversions exhibit striking similarities across both scenarios and prominently stand out in the charts. The top six actions identified are as follows:</a:t>
            </a:r>
          </a:p>
          <a:p>
            <a:endParaRPr lang="en-US" sz="1400" dirty="0"/>
          </a:p>
          <a:p>
            <a:pPr marL="285750" indent="-285750">
              <a:buFont typeface="Arial" panose="020B0604020202020204" pitchFamily="34" charset="0"/>
              <a:buChar char="•"/>
            </a:pPr>
            <a:r>
              <a:rPr lang="en-US" sz="1400" b="1" dirty="0"/>
              <a:t>2142</a:t>
            </a:r>
          </a:p>
          <a:p>
            <a:pPr marL="285750" indent="-285750">
              <a:buFont typeface="Arial" panose="020B0604020202020204" pitchFamily="34" charset="0"/>
              <a:buChar char="•"/>
            </a:pPr>
            <a:r>
              <a:rPr lang="en-US" sz="1400" b="1" dirty="0"/>
              <a:t>2160</a:t>
            </a:r>
          </a:p>
          <a:p>
            <a:pPr marL="285750" indent="-285750">
              <a:buFont typeface="Arial" panose="020B0604020202020204" pitchFamily="34" charset="0"/>
              <a:buChar char="•"/>
            </a:pPr>
            <a:r>
              <a:rPr lang="en-US" sz="1400" b="1" dirty="0"/>
              <a:t>2113</a:t>
            </a:r>
          </a:p>
          <a:p>
            <a:pPr marL="285750" indent="-285750">
              <a:buFont typeface="Arial" panose="020B0604020202020204" pitchFamily="34" charset="0"/>
              <a:buChar char="•"/>
            </a:pPr>
            <a:r>
              <a:rPr lang="en-US" sz="1400" b="1" dirty="0"/>
              <a:t>2371</a:t>
            </a:r>
          </a:p>
          <a:p>
            <a:pPr marL="285750" indent="-285750">
              <a:buFont typeface="Arial" panose="020B0604020202020204" pitchFamily="34" charset="0"/>
              <a:buChar char="•"/>
            </a:pPr>
            <a:r>
              <a:rPr lang="en-US" sz="1400" b="1" dirty="0"/>
              <a:t>8001</a:t>
            </a:r>
          </a:p>
          <a:p>
            <a:pPr marL="285750" indent="-285750">
              <a:buFont typeface="Arial" panose="020B0604020202020204" pitchFamily="34" charset="0"/>
              <a:buChar char="•"/>
            </a:pPr>
            <a:r>
              <a:rPr lang="en-US" sz="1400" b="1" dirty="0"/>
              <a:t>2001</a:t>
            </a:r>
          </a:p>
          <a:p>
            <a:pPr marL="285750" indent="-285750">
              <a:buFont typeface="Arial" panose="020B0604020202020204" pitchFamily="34" charset="0"/>
              <a:buChar char="•"/>
            </a:pPr>
            <a:endParaRPr lang="en-NG" sz="1400" dirty="0"/>
          </a:p>
          <a:p>
            <a:r>
              <a:rPr lang="en-US" sz="1400" dirty="0"/>
              <a:t>These actions demonstrate consistency in their occurrence among sessions leading to clickouts and users revisiting the site, indicating their potential significance in contributing to conversions in both contexts.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72390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466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51D391-DC9A-314A-0EF9-6C120CB8BCA5}"/>
              </a:ext>
            </a:extLst>
          </p:cNvPr>
          <p:cNvGrpSpPr/>
          <p:nvPr/>
        </p:nvGrpSpPr>
        <p:grpSpPr>
          <a:xfrm>
            <a:off x="5829626" y="5003924"/>
            <a:ext cx="6048338" cy="57604"/>
            <a:chOff x="1045190" y="4689890"/>
            <a:chExt cx="6741674" cy="60391"/>
          </a:xfrm>
        </p:grpSpPr>
        <p:sp>
          <p:nvSpPr>
            <p:cNvPr id="7" name="Rectangle 6">
              <a:extLst>
                <a:ext uri="{FF2B5EF4-FFF2-40B4-BE49-F238E27FC236}">
                  <a16:creationId xmlns:a16="http://schemas.microsoft.com/office/drawing/2014/main" id="{5E071591-D140-738A-0C0B-F07C1A8D6F77}"/>
                </a:ext>
              </a:extLst>
            </p:cNvPr>
            <p:cNvSpPr/>
            <p:nvPr/>
          </p:nvSpPr>
          <p:spPr>
            <a:xfrm>
              <a:off x="1045190" y="4689894"/>
              <a:ext cx="1436342" cy="60387"/>
            </a:xfrm>
            <a:prstGeom prst="rect">
              <a:avLst/>
            </a:prstGeom>
            <a:solidFill>
              <a:srgbClr val="35AC4F"/>
            </a:solidFill>
            <a:ln>
              <a:solidFill>
                <a:srgbClr val="35AC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11A385E2-350F-6256-1533-5EE93A455AE4}"/>
                </a:ext>
              </a:extLst>
            </p:cNvPr>
            <p:cNvSpPr/>
            <p:nvPr/>
          </p:nvSpPr>
          <p:spPr>
            <a:xfrm>
              <a:off x="2481532" y="4689891"/>
              <a:ext cx="1436342" cy="60387"/>
            </a:xfrm>
            <a:prstGeom prst="rect">
              <a:avLst/>
            </a:prstGeom>
            <a:solidFill>
              <a:srgbClr val="F79B00"/>
            </a:solidFill>
            <a:ln>
              <a:solidFill>
                <a:srgbClr val="F7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6780EB5F-8564-BECB-6488-4658AA3D0DE1}"/>
                </a:ext>
              </a:extLst>
            </p:cNvPr>
            <p:cNvSpPr/>
            <p:nvPr/>
          </p:nvSpPr>
          <p:spPr>
            <a:xfrm>
              <a:off x="3917874" y="4689891"/>
              <a:ext cx="2432648" cy="60387"/>
            </a:xfrm>
            <a:prstGeom prst="rect">
              <a:avLst/>
            </a:prstGeom>
            <a:solidFill>
              <a:srgbClr val="F65A00"/>
            </a:solidFill>
            <a:ln>
              <a:solidFill>
                <a:srgbClr val="F65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Rectangle 10">
              <a:extLst>
                <a:ext uri="{FF2B5EF4-FFF2-40B4-BE49-F238E27FC236}">
                  <a16:creationId xmlns:a16="http://schemas.microsoft.com/office/drawing/2014/main" id="{5F8AD9E3-150F-16B1-8D01-17B08DF24661}"/>
                </a:ext>
              </a:extLst>
            </p:cNvPr>
            <p:cNvSpPr/>
            <p:nvPr/>
          </p:nvSpPr>
          <p:spPr>
            <a:xfrm>
              <a:off x="6350523" y="4689890"/>
              <a:ext cx="1436341" cy="60387"/>
            </a:xfrm>
            <a:prstGeom prst="rect">
              <a:avLst/>
            </a:prstGeom>
            <a:solidFill>
              <a:srgbClr val="FCD6E9"/>
            </a:solidFill>
            <a:ln>
              <a:solidFill>
                <a:srgbClr val="FCD6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grpSp>
      <p:pic>
        <p:nvPicPr>
          <p:cNvPr id="12" name="Graphic 11" descr="Gold bars with solid fill">
            <a:extLst>
              <a:ext uri="{FF2B5EF4-FFF2-40B4-BE49-F238E27FC236}">
                <a16:creationId xmlns:a16="http://schemas.microsoft.com/office/drawing/2014/main" id="{21AD5F0F-39A6-9275-7918-D80A967A88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072" y="2139846"/>
            <a:ext cx="4388079" cy="4388079"/>
          </a:xfrm>
          <a:prstGeom prst="rect">
            <a:avLst/>
          </a:prstGeom>
        </p:spPr>
      </p:pic>
      <p:sp>
        <p:nvSpPr>
          <p:cNvPr id="13" name="TextBox 12">
            <a:extLst>
              <a:ext uri="{FF2B5EF4-FFF2-40B4-BE49-F238E27FC236}">
                <a16:creationId xmlns:a16="http://schemas.microsoft.com/office/drawing/2014/main" id="{A51BFBB6-B707-7C29-562C-C363DBB2623E}"/>
              </a:ext>
            </a:extLst>
          </p:cNvPr>
          <p:cNvSpPr txBox="1"/>
          <p:nvPr/>
        </p:nvSpPr>
        <p:spPr>
          <a:xfrm>
            <a:off x="5731315" y="4477678"/>
            <a:ext cx="3029527"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Task 1</a:t>
            </a:r>
            <a:endParaRPr lang="en-NG" sz="2400" b="1" dirty="0">
              <a:solidFill>
                <a:schemeClr val="bg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DBF5A4D-3B86-F6EE-4E5C-1F13830586E0}"/>
              </a:ext>
            </a:extLst>
          </p:cNvPr>
          <p:cNvSpPr txBox="1"/>
          <p:nvPr/>
        </p:nvSpPr>
        <p:spPr>
          <a:xfrm>
            <a:off x="5731314" y="5126107"/>
            <a:ext cx="3029527"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Session Investigation</a:t>
            </a:r>
            <a:endParaRPr lang="en-NG" dirty="0">
              <a:solidFill>
                <a:schemeClr val="bg1"/>
              </a:solidFill>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FE8C29C9-CCDF-9EC0-A0DB-B808EFB1921A}"/>
              </a:ext>
            </a:extLst>
          </p:cNvPr>
          <p:cNvGrpSpPr/>
          <p:nvPr/>
        </p:nvGrpSpPr>
        <p:grpSpPr>
          <a:xfrm>
            <a:off x="10563226" y="-161925"/>
            <a:ext cx="1528764" cy="1019175"/>
            <a:chOff x="10563226" y="-161925"/>
            <a:chExt cx="1528764" cy="1019175"/>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3226" y="-161925"/>
              <a:ext cx="1528763" cy="1019175"/>
            </a:xfrm>
            <a:prstGeom prst="rect">
              <a:avLst/>
            </a:prstGeom>
          </p:spPr>
        </p:pic>
        <p:sp>
          <p:nvSpPr>
            <p:cNvPr id="17" name="Rectangle 16">
              <a:extLst>
                <a:ext uri="{FF2B5EF4-FFF2-40B4-BE49-F238E27FC236}">
                  <a16:creationId xmlns:a16="http://schemas.microsoft.com/office/drawing/2014/main" id="{053424E1-AFED-C650-F08D-8416DED0961B}"/>
                </a:ext>
              </a:extLst>
            </p:cNvPr>
            <p:cNvSpPr/>
            <p:nvPr/>
          </p:nvSpPr>
          <p:spPr>
            <a:xfrm>
              <a:off x="11046692" y="138545"/>
              <a:ext cx="1045298" cy="471055"/>
            </a:xfrm>
            <a:prstGeom prst="rect">
              <a:avLst/>
            </a:prstGeom>
            <a:solidFill>
              <a:srgbClr val="014665"/>
            </a:solidFill>
            <a:ln>
              <a:solidFill>
                <a:srgbClr val="0146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219E813F-1C7B-6449-FAEF-963E4A46F377}"/>
                </a:ext>
              </a:extLst>
            </p:cNvPr>
            <p:cNvSpPr txBox="1"/>
            <p:nvPr/>
          </p:nvSpPr>
          <p:spPr>
            <a:xfrm>
              <a:off x="11000787" y="169149"/>
              <a:ext cx="963209" cy="338554"/>
            </a:xfrm>
            <a:prstGeom prst="rect">
              <a:avLst/>
            </a:prstGeom>
            <a:noFill/>
          </p:spPr>
          <p:txBody>
            <a:bodyPr wrap="square" rtlCol="0">
              <a:spAutoFit/>
            </a:bodyPr>
            <a:lstStyle/>
            <a:p>
              <a:r>
                <a:rPr lang="en-US" sz="1600" b="1" dirty="0">
                  <a:solidFill>
                    <a:srgbClr val="FD9B06"/>
                  </a:solidFill>
                  <a:latin typeface="Segoe UI" panose="020B0502040204020203" pitchFamily="34" charset="0"/>
                  <a:cs typeface="Segoe UI" panose="020B0502040204020203" pitchFamily="34" charset="0"/>
                </a:rPr>
                <a:t>trivago</a:t>
              </a:r>
              <a:endParaRPr lang="en-NG" sz="1600" b="1" dirty="0">
                <a:solidFill>
                  <a:srgbClr val="FD9B06"/>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6310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pic>
        <p:nvPicPr>
          <p:cNvPr id="7" name="Picture 6" descr="A black and yellow logo&#10;&#10;Description automatically generated">
            <a:extLst>
              <a:ext uri="{FF2B5EF4-FFF2-40B4-BE49-F238E27FC236}">
                <a16:creationId xmlns:a16="http://schemas.microsoft.com/office/drawing/2014/main" id="{6ABFB750-F54E-19A6-946F-35F6AC1E1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573" y="4373997"/>
            <a:ext cx="1028701" cy="1028701"/>
          </a:xfrm>
          <a:prstGeom prst="rect">
            <a:avLst/>
          </a:prstGeom>
        </p:spPr>
      </p:pic>
      <p:pic>
        <p:nvPicPr>
          <p:cNvPr id="9" name="Picture 8" descr="A blue and yellow snake logo&#10;&#10;Description automatically generated">
            <a:extLst>
              <a:ext uri="{FF2B5EF4-FFF2-40B4-BE49-F238E27FC236}">
                <a16:creationId xmlns:a16="http://schemas.microsoft.com/office/drawing/2014/main" id="{347A6110-AEBA-9E59-0463-EDF900DC3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5955" y="2950162"/>
            <a:ext cx="1190320" cy="1190320"/>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470CDC7B-E2F4-7C6C-8FEF-92F8EEAF2F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7892" y="2988109"/>
            <a:ext cx="1114425" cy="1114425"/>
          </a:xfrm>
          <a:prstGeom prst="rect">
            <a:avLst/>
          </a:prstGeom>
        </p:spPr>
      </p:pic>
      <p:sp>
        <p:nvSpPr>
          <p:cNvPr id="12" name="TextBox 11">
            <a:extLst>
              <a:ext uri="{FF2B5EF4-FFF2-40B4-BE49-F238E27FC236}">
                <a16:creationId xmlns:a16="http://schemas.microsoft.com/office/drawing/2014/main" id="{F07171E7-2149-A0CB-BF5E-33C9CD71CBF8}"/>
              </a:ext>
            </a:extLst>
          </p:cNvPr>
          <p:cNvSpPr txBox="1"/>
          <p:nvPr/>
        </p:nvSpPr>
        <p:spPr>
          <a:xfrm>
            <a:off x="2409825" y="3360656"/>
            <a:ext cx="971855" cy="369332"/>
          </a:xfrm>
          <a:prstGeom prst="rect">
            <a:avLst/>
          </a:prstGeom>
          <a:noFill/>
        </p:spPr>
        <p:txBody>
          <a:bodyPr wrap="square" rtlCol="0">
            <a:spAutoFit/>
          </a:bodyPr>
          <a:lstStyle/>
          <a:p>
            <a:r>
              <a:rPr lang="en-US" dirty="0"/>
              <a:t>Python</a:t>
            </a:r>
            <a:endParaRPr lang="en-NG" dirty="0"/>
          </a:p>
        </p:txBody>
      </p:sp>
      <p:sp>
        <p:nvSpPr>
          <p:cNvPr id="13" name="TextBox 12">
            <a:extLst>
              <a:ext uri="{FF2B5EF4-FFF2-40B4-BE49-F238E27FC236}">
                <a16:creationId xmlns:a16="http://schemas.microsoft.com/office/drawing/2014/main" id="{470478D9-6B69-43C1-27F2-B811B86F3190}"/>
              </a:ext>
            </a:extLst>
          </p:cNvPr>
          <p:cNvSpPr txBox="1"/>
          <p:nvPr/>
        </p:nvSpPr>
        <p:spPr>
          <a:xfrm>
            <a:off x="5387353" y="1231525"/>
            <a:ext cx="1253880" cy="369332"/>
          </a:xfrm>
          <a:prstGeom prst="rect">
            <a:avLst/>
          </a:prstGeom>
          <a:noFill/>
        </p:spPr>
        <p:txBody>
          <a:bodyPr wrap="square" rtlCol="0">
            <a:spAutoFit/>
          </a:bodyPr>
          <a:lstStyle/>
          <a:p>
            <a:r>
              <a:rPr lang="en-US" dirty="0"/>
              <a:t>MS Excel</a:t>
            </a:r>
            <a:endParaRPr lang="en-NG" dirty="0"/>
          </a:p>
        </p:txBody>
      </p:sp>
      <p:sp>
        <p:nvSpPr>
          <p:cNvPr id="14" name="TextBox 13">
            <a:extLst>
              <a:ext uri="{FF2B5EF4-FFF2-40B4-BE49-F238E27FC236}">
                <a16:creationId xmlns:a16="http://schemas.microsoft.com/office/drawing/2014/main" id="{0D5C7A80-0704-102C-C5DD-011681C11EBA}"/>
              </a:ext>
            </a:extLst>
          </p:cNvPr>
          <p:cNvSpPr txBox="1"/>
          <p:nvPr/>
        </p:nvSpPr>
        <p:spPr>
          <a:xfrm>
            <a:off x="5181027" y="5535744"/>
            <a:ext cx="1420525" cy="369332"/>
          </a:xfrm>
          <a:prstGeom prst="rect">
            <a:avLst/>
          </a:prstGeom>
          <a:noFill/>
        </p:spPr>
        <p:txBody>
          <a:bodyPr wrap="square" rtlCol="0">
            <a:spAutoFit/>
          </a:bodyPr>
          <a:lstStyle/>
          <a:p>
            <a:r>
              <a:rPr lang="en-US" dirty="0"/>
              <a:t>MS Power BI</a:t>
            </a:r>
            <a:endParaRPr lang="en-NG" dirty="0"/>
          </a:p>
        </p:txBody>
      </p:sp>
      <p:pic>
        <p:nvPicPr>
          <p:cNvPr id="16" name="Picture 15" descr="A green and white logo&#10;&#10;Description automatically generated">
            <a:extLst>
              <a:ext uri="{FF2B5EF4-FFF2-40B4-BE49-F238E27FC236}">
                <a16:creationId xmlns:a16="http://schemas.microsoft.com/office/drawing/2014/main" id="{A723969E-42CA-817E-FDB3-C1BC3B0EF9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2573" y="1624963"/>
            <a:ext cx="1114425" cy="1114425"/>
          </a:xfrm>
          <a:prstGeom prst="rect">
            <a:avLst/>
          </a:prstGeom>
        </p:spPr>
      </p:pic>
      <p:sp>
        <p:nvSpPr>
          <p:cNvPr id="17" name="TextBox 16">
            <a:extLst>
              <a:ext uri="{FF2B5EF4-FFF2-40B4-BE49-F238E27FC236}">
                <a16:creationId xmlns:a16="http://schemas.microsoft.com/office/drawing/2014/main" id="{4EDE5DAD-8831-C420-6314-F611E5B481A1}"/>
              </a:ext>
            </a:extLst>
          </p:cNvPr>
          <p:cNvSpPr txBox="1"/>
          <p:nvPr/>
        </p:nvSpPr>
        <p:spPr>
          <a:xfrm>
            <a:off x="8512317" y="3360656"/>
            <a:ext cx="824220" cy="369332"/>
          </a:xfrm>
          <a:prstGeom prst="rect">
            <a:avLst/>
          </a:prstGeom>
          <a:noFill/>
        </p:spPr>
        <p:txBody>
          <a:bodyPr wrap="square" rtlCol="0">
            <a:spAutoFit/>
          </a:bodyPr>
          <a:lstStyle/>
          <a:p>
            <a:r>
              <a:rPr lang="en-US" dirty="0"/>
              <a:t>SQL</a:t>
            </a:r>
            <a:endParaRPr lang="en-NG" dirty="0"/>
          </a:p>
        </p:txBody>
      </p:sp>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CCA48F46-A5E2-DAB4-E6A9-2F31B3B93C40}"/>
                  </a:ext>
                </a:extLst>
              </p14:cNvPr>
              <p14:cNvContentPartPr/>
              <p14:nvPr/>
            </p14:nvContentPartPr>
            <p14:xfrm>
              <a:off x="4128793" y="2212380"/>
              <a:ext cx="1052280" cy="559080"/>
            </p14:xfrm>
          </p:contentPart>
        </mc:Choice>
        <mc:Fallback xmlns="">
          <p:pic>
            <p:nvPicPr>
              <p:cNvPr id="18" name="Ink 17">
                <a:extLst>
                  <a:ext uri="{FF2B5EF4-FFF2-40B4-BE49-F238E27FC236}">
                    <a16:creationId xmlns:a16="http://schemas.microsoft.com/office/drawing/2014/main" id="{CCA48F46-A5E2-DAB4-E6A9-2F31B3B93C40}"/>
                  </a:ext>
                </a:extLst>
              </p:cNvPr>
              <p:cNvPicPr/>
              <p:nvPr/>
            </p:nvPicPr>
            <p:blipFill>
              <a:blip r:embed="rId9"/>
              <a:stretch>
                <a:fillRect/>
              </a:stretch>
            </p:blipFill>
            <p:spPr>
              <a:xfrm>
                <a:off x="4122673" y="2206260"/>
                <a:ext cx="1064520"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3135D72F-02D9-4D27-AFE3-F28996BBD033}"/>
                  </a:ext>
                </a:extLst>
              </p14:cNvPr>
              <p14:cNvContentPartPr/>
              <p14:nvPr/>
            </p14:nvContentPartPr>
            <p14:xfrm>
              <a:off x="6585073" y="2178540"/>
              <a:ext cx="1253880" cy="655200"/>
            </p14:xfrm>
          </p:contentPart>
        </mc:Choice>
        <mc:Fallback xmlns="">
          <p:pic>
            <p:nvPicPr>
              <p:cNvPr id="19" name="Ink 18">
                <a:extLst>
                  <a:ext uri="{FF2B5EF4-FFF2-40B4-BE49-F238E27FC236}">
                    <a16:creationId xmlns:a16="http://schemas.microsoft.com/office/drawing/2014/main" id="{3135D72F-02D9-4D27-AFE3-F28996BBD033}"/>
                  </a:ext>
                </a:extLst>
              </p:cNvPr>
              <p:cNvPicPr/>
              <p:nvPr/>
            </p:nvPicPr>
            <p:blipFill>
              <a:blip r:embed="rId11"/>
              <a:stretch>
                <a:fillRect/>
              </a:stretch>
            </p:blipFill>
            <p:spPr>
              <a:xfrm>
                <a:off x="6578953" y="2172420"/>
                <a:ext cx="126612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E9C28D16-70AE-063F-D1A4-6719CA2B6377}"/>
                  </a:ext>
                </a:extLst>
              </p14:cNvPr>
              <p14:cNvContentPartPr/>
              <p14:nvPr/>
            </p14:nvContentPartPr>
            <p14:xfrm>
              <a:off x="6641233" y="4239180"/>
              <a:ext cx="1034280" cy="675360"/>
            </p14:xfrm>
          </p:contentPart>
        </mc:Choice>
        <mc:Fallback xmlns="">
          <p:pic>
            <p:nvPicPr>
              <p:cNvPr id="20" name="Ink 19">
                <a:extLst>
                  <a:ext uri="{FF2B5EF4-FFF2-40B4-BE49-F238E27FC236}">
                    <a16:creationId xmlns:a16="http://schemas.microsoft.com/office/drawing/2014/main" id="{E9C28D16-70AE-063F-D1A4-6719CA2B6377}"/>
                  </a:ext>
                </a:extLst>
              </p:cNvPr>
              <p:cNvPicPr/>
              <p:nvPr/>
            </p:nvPicPr>
            <p:blipFill>
              <a:blip r:embed="rId13"/>
              <a:stretch>
                <a:fillRect/>
              </a:stretch>
            </p:blipFill>
            <p:spPr>
              <a:xfrm>
                <a:off x="6635113" y="4233060"/>
                <a:ext cx="104652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C59D68B-7C08-8B5F-8979-411326A6E6B7}"/>
                  </a:ext>
                </a:extLst>
              </p14:cNvPr>
              <p14:cNvContentPartPr/>
              <p14:nvPr/>
            </p14:nvContentPartPr>
            <p14:xfrm>
              <a:off x="4165873" y="4328100"/>
              <a:ext cx="849600" cy="548640"/>
            </p14:xfrm>
          </p:contentPart>
        </mc:Choice>
        <mc:Fallback xmlns="">
          <p:pic>
            <p:nvPicPr>
              <p:cNvPr id="21" name="Ink 20">
                <a:extLst>
                  <a:ext uri="{FF2B5EF4-FFF2-40B4-BE49-F238E27FC236}">
                    <a16:creationId xmlns:a16="http://schemas.microsoft.com/office/drawing/2014/main" id="{0C59D68B-7C08-8B5F-8979-411326A6E6B7}"/>
                  </a:ext>
                </a:extLst>
              </p:cNvPr>
              <p:cNvPicPr/>
              <p:nvPr/>
            </p:nvPicPr>
            <p:blipFill>
              <a:blip r:embed="rId15"/>
              <a:stretch>
                <a:fillRect/>
              </a:stretch>
            </p:blipFill>
            <p:spPr>
              <a:xfrm>
                <a:off x="4159753" y="4321980"/>
                <a:ext cx="86184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525F6F0C-DE4A-DDB0-E3ED-D9ABB1B9601D}"/>
                  </a:ext>
                </a:extLst>
              </p14:cNvPr>
              <p14:cNvContentPartPr/>
              <p14:nvPr/>
            </p14:nvContentPartPr>
            <p14:xfrm>
              <a:off x="5015113" y="4885740"/>
              <a:ext cx="228600" cy="81720"/>
            </p14:xfrm>
          </p:contentPart>
        </mc:Choice>
        <mc:Fallback xmlns="">
          <p:pic>
            <p:nvPicPr>
              <p:cNvPr id="22" name="Ink 21">
                <a:extLst>
                  <a:ext uri="{FF2B5EF4-FFF2-40B4-BE49-F238E27FC236}">
                    <a16:creationId xmlns:a16="http://schemas.microsoft.com/office/drawing/2014/main" id="{525F6F0C-DE4A-DDB0-E3ED-D9ABB1B9601D}"/>
                  </a:ext>
                </a:extLst>
              </p:cNvPr>
              <p:cNvPicPr/>
              <p:nvPr/>
            </p:nvPicPr>
            <p:blipFill>
              <a:blip r:embed="rId17"/>
              <a:stretch>
                <a:fillRect/>
              </a:stretch>
            </p:blipFill>
            <p:spPr>
              <a:xfrm>
                <a:off x="5008993" y="4879620"/>
                <a:ext cx="240840" cy="93960"/>
              </a:xfrm>
              <a:prstGeom prst="rect">
                <a:avLst/>
              </a:prstGeom>
            </p:spPr>
          </p:pic>
        </mc:Fallback>
      </mc:AlternateContent>
      <p:sp>
        <p:nvSpPr>
          <p:cNvPr id="23" name="TextBox 22">
            <a:extLst>
              <a:ext uri="{FF2B5EF4-FFF2-40B4-BE49-F238E27FC236}">
                <a16:creationId xmlns:a16="http://schemas.microsoft.com/office/drawing/2014/main" id="{3E5F7192-E49D-1215-2B38-B4188DA2C4CB}"/>
              </a:ext>
            </a:extLst>
          </p:cNvPr>
          <p:cNvSpPr txBox="1"/>
          <p:nvPr/>
        </p:nvSpPr>
        <p:spPr>
          <a:xfrm>
            <a:off x="3891115" y="593799"/>
            <a:ext cx="5106838" cy="369332"/>
          </a:xfrm>
          <a:prstGeom prst="rect">
            <a:avLst/>
          </a:prstGeom>
          <a:noFill/>
        </p:spPr>
        <p:txBody>
          <a:bodyPr wrap="square" rtlCol="0">
            <a:spAutoFit/>
          </a:bodyPr>
          <a:lstStyle/>
          <a:p>
            <a:r>
              <a:rPr lang="en-US" b="1" dirty="0"/>
              <a:t>Tools Used while working on this Case Study</a:t>
            </a:r>
            <a:endParaRPr lang="en-NG" b="1" dirty="0"/>
          </a:p>
        </p:txBody>
      </p:sp>
    </p:spTree>
    <p:extLst>
      <p:ext uri="{BB962C8B-B14F-4D97-AF65-F5344CB8AC3E}">
        <p14:creationId xmlns:p14="http://schemas.microsoft.com/office/powerpoint/2010/main" val="2216663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1466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992F53F-A132-1C36-AAE9-5A3E19AD72D9}"/>
              </a:ext>
            </a:extLst>
          </p:cNvPr>
          <p:cNvGrpSpPr/>
          <p:nvPr/>
        </p:nvGrpSpPr>
        <p:grpSpPr>
          <a:xfrm>
            <a:off x="10563226" y="-161925"/>
            <a:ext cx="1528764" cy="1019175"/>
            <a:chOff x="10563226" y="-161925"/>
            <a:chExt cx="1528764" cy="1019175"/>
          </a:xfrm>
        </p:grpSpPr>
        <p:pic>
          <p:nvPicPr>
            <p:cNvPr id="15" name="Graphic 14">
              <a:extLst>
                <a:ext uri="{FF2B5EF4-FFF2-40B4-BE49-F238E27FC236}">
                  <a16:creationId xmlns:a16="http://schemas.microsoft.com/office/drawing/2014/main" id="{76390E95-3436-B266-E391-62709E8A4B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3226" y="-161925"/>
              <a:ext cx="1528763" cy="1019175"/>
            </a:xfrm>
            <a:prstGeom prst="rect">
              <a:avLst/>
            </a:prstGeom>
          </p:spPr>
        </p:pic>
        <p:sp>
          <p:nvSpPr>
            <p:cNvPr id="16" name="Rectangle 15">
              <a:extLst>
                <a:ext uri="{FF2B5EF4-FFF2-40B4-BE49-F238E27FC236}">
                  <a16:creationId xmlns:a16="http://schemas.microsoft.com/office/drawing/2014/main" id="{539493C6-7637-A7B1-D5EA-E05F18A676A9}"/>
                </a:ext>
              </a:extLst>
            </p:cNvPr>
            <p:cNvSpPr/>
            <p:nvPr/>
          </p:nvSpPr>
          <p:spPr>
            <a:xfrm>
              <a:off x="11046692" y="138545"/>
              <a:ext cx="1045298" cy="471055"/>
            </a:xfrm>
            <a:prstGeom prst="rect">
              <a:avLst/>
            </a:prstGeom>
            <a:solidFill>
              <a:srgbClr val="014665"/>
            </a:solidFill>
            <a:ln>
              <a:solidFill>
                <a:srgbClr val="0146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0A29AEC0-0EC6-0043-722C-393E4CF577F1}"/>
                </a:ext>
              </a:extLst>
            </p:cNvPr>
            <p:cNvSpPr txBox="1"/>
            <p:nvPr/>
          </p:nvSpPr>
          <p:spPr>
            <a:xfrm>
              <a:off x="11000787" y="169149"/>
              <a:ext cx="963209" cy="338554"/>
            </a:xfrm>
            <a:prstGeom prst="rect">
              <a:avLst/>
            </a:prstGeom>
            <a:noFill/>
          </p:spPr>
          <p:txBody>
            <a:bodyPr wrap="square" rtlCol="0">
              <a:spAutoFit/>
            </a:bodyPr>
            <a:lstStyle/>
            <a:p>
              <a:r>
                <a:rPr lang="en-US" sz="1600" b="1" dirty="0">
                  <a:solidFill>
                    <a:srgbClr val="FD9B06"/>
                  </a:solidFill>
                  <a:latin typeface="Segoe UI" panose="020B0502040204020203" pitchFamily="34" charset="0"/>
                  <a:cs typeface="Segoe UI" panose="020B0502040204020203" pitchFamily="34" charset="0"/>
                </a:rPr>
                <a:t>trivago</a:t>
              </a:r>
              <a:endParaRPr lang="en-NG" sz="1600" b="1" dirty="0">
                <a:solidFill>
                  <a:srgbClr val="FD9B06"/>
                </a:solidFill>
                <a:latin typeface="Segoe UI" panose="020B0502040204020203" pitchFamily="34" charset="0"/>
                <a:cs typeface="Segoe UI" panose="020B0502040204020203" pitchFamily="34" charset="0"/>
              </a:endParaRPr>
            </a:p>
          </p:txBody>
        </p:sp>
      </p:grpSp>
      <p:sp>
        <p:nvSpPr>
          <p:cNvPr id="2" name="TextBox 1">
            <a:extLst>
              <a:ext uri="{FF2B5EF4-FFF2-40B4-BE49-F238E27FC236}">
                <a16:creationId xmlns:a16="http://schemas.microsoft.com/office/drawing/2014/main" id="{9045C986-B6AF-F461-0A63-60DC0680A922}"/>
              </a:ext>
            </a:extLst>
          </p:cNvPr>
          <p:cNvSpPr txBox="1"/>
          <p:nvPr/>
        </p:nvSpPr>
        <p:spPr>
          <a:xfrm>
            <a:off x="4005097" y="2759402"/>
            <a:ext cx="4589253" cy="1015663"/>
          </a:xfrm>
          <a:prstGeom prst="rect">
            <a:avLst/>
          </a:prstGeom>
          <a:noFill/>
        </p:spPr>
        <p:txBody>
          <a:bodyPr wrap="square" rtlCol="0">
            <a:spAutoFit/>
          </a:bodyPr>
          <a:lstStyle/>
          <a:p>
            <a:r>
              <a:rPr lang="en-US" sz="6000" b="1" dirty="0">
                <a:solidFill>
                  <a:schemeClr val="bg1">
                    <a:lumMod val="75000"/>
                  </a:schemeClr>
                </a:solidFill>
              </a:rPr>
              <a:t>THANK YOU</a:t>
            </a:r>
            <a:endParaRPr lang="en-NG" sz="6000" b="1" dirty="0">
              <a:solidFill>
                <a:schemeClr val="bg1">
                  <a:lumMod val="75000"/>
                </a:schemeClr>
              </a:solidFill>
            </a:endParaRPr>
          </a:p>
        </p:txBody>
      </p:sp>
      <p:sp>
        <p:nvSpPr>
          <p:cNvPr id="3" name="TextBox 2">
            <a:extLst>
              <a:ext uri="{FF2B5EF4-FFF2-40B4-BE49-F238E27FC236}">
                <a16:creationId xmlns:a16="http://schemas.microsoft.com/office/drawing/2014/main" id="{734FF08B-23E3-1C4D-75CA-F94CD54E5DBE}"/>
              </a:ext>
            </a:extLst>
          </p:cNvPr>
          <p:cNvSpPr txBox="1"/>
          <p:nvPr/>
        </p:nvSpPr>
        <p:spPr>
          <a:xfrm>
            <a:off x="10563226" y="6488622"/>
            <a:ext cx="1633265" cy="461665"/>
          </a:xfrm>
          <a:prstGeom prst="rect">
            <a:avLst/>
          </a:prstGeom>
          <a:noFill/>
        </p:spPr>
        <p:txBody>
          <a:bodyPr wrap="square" rtlCol="0">
            <a:spAutoFit/>
          </a:bodyPr>
          <a:lstStyle/>
          <a:p>
            <a:r>
              <a:rPr lang="en-US" sz="1200" b="1" dirty="0">
                <a:solidFill>
                  <a:schemeClr val="bg1">
                    <a:lumMod val="95000"/>
                  </a:schemeClr>
                </a:solidFill>
                <a:latin typeface="Segoe UI" panose="020B0502040204020203" pitchFamily="34" charset="0"/>
                <a:cs typeface="Segoe UI" panose="020B0502040204020203" pitchFamily="34" charset="0"/>
              </a:rPr>
              <a:t>By Oluwatobi Ojo</a:t>
            </a:r>
          </a:p>
          <a:p>
            <a:endParaRPr lang="en-NG" sz="1200" dirty="0">
              <a:solidFill>
                <a:schemeClr val="bg1">
                  <a:lumMod val="95000"/>
                </a:schemeClr>
              </a:solidFill>
            </a:endParaRPr>
          </a:p>
        </p:txBody>
      </p:sp>
    </p:spTree>
    <p:extLst>
      <p:ext uri="{BB962C8B-B14F-4D97-AF65-F5344CB8AC3E}">
        <p14:creationId xmlns:p14="http://schemas.microsoft.com/office/powerpoint/2010/main" val="314848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71465" y="-161924"/>
            <a:ext cx="1420524" cy="947016"/>
          </a:xfrm>
          <a:prstGeom prst="rect">
            <a:avLst/>
          </a:prstGeom>
        </p:spPr>
      </p:pic>
      <p:sp>
        <p:nvSpPr>
          <p:cNvPr id="2" name="TextBox 1">
            <a:extLst>
              <a:ext uri="{FF2B5EF4-FFF2-40B4-BE49-F238E27FC236}">
                <a16:creationId xmlns:a16="http://schemas.microsoft.com/office/drawing/2014/main" id="{0856ED39-69BE-BAB7-603F-0323C36DA36B}"/>
              </a:ext>
            </a:extLst>
          </p:cNvPr>
          <p:cNvSpPr txBox="1"/>
          <p:nvPr/>
        </p:nvSpPr>
        <p:spPr>
          <a:xfrm>
            <a:off x="646546" y="572655"/>
            <a:ext cx="3977212"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Challenge 1 - Descriptive Analysis</a:t>
            </a:r>
            <a:endParaRPr lang="en-NG" b="1" dirty="0">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DE3D96F9-148F-5E29-E727-21302F5FB377}"/>
              </a:ext>
            </a:extLst>
          </p:cNvPr>
          <p:cNvCxnSpPr/>
          <p:nvPr/>
        </p:nvCxnSpPr>
        <p:spPr>
          <a:xfrm>
            <a:off x="4405746" y="1237672"/>
            <a:ext cx="0" cy="5255491"/>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9CD7E8-6C8A-BD84-38DA-300F51E467DF}"/>
              </a:ext>
            </a:extLst>
          </p:cNvPr>
          <p:cNvSpPr txBox="1"/>
          <p:nvPr/>
        </p:nvSpPr>
        <p:spPr>
          <a:xfrm>
            <a:off x="592783" y="1313916"/>
            <a:ext cx="3749953" cy="4524315"/>
          </a:xfrm>
          <a:prstGeom prst="rect">
            <a:avLst/>
          </a:prstGeom>
          <a:noFill/>
        </p:spPr>
        <p:txBody>
          <a:bodyPr wrap="square" rtlCol="0">
            <a:spAutoFit/>
          </a:bodyPr>
          <a:lstStyle/>
          <a:p>
            <a:r>
              <a:rPr lang="en-US" sz="1600" dirty="0"/>
              <a:t>Trivago operates as a meta search engine company for accommodations around the world and offering accurate comparisons and recommendations for its users making profit from charging platforms onboarded from clicks, listings, advertisements, subscriptions etc.</a:t>
            </a:r>
          </a:p>
          <a:p>
            <a:endParaRPr lang="en-US" sz="1600" dirty="0"/>
          </a:p>
          <a:p>
            <a:r>
              <a:rPr lang="en-US" sz="1600" dirty="0"/>
              <a:t>This to me means as much as possible we need to keep users engaged on the platform and determine what is key to track, which features drives adoption, are the users willing to come back, and how much is done by a user during sessions.</a:t>
            </a:r>
          </a:p>
          <a:p>
            <a:endParaRPr lang="en-US" sz="1600" dirty="0"/>
          </a:p>
          <a:p>
            <a:r>
              <a:rPr lang="en-US" sz="1600" dirty="0"/>
              <a:t>Let’s dive in, I’ll put up some of the basic things from the data to explore and explain my findings.</a:t>
            </a:r>
            <a:endParaRPr lang="en-NG" sz="1600" dirty="0"/>
          </a:p>
        </p:txBody>
      </p:sp>
      <p:sp>
        <p:nvSpPr>
          <p:cNvPr id="7" name="TextBox 6">
            <a:extLst>
              <a:ext uri="{FF2B5EF4-FFF2-40B4-BE49-F238E27FC236}">
                <a16:creationId xmlns:a16="http://schemas.microsoft.com/office/drawing/2014/main" id="{60A84E3A-984F-B81C-4CFC-FBB7D00FC234}"/>
              </a:ext>
            </a:extLst>
          </p:cNvPr>
          <p:cNvSpPr txBox="1"/>
          <p:nvPr/>
        </p:nvSpPr>
        <p:spPr>
          <a:xfrm>
            <a:off x="4775195" y="1896369"/>
            <a:ext cx="6936507" cy="4278094"/>
          </a:xfrm>
          <a:prstGeom prst="rect">
            <a:avLst/>
          </a:prstGeom>
          <a:noFill/>
        </p:spPr>
        <p:txBody>
          <a:bodyPr wrap="square" rtlCol="0">
            <a:spAutoFit/>
          </a:bodyPr>
          <a:lstStyle/>
          <a:p>
            <a:r>
              <a:rPr lang="en-US" sz="1600" dirty="0"/>
              <a:t>- Data structure (data cleaning around the country_name column)</a:t>
            </a:r>
          </a:p>
          <a:p>
            <a:endParaRPr lang="en-US" sz="1600" dirty="0"/>
          </a:p>
          <a:p>
            <a:r>
              <a:rPr lang="en-US" sz="1600" dirty="0"/>
              <a:t>- Statistical measures of numerical columns in the dataset (clickouts, bookings,   session_duration, total_ctp)</a:t>
            </a:r>
          </a:p>
          <a:p>
            <a:endParaRPr lang="en-US" sz="1600" dirty="0"/>
          </a:p>
          <a:p>
            <a:r>
              <a:rPr lang="en-US" sz="1600" dirty="0"/>
              <a:t>- Distribution of sessions across various categorical columns such as device used,   platform, traffic type etc.</a:t>
            </a:r>
          </a:p>
          <a:p>
            <a:endParaRPr lang="en-US" sz="1600" dirty="0"/>
          </a:p>
          <a:p>
            <a:r>
              <a:rPr lang="en-US" sz="1600" dirty="0"/>
              <a:t>-  How does specific categorical columns influence clickouts, retention rate (repeat visitor rate)</a:t>
            </a:r>
          </a:p>
          <a:p>
            <a:endParaRPr lang="en-US" sz="1600" dirty="0"/>
          </a:p>
          <a:p>
            <a:r>
              <a:rPr lang="en-US" sz="1600" dirty="0"/>
              <a:t>- Time series analysis of sessions</a:t>
            </a:r>
          </a:p>
          <a:p>
            <a:endParaRPr lang="en-US" sz="1600" dirty="0"/>
          </a:p>
          <a:p>
            <a:r>
              <a:rPr lang="en-US" sz="1600" dirty="0"/>
              <a:t>- Relationships/patterns between specific variables in the data</a:t>
            </a:r>
          </a:p>
          <a:p>
            <a:endParaRPr lang="en-US" sz="1600" dirty="0"/>
          </a:p>
          <a:p>
            <a:endParaRPr lang="en-US" sz="1600" dirty="0"/>
          </a:p>
          <a:p>
            <a:endParaRPr lang="en-NG" sz="1600" dirty="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7011FEE9-D5BE-CDD1-D37F-9DE2E8E880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238" y="572655"/>
            <a:ext cx="378690" cy="378690"/>
          </a:xfrm>
          <a:prstGeom prst="rect">
            <a:avLst/>
          </a:prstGeom>
        </p:spPr>
      </p:pic>
      <p:sp>
        <p:nvSpPr>
          <p:cNvPr id="10" name="TextBox 9">
            <a:extLst>
              <a:ext uri="{FF2B5EF4-FFF2-40B4-BE49-F238E27FC236}">
                <a16:creationId xmlns:a16="http://schemas.microsoft.com/office/drawing/2014/main" id="{4C300556-8A53-84B1-9BA1-822A3252D53F}"/>
              </a:ext>
            </a:extLst>
          </p:cNvPr>
          <p:cNvSpPr txBox="1"/>
          <p:nvPr/>
        </p:nvSpPr>
        <p:spPr>
          <a:xfrm>
            <a:off x="592784" y="5773898"/>
            <a:ext cx="3685650" cy="600164"/>
          </a:xfrm>
          <a:prstGeom prst="rect">
            <a:avLst/>
          </a:prstGeom>
          <a:noFill/>
        </p:spPr>
        <p:txBody>
          <a:bodyPr wrap="square" rtlCol="0">
            <a:spAutoFit/>
          </a:bodyPr>
          <a:lstStyle/>
          <a:p>
            <a:r>
              <a:rPr lang="en-US" sz="1100" i="1" dirty="0">
                <a:solidFill>
                  <a:srgbClr val="C00000"/>
                </a:solidFill>
              </a:rPr>
              <a:t>Nb: Note that this report does not prioritize the analysis of Bookings, as Trivago's revenue model does not rely on this Key Performance Indicator (KPI).</a:t>
            </a:r>
            <a:endParaRPr lang="en-NG" sz="1200" i="1" dirty="0">
              <a:solidFill>
                <a:srgbClr val="C00000"/>
              </a:solidFill>
            </a:endParaRPr>
          </a:p>
        </p:txBody>
      </p:sp>
    </p:spTree>
    <p:extLst>
      <p:ext uri="{BB962C8B-B14F-4D97-AF65-F5344CB8AC3E}">
        <p14:creationId xmlns:p14="http://schemas.microsoft.com/office/powerpoint/2010/main" val="36474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sp>
        <p:nvSpPr>
          <p:cNvPr id="3" name="TextBox 2">
            <a:extLst>
              <a:ext uri="{FF2B5EF4-FFF2-40B4-BE49-F238E27FC236}">
                <a16:creationId xmlns:a16="http://schemas.microsoft.com/office/drawing/2014/main" id="{8A60765F-6CB7-F265-14E5-F069AA48BE91}"/>
              </a:ext>
            </a:extLst>
          </p:cNvPr>
          <p:cNvSpPr txBox="1"/>
          <p:nvPr/>
        </p:nvSpPr>
        <p:spPr>
          <a:xfrm>
            <a:off x="720438" y="316201"/>
            <a:ext cx="2697018" cy="369332"/>
          </a:xfrm>
          <a:prstGeom prst="rect">
            <a:avLst/>
          </a:prstGeom>
          <a:noFill/>
        </p:spPr>
        <p:txBody>
          <a:bodyPr wrap="square" rtlCol="0">
            <a:spAutoFit/>
          </a:bodyPr>
          <a:lstStyle/>
          <a:p>
            <a:r>
              <a:rPr lang="en-US" b="1" dirty="0"/>
              <a:t>Statistical Measures</a:t>
            </a:r>
            <a:endParaRPr lang="en-NG" b="1" dirty="0"/>
          </a:p>
        </p:txBody>
      </p:sp>
      <p:pic>
        <p:nvPicPr>
          <p:cNvPr id="6" name="Picture 5">
            <a:extLst>
              <a:ext uri="{FF2B5EF4-FFF2-40B4-BE49-F238E27FC236}">
                <a16:creationId xmlns:a16="http://schemas.microsoft.com/office/drawing/2014/main" id="{3493E553-D05E-0CFC-0D69-A20A933718FC}"/>
              </a:ext>
            </a:extLst>
          </p:cNvPr>
          <p:cNvPicPr>
            <a:picLocks noChangeAspect="1"/>
          </p:cNvPicPr>
          <p:nvPr/>
        </p:nvPicPr>
        <p:blipFill>
          <a:blip r:embed="rId4"/>
          <a:stretch>
            <a:fillRect/>
          </a:stretch>
        </p:blipFill>
        <p:spPr>
          <a:xfrm>
            <a:off x="720437" y="794327"/>
            <a:ext cx="4202543" cy="2101662"/>
          </a:xfrm>
          <a:prstGeom prst="rect">
            <a:avLst/>
          </a:prstGeom>
          <a:ln>
            <a:no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FA3E8EDE-E6B1-92FB-7A5B-23177B117B3B}"/>
              </a:ext>
            </a:extLst>
          </p:cNvPr>
          <p:cNvSpPr txBox="1"/>
          <p:nvPr/>
        </p:nvSpPr>
        <p:spPr>
          <a:xfrm>
            <a:off x="632691" y="3780332"/>
            <a:ext cx="4202545" cy="2893100"/>
          </a:xfrm>
          <a:prstGeom prst="rect">
            <a:avLst/>
          </a:prstGeom>
          <a:noFill/>
        </p:spPr>
        <p:txBody>
          <a:bodyPr wrap="square" rtlCol="0">
            <a:spAutoFit/>
          </a:bodyPr>
          <a:lstStyle/>
          <a:p>
            <a:r>
              <a:rPr lang="en-US" sz="1300" dirty="0"/>
              <a:t>This shows that on an average, most sessions did not make clickouts, spent averagely just about a minute on the site and viewed less than a content when they visited the site. These are worrisome findings, and I would suggest exploring more on the reasons that could be behind these behaviors. Asking questions like;</a:t>
            </a:r>
          </a:p>
          <a:p>
            <a:endParaRPr lang="en-US" sz="1300" dirty="0"/>
          </a:p>
          <a:p>
            <a:pPr marL="285750" indent="-285750">
              <a:buFont typeface="Arial" panose="020B0604020202020204" pitchFamily="34" charset="0"/>
              <a:buChar char="•"/>
            </a:pPr>
            <a:r>
              <a:rPr lang="en-US" sz="1300" dirty="0"/>
              <a:t>%of sessions that ended up making at least a click vs ones that didn’t.</a:t>
            </a:r>
          </a:p>
          <a:p>
            <a:pPr marL="285750" indent="-285750">
              <a:buFont typeface="Arial" panose="020B0604020202020204" pitchFamily="34" charset="0"/>
              <a:buChar char="•"/>
            </a:pPr>
            <a:r>
              <a:rPr lang="en-US" sz="1300" dirty="0"/>
              <a:t>Does being a repeat user affect usage of the product positively compared to those who aren’t repeat users.</a:t>
            </a:r>
          </a:p>
          <a:p>
            <a:endParaRPr lang="en-US" sz="1300" dirty="0"/>
          </a:p>
          <a:p>
            <a:r>
              <a:rPr lang="en-US" sz="1300" dirty="0"/>
              <a:t> </a:t>
            </a:r>
          </a:p>
          <a:p>
            <a:endParaRPr lang="en-US" sz="1300" dirty="0"/>
          </a:p>
        </p:txBody>
      </p:sp>
      <p:sp>
        <p:nvSpPr>
          <p:cNvPr id="8" name="TextBox 7">
            <a:extLst>
              <a:ext uri="{FF2B5EF4-FFF2-40B4-BE49-F238E27FC236}">
                <a16:creationId xmlns:a16="http://schemas.microsoft.com/office/drawing/2014/main" id="{2AE8AE4E-87A3-E18C-BC21-0AE3845B54AB}"/>
              </a:ext>
            </a:extLst>
          </p:cNvPr>
          <p:cNvSpPr txBox="1"/>
          <p:nvPr/>
        </p:nvSpPr>
        <p:spPr>
          <a:xfrm>
            <a:off x="720437" y="2951946"/>
            <a:ext cx="3916218" cy="954107"/>
          </a:xfrm>
          <a:prstGeom prst="rect">
            <a:avLst/>
          </a:prstGeom>
          <a:noFill/>
        </p:spPr>
        <p:txBody>
          <a:bodyPr wrap="square" rtlCol="0">
            <a:spAutoFit/>
          </a:bodyPr>
          <a:lstStyle/>
          <a:p>
            <a:r>
              <a:rPr lang="en-US" sz="1100" i="1" dirty="0">
                <a:solidFill>
                  <a:srgbClr val="C00000"/>
                </a:solidFill>
              </a:rPr>
              <a:t>Nb: To be certain the large values are not outliers, and they are distributed across a number of sessions, I also plotted a boxplot to view the distributions, which showed they are not isolated outliers.</a:t>
            </a:r>
            <a:endParaRPr lang="en-NG" sz="1100" i="1" dirty="0">
              <a:solidFill>
                <a:srgbClr val="C00000"/>
              </a:solidFill>
            </a:endParaRPr>
          </a:p>
          <a:p>
            <a:endParaRPr lang="en-NG" sz="1200" i="1" dirty="0">
              <a:solidFill>
                <a:srgbClr val="C00000"/>
              </a:solidFill>
            </a:endParaRPr>
          </a:p>
        </p:txBody>
      </p:sp>
      <p:cxnSp>
        <p:nvCxnSpPr>
          <p:cNvPr id="9" name="Straight Connector 8">
            <a:extLst>
              <a:ext uri="{FF2B5EF4-FFF2-40B4-BE49-F238E27FC236}">
                <a16:creationId xmlns:a16="http://schemas.microsoft.com/office/drawing/2014/main" id="{5FA89E91-40C4-E3CB-5740-AA180E7EDB04}"/>
              </a:ext>
            </a:extLst>
          </p:cNvPr>
          <p:cNvCxnSpPr>
            <a:cxnSpLocks/>
          </p:cNvCxnSpPr>
          <p:nvPr/>
        </p:nvCxnSpPr>
        <p:spPr>
          <a:xfrm>
            <a:off x="5190837" y="685533"/>
            <a:ext cx="0" cy="5752212"/>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5427682-08F1-C247-1B1C-42555C6FE185}"/>
              </a:ext>
            </a:extLst>
          </p:cNvPr>
          <p:cNvSpPr txBox="1"/>
          <p:nvPr/>
        </p:nvSpPr>
        <p:spPr>
          <a:xfrm>
            <a:off x="5546439" y="627554"/>
            <a:ext cx="6059054" cy="1292662"/>
          </a:xfrm>
          <a:prstGeom prst="rect">
            <a:avLst/>
          </a:prstGeom>
          <a:noFill/>
        </p:spPr>
        <p:txBody>
          <a:bodyPr wrap="square" rtlCol="0">
            <a:spAutoFit/>
          </a:bodyPr>
          <a:lstStyle/>
          <a:p>
            <a:pPr marL="285750" indent="-285750">
              <a:buFont typeface="Arial" panose="020B0604020202020204" pitchFamily="34" charset="0"/>
              <a:buChar char="•"/>
            </a:pPr>
            <a:r>
              <a:rPr lang="en-US" sz="1300" dirty="0"/>
              <a:t>Does the device used, platform of usage, traffic/marketing channel in which the user originate from matter</a:t>
            </a:r>
          </a:p>
          <a:p>
            <a:pPr marL="285750" indent="-285750">
              <a:buFont typeface="Arial" panose="020B0604020202020204" pitchFamily="34" charset="0"/>
              <a:buChar char="•"/>
            </a:pPr>
            <a:r>
              <a:rPr lang="en-US" sz="1300" dirty="0"/>
              <a:t>Has the app usage changed over time positively, could be because of newer features added or product team making modifications</a:t>
            </a:r>
          </a:p>
          <a:p>
            <a:pPr marL="285750" indent="-285750">
              <a:buFont typeface="Arial" panose="020B0604020202020204" pitchFamily="34" charset="0"/>
              <a:buChar char="•"/>
            </a:pPr>
            <a:endParaRPr lang="en-US" sz="1300" dirty="0"/>
          </a:p>
          <a:p>
            <a:endParaRPr lang="en-NG" sz="1300" dirty="0"/>
          </a:p>
        </p:txBody>
      </p:sp>
      <p:grpSp>
        <p:nvGrpSpPr>
          <p:cNvPr id="18" name="Group 17">
            <a:extLst>
              <a:ext uri="{FF2B5EF4-FFF2-40B4-BE49-F238E27FC236}">
                <a16:creationId xmlns:a16="http://schemas.microsoft.com/office/drawing/2014/main" id="{C751E42D-F049-9924-769B-2E61D4F597F8}"/>
              </a:ext>
            </a:extLst>
          </p:cNvPr>
          <p:cNvGrpSpPr/>
          <p:nvPr/>
        </p:nvGrpSpPr>
        <p:grpSpPr>
          <a:xfrm>
            <a:off x="6359561" y="1546372"/>
            <a:ext cx="1209316" cy="1163322"/>
            <a:chOff x="5681010" y="2096655"/>
            <a:chExt cx="1376803" cy="1309642"/>
          </a:xfrm>
        </p:grpSpPr>
        <p:pic>
          <p:nvPicPr>
            <p:cNvPr id="16" name="Picture 15">
              <a:extLst>
                <a:ext uri="{FF2B5EF4-FFF2-40B4-BE49-F238E27FC236}">
                  <a16:creationId xmlns:a16="http://schemas.microsoft.com/office/drawing/2014/main" id="{321C15CB-ECB7-0FFB-15C2-784B68FD910D}"/>
                </a:ext>
              </a:extLst>
            </p:cNvPr>
            <p:cNvPicPr>
              <a:picLocks noChangeAspect="1"/>
            </p:cNvPicPr>
            <p:nvPr/>
          </p:nvPicPr>
          <p:blipFill>
            <a:blip r:embed="rId5"/>
            <a:stretch>
              <a:fillRect/>
            </a:stretch>
          </p:blipFill>
          <p:spPr>
            <a:xfrm>
              <a:off x="5681010" y="2096655"/>
              <a:ext cx="1376803" cy="1309642"/>
            </a:xfrm>
            <a:prstGeom prst="rect">
              <a:avLst/>
            </a:prstGeom>
          </p:spPr>
        </p:pic>
        <p:sp>
          <p:nvSpPr>
            <p:cNvPr id="17" name="TextBox 16">
              <a:extLst>
                <a:ext uri="{FF2B5EF4-FFF2-40B4-BE49-F238E27FC236}">
                  <a16:creationId xmlns:a16="http://schemas.microsoft.com/office/drawing/2014/main" id="{45FA8743-FA4A-8941-3991-495CD660077C}"/>
                </a:ext>
              </a:extLst>
            </p:cNvPr>
            <p:cNvSpPr txBox="1"/>
            <p:nvPr/>
          </p:nvSpPr>
          <p:spPr>
            <a:xfrm>
              <a:off x="6060491" y="2574293"/>
              <a:ext cx="701963" cy="369332"/>
            </a:xfrm>
            <a:prstGeom prst="rect">
              <a:avLst/>
            </a:prstGeom>
            <a:noFill/>
          </p:spPr>
          <p:txBody>
            <a:bodyPr wrap="square" rtlCol="0">
              <a:spAutoFit/>
            </a:bodyPr>
            <a:lstStyle/>
            <a:p>
              <a:r>
                <a:rPr lang="en-US" b="1" dirty="0"/>
                <a:t>39%</a:t>
              </a:r>
              <a:endParaRPr lang="en-NG" b="1" dirty="0"/>
            </a:p>
          </p:txBody>
        </p:sp>
      </p:grpSp>
      <p:sp>
        <p:nvSpPr>
          <p:cNvPr id="19" name="TextBox 18">
            <a:extLst>
              <a:ext uri="{FF2B5EF4-FFF2-40B4-BE49-F238E27FC236}">
                <a16:creationId xmlns:a16="http://schemas.microsoft.com/office/drawing/2014/main" id="{EED84FE8-6427-74E9-C65A-44D2D2649E4F}"/>
              </a:ext>
            </a:extLst>
          </p:cNvPr>
          <p:cNvSpPr txBox="1"/>
          <p:nvPr/>
        </p:nvSpPr>
        <p:spPr>
          <a:xfrm>
            <a:off x="5815429" y="2685145"/>
            <a:ext cx="2436941" cy="492443"/>
          </a:xfrm>
          <a:prstGeom prst="rect">
            <a:avLst/>
          </a:prstGeom>
          <a:noFill/>
        </p:spPr>
        <p:txBody>
          <a:bodyPr wrap="square" rtlCol="0">
            <a:spAutoFit/>
          </a:bodyPr>
          <a:lstStyle/>
          <a:p>
            <a:r>
              <a:rPr lang="en-US" sz="1300" dirty="0"/>
              <a:t>Only 39% of sessions led to the user making at least a clickout</a:t>
            </a:r>
            <a:endParaRPr lang="en-NG" sz="1300" dirty="0"/>
          </a:p>
        </p:txBody>
      </p:sp>
      <p:grpSp>
        <p:nvGrpSpPr>
          <p:cNvPr id="25" name="Group 24">
            <a:extLst>
              <a:ext uri="{FF2B5EF4-FFF2-40B4-BE49-F238E27FC236}">
                <a16:creationId xmlns:a16="http://schemas.microsoft.com/office/drawing/2014/main" id="{CFC95929-87D8-F38B-455A-4542CAEF5F89}"/>
              </a:ext>
            </a:extLst>
          </p:cNvPr>
          <p:cNvGrpSpPr/>
          <p:nvPr/>
        </p:nvGrpSpPr>
        <p:grpSpPr>
          <a:xfrm>
            <a:off x="9004838" y="1553019"/>
            <a:ext cx="1529082" cy="1163322"/>
            <a:chOff x="9036029" y="1906108"/>
            <a:chExt cx="1529082" cy="1163322"/>
          </a:xfrm>
        </p:grpSpPr>
        <p:pic>
          <p:nvPicPr>
            <p:cNvPr id="21" name="Picture 20">
              <a:extLst>
                <a:ext uri="{FF2B5EF4-FFF2-40B4-BE49-F238E27FC236}">
                  <a16:creationId xmlns:a16="http://schemas.microsoft.com/office/drawing/2014/main" id="{CBFBC116-2E6F-E879-0819-EB94E23102B1}"/>
                </a:ext>
              </a:extLst>
            </p:cNvPr>
            <p:cNvPicPr>
              <a:picLocks noChangeAspect="1"/>
            </p:cNvPicPr>
            <p:nvPr/>
          </p:nvPicPr>
          <p:blipFill>
            <a:blip r:embed="rId6"/>
            <a:stretch>
              <a:fillRect/>
            </a:stretch>
          </p:blipFill>
          <p:spPr>
            <a:xfrm>
              <a:off x="9036029" y="1906108"/>
              <a:ext cx="1529082" cy="1163322"/>
            </a:xfrm>
            <a:prstGeom prst="rect">
              <a:avLst/>
            </a:prstGeom>
          </p:spPr>
        </p:pic>
        <p:sp>
          <p:nvSpPr>
            <p:cNvPr id="22" name="TextBox 21">
              <a:extLst>
                <a:ext uri="{FF2B5EF4-FFF2-40B4-BE49-F238E27FC236}">
                  <a16:creationId xmlns:a16="http://schemas.microsoft.com/office/drawing/2014/main" id="{97D39A70-564D-4DFE-9503-585A2A618706}"/>
                </a:ext>
              </a:extLst>
            </p:cNvPr>
            <p:cNvSpPr txBox="1"/>
            <p:nvPr/>
          </p:nvSpPr>
          <p:spPr>
            <a:xfrm>
              <a:off x="9492285" y="2291236"/>
              <a:ext cx="616570" cy="369332"/>
            </a:xfrm>
            <a:prstGeom prst="rect">
              <a:avLst/>
            </a:prstGeom>
            <a:noFill/>
          </p:spPr>
          <p:txBody>
            <a:bodyPr wrap="square" rtlCol="0">
              <a:spAutoFit/>
            </a:bodyPr>
            <a:lstStyle/>
            <a:p>
              <a:r>
                <a:rPr lang="en-US" b="1" dirty="0"/>
                <a:t>41%</a:t>
              </a:r>
              <a:endParaRPr lang="en-NG" b="1" dirty="0"/>
            </a:p>
          </p:txBody>
        </p:sp>
      </p:grpSp>
      <p:sp>
        <p:nvSpPr>
          <p:cNvPr id="23" name="TextBox 22">
            <a:extLst>
              <a:ext uri="{FF2B5EF4-FFF2-40B4-BE49-F238E27FC236}">
                <a16:creationId xmlns:a16="http://schemas.microsoft.com/office/drawing/2014/main" id="{5472D0F9-9E37-FB09-585B-A236D741C3C3}"/>
              </a:ext>
            </a:extLst>
          </p:cNvPr>
          <p:cNvSpPr txBox="1"/>
          <p:nvPr/>
        </p:nvSpPr>
        <p:spPr>
          <a:xfrm>
            <a:off x="8640607" y="2676404"/>
            <a:ext cx="3001860" cy="492443"/>
          </a:xfrm>
          <a:prstGeom prst="rect">
            <a:avLst/>
          </a:prstGeom>
          <a:noFill/>
        </p:spPr>
        <p:txBody>
          <a:bodyPr wrap="square" rtlCol="0">
            <a:spAutoFit/>
          </a:bodyPr>
          <a:lstStyle/>
          <a:p>
            <a:r>
              <a:rPr lang="en-US" sz="1300" dirty="0"/>
              <a:t>Only 41% of sessions by repeat users led to the user making at least a clickout</a:t>
            </a:r>
            <a:endParaRPr lang="en-NG" sz="1300" dirty="0"/>
          </a:p>
        </p:txBody>
      </p:sp>
      <p:sp>
        <p:nvSpPr>
          <p:cNvPr id="24" name="TextBox 23">
            <a:extLst>
              <a:ext uri="{FF2B5EF4-FFF2-40B4-BE49-F238E27FC236}">
                <a16:creationId xmlns:a16="http://schemas.microsoft.com/office/drawing/2014/main" id="{863523A3-BFF1-1D44-8BB2-C97AB6E656E2}"/>
              </a:ext>
            </a:extLst>
          </p:cNvPr>
          <p:cNvSpPr txBox="1"/>
          <p:nvPr/>
        </p:nvSpPr>
        <p:spPr>
          <a:xfrm>
            <a:off x="10347121" y="1882190"/>
            <a:ext cx="1286109" cy="492443"/>
          </a:xfrm>
          <a:prstGeom prst="rect">
            <a:avLst/>
          </a:prstGeom>
          <a:noFill/>
        </p:spPr>
        <p:txBody>
          <a:bodyPr wrap="square" rtlCol="0">
            <a:spAutoFit/>
          </a:bodyPr>
          <a:lstStyle/>
          <a:p>
            <a:r>
              <a:rPr lang="en-US" sz="1300" dirty="0"/>
              <a:t>Checking just repeat users</a:t>
            </a:r>
            <a:endParaRPr lang="en-NG" sz="1300" dirty="0"/>
          </a:p>
        </p:txBody>
      </p:sp>
      <p:sp>
        <p:nvSpPr>
          <p:cNvPr id="26" name="TextBox 25">
            <a:extLst>
              <a:ext uri="{FF2B5EF4-FFF2-40B4-BE49-F238E27FC236}">
                <a16:creationId xmlns:a16="http://schemas.microsoft.com/office/drawing/2014/main" id="{B2516C16-77AA-A1F1-0B17-9E2DB564A22A}"/>
              </a:ext>
            </a:extLst>
          </p:cNvPr>
          <p:cNvSpPr txBox="1"/>
          <p:nvPr/>
        </p:nvSpPr>
        <p:spPr>
          <a:xfrm>
            <a:off x="5713829" y="3237452"/>
            <a:ext cx="5928638" cy="492443"/>
          </a:xfrm>
          <a:prstGeom prst="rect">
            <a:avLst/>
          </a:prstGeom>
          <a:noFill/>
        </p:spPr>
        <p:txBody>
          <a:bodyPr wrap="square" rtlCol="0">
            <a:spAutoFit/>
          </a:bodyPr>
          <a:lstStyle/>
          <a:p>
            <a:r>
              <a:rPr lang="en-US" sz="1300" dirty="0"/>
              <a:t>This shows that being a repeat user has little or no effect in determining if a user gets to make a clickout during a session</a:t>
            </a:r>
            <a:endParaRPr lang="en-NG" sz="1300" dirty="0"/>
          </a:p>
        </p:txBody>
      </p:sp>
      <p:sp>
        <p:nvSpPr>
          <p:cNvPr id="35" name="TextBox 34">
            <a:extLst>
              <a:ext uri="{FF2B5EF4-FFF2-40B4-BE49-F238E27FC236}">
                <a16:creationId xmlns:a16="http://schemas.microsoft.com/office/drawing/2014/main" id="{B072776A-4502-EE2C-883F-14CC515D018C}"/>
              </a:ext>
            </a:extLst>
          </p:cNvPr>
          <p:cNvSpPr txBox="1"/>
          <p:nvPr/>
        </p:nvSpPr>
        <p:spPr>
          <a:xfrm>
            <a:off x="5586262" y="5745248"/>
            <a:ext cx="6183772" cy="692497"/>
          </a:xfrm>
          <a:prstGeom prst="rect">
            <a:avLst/>
          </a:prstGeom>
          <a:noFill/>
        </p:spPr>
        <p:txBody>
          <a:bodyPr wrap="square" rtlCol="0">
            <a:spAutoFit/>
          </a:bodyPr>
          <a:lstStyle/>
          <a:p>
            <a:r>
              <a:rPr lang="en-US" sz="1300" dirty="0"/>
              <a:t>This shows there has been a slight decline in the number of sessions and clickouts from the launch till date. This is a worry as these trends should tend to increase as modifications are made on the product.</a:t>
            </a:r>
            <a:endParaRPr lang="en-NG" sz="1300" dirty="0"/>
          </a:p>
        </p:txBody>
      </p:sp>
      <p:pic>
        <p:nvPicPr>
          <p:cNvPr id="4" name="Picture 3">
            <a:extLst>
              <a:ext uri="{FF2B5EF4-FFF2-40B4-BE49-F238E27FC236}">
                <a16:creationId xmlns:a16="http://schemas.microsoft.com/office/drawing/2014/main" id="{9C74C468-1876-1435-FD68-9D55007C4ABD}"/>
              </a:ext>
            </a:extLst>
          </p:cNvPr>
          <p:cNvPicPr>
            <a:picLocks noChangeAspect="1"/>
          </p:cNvPicPr>
          <p:nvPr/>
        </p:nvPicPr>
        <p:blipFill>
          <a:blip r:embed="rId7"/>
          <a:stretch>
            <a:fillRect/>
          </a:stretch>
        </p:blipFill>
        <p:spPr>
          <a:xfrm>
            <a:off x="5606152" y="3828229"/>
            <a:ext cx="6183772" cy="1822544"/>
          </a:xfrm>
          <a:prstGeom prst="rect">
            <a:avLst/>
          </a:prstGeom>
        </p:spPr>
      </p:pic>
    </p:spTree>
    <p:extLst>
      <p:ext uri="{BB962C8B-B14F-4D97-AF65-F5344CB8AC3E}">
        <p14:creationId xmlns:p14="http://schemas.microsoft.com/office/powerpoint/2010/main" val="137979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pic>
        <p:nvPicPr>
          <p:cNvPr id="6" name="Picture 5">
            <a:extLst>
              <a:ext uri="{FF2B5EF4-FFF2-40B4-BE49-F238E27FC236}">
                <a16:creationId xmlns:a16="http://schemas.microsoft.com/office/drawing/2014/main" id="{42079B6A-D12B-F645-F43D-DC37D07D2D86}"/>
              </a:ext>
            </a:extLst>
          </p:cNvPr>
          <p:cNvPicPr>
            <a:picLocks noChangeAspect="1"/>
          </p:cNvPicPr>
          <p:nvPr/>
        </p:nvPicPr>
        <p:blipFill>
          <a:blip r:embed="rId4"/>
          <a:stretch>
            <a:fillRect/>
          </a:stretch>
        </p:blipFill>
        <p:spPr>
          <a:xfrm>
            <a:off x="721594" y="993163"/>
            <a:ext cx="2519007" cy="1612361"/>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35155D17-1FC3-CD0E-8B66-2BB6A6D342E4}"/>
              </a:ext>
            </a:extLst>
          </p:cNvPr>
          <p:cNvSpPr txBox="1"/>
          <p:nvPr/>
        </p:nvSpPr>
        <p:spPr>
          <a:xfrm>
            <a:off x="628079" y="223750"/>
            <a:ext cx="3480626" cy="369332"/>
          </a:xfrm>
          <a:prstGeom prst="rect">
            <a:avLst/>
          </a:prstGeom>
          <a:noFill/>
        </p:spPr>
        <p:txBody>
          <a:bodyPr wrap="square" rtlCol="0">
            <a:spAutoFit/>
          </a:bodyPr>
          <a:lstStyle/>
          <a:p>
            <a:r>
              <a:rPr lang="en-US" b="1" dirty="0"/>
              <a:t>Categorical Variables Distribution</a:t>
            </a:r>
            <a:endParaRPr lang="en-NG" b="1" dirty="0"/>
          </a:p>
        </p:txBody>
      </p:sp>
      <p:cxnSp>
        <p:nvCxnSpPr>
          <p:cNvPr id="10" name="Straight Connector 9">
            <a:extLst>
              <a:ext uri="{FF2B5EF4-FFF2-40B4-BE49-F238E27FC236}">
                <a16:creationId xmlns:a16="http://schemas.microsoft.com/office/drawing/2014/main" id="{37F3B6DD-1E0D-CEDD-2385-F541F8B8E78B}"/>
              </a:ext>
            </a:extLst>
          </p:cNvPr>
          <p:cNvCxnSpPr>
            <a:cxnSpLocks/>
          </p:cNvCxnSpPr>
          <p:nvPr/>
        </p:nvCxnSpPr>
        <p:spPr>
          <a:xfrm>
            <a:off x="6958905" y="481499"/>
            <a:ext cx="0" cy="6024288"/>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07074A8-104D-762E-EFB6-9B318CE7557D}"/>
              </a:ext>
            </a:extLst>
          </p:cNvPr>
          <p:cNvSpPr txBox="1"/>
          <p:nvPr/>
        </p:nvSpPr>
        <p:spPr>
          <a:xfrm>
            <a:off x="628079" y="2707430"/>
            <a:ext cx="6160910" cy="692497"/>
          </a:xfrm>
          <a:prstGeom prst="rect">
            <a:avLst/>
          </a:prstGeom>
          <a:noFill/>
        </p:spPr>
        <p:txBody>
          <a:bodyPr wrap="square" rtlCol="0">
            <a:spAutoFit/>
          </a:bodyPr>
          <a:lstStyle/>
          <a:p>
            <a:r>
              <a:rPr lang="en-US" sz="1300" dirty="0"/>
              <a:t>The charts highlight traffic sources' performance in driving user engagement and clickouts. Traffic source 6 exhibits low effectiveness in prompting user clickouts, whereas Traffic source 2 significantly excels in encouraging user engagement through clickouts.</a:t>
            </a:r>
            <a:endParaRPr lang="en-NG" sz="1300" dirty="0"/>
          </a:p>
        </p:txBody>
      </p:sp>
      <p:sp>
        <p:nvSpPr>
          <p:cNvPr id="14" name="TextBox 13">
            <a:extLst>
              <a:ext uri="{FF2B5EF4-FFF2-40B4-BE49-F238E27FC236}">
                <a16:creationId xmlns:a16="http://schemas.microsoft.com/office/drawing/2014/main" id="{FB092953-5B9D-62CE-E08F-A61279B39D20}"/>
              </a:ext>
            </a:extLst>
          </p:cNvPr>
          <p:cNvSpPr txBox="1"/>
          <p:nvPr/>
        </p:nvSpPr>
        <p:spPr>
          <a:xfrm>
            <a:off x="650220" y="643015"/>
            <a:ext cx="2590381" cy="292388"/>
          </a:xfrm>
          <a:prstGeom prst="rect">
            <a:avLst/>
          </a:prstGeom>
          <a:noFill/>
        </p:spPr>
        <p:txBody>
          <a:bodyPr wrap="square" rtlCol="0">
            <a:spAutoFit/>
          </a:bodyPr>
          <a:lstStyle/>
          <a:p>
            <a:r>
              <a:rPr lang="en-US" sz="1300" b="1" dirty="0"/>
              <a:t>Traffic Type (marketing channel)</a:t>
            </a:r>
            <a:endParaRPr lang="en-NG" sz="1300" b="1" dirty="0"/>
          </a:p>
        </p:txBody>
      </p:sp>
      <p:sp>
        <p:nvSpPr>
          <p:cNvPr id="15" name="TextBox 14">
            <a:extLst>
              <a:ext uri="{FF2B5EF4-FFF2-40B4-BE49-F238E27FC236}">
                <a16:creationId xmlns:a16="http://schemas.microsoft.com/office/drawing/2014/main" id="{0D225E3B-4C96-460F-7F13-A406A502F883}"/>
              </a:ext>
            </a:extLst>
          </p:cNvPr>
          <p:cNvSpPr txBox="1"/>
          <p:nvPr/>
        </p:nvSpPr>
        <p:spPr>
          <a:xfrm>
            <a:off x="628079" y="3561427"/>
            <a:ext cx="2590381" cy="292388"/>
          </a:xfrm>
          <a:prstGeom prst="rect">
            <a:avLst/>
          </a:prstGeom>
          <a:noFill/>
        </p:spPr>
        <p:txBody>
          <a:bodyPr wrap="square" rtlCol="0">
            <a:spAutoFit/>
          </a:bodyPr>
          <a:lstStyle/>
          <a:p>
            <a:r>
              <a:rPr lang="en-US" sz="1300" b="1" dirty="0"/>
              <a:t>Agent Id (device type)</a:t>
            </a:r>
            <a:endParaRPr lang="en-NG" sz="1300" b="1" dirty="0"/>
          </a:p>
        </p:txBody>
      </p:sp>
      <p:pic>
        <p:nvPicPr>
          <p:cNvPr id="19" name="Picture 18">
            <a:extLst>
              <a:ext uri="{FF2B5EF4-FFF2-40B4-BE49-F238E27FC236}">
                <a16:creationId xmlns:a16="http://schemas.microsoft.com/office/drawing/2014/main" id="{356CEF95-8AB7-F621-57AC-5D5C65B5792C}"/>
              </a:ext>
            </a:extLst>
          </p:cNvPr>
          <p:cNvPicPr>
            <a:picLocks noChangeAspect="1"/>
          </p:cNvPicPr>
          <p:nvPr/>
        </p:nvPicPr>
        <p:blipFill>
          <a:blip r:embed="rId5"/>
          <a:stretch>
            <a:fillRect/>
          </a:stretch>
        </p:blipFill>
        <p:spPr>
          <a:xfrm>
            <a:off x="3913621" y="993163"/>
            <a:ext cx="2372263" cy="1612360"/>
          </a:xfrm>
          <a:prstGeom prst="rect">
            <a:avLst/>
          </a:prstGeom>
          <a:effectLst>
            <a:outerShdw blurRad="50800" dist="38100" dir="2700000" algn="tl" rotWithShape="0">
              <a:prstClr val="black">
                <a:alpha val="40000"/>
              </a:prstClr>
            </a:outerShdw>
          </a:effectLst>
        </p:spPr>
      </p:pic>
      <p:pic>
        <p:nvPicPr>
          <p:cNvPr id="23" name="Picture 22">
            <a:extLst>
              <a:ext uri="{FF2B5EF4-FFF2-40B4-BE49-F238E27FC236}">
                <a16:creationId xmlns:a16="http://schemas.microsoft.com/office/drawing/2014/main" id="{0971E15D-DCEE-4B36-20A7-463848A4F4A5}"/>
              </a:ext>
            </a:extLst>
          </p:cNvPr>
          <p:cNvPicPr>
            <a:picLocks noChangeAspect="1"/>
          </p:cNvPicPr>
          <p:nvPr/>
        </p:nvPicPr>
        <p:blipFill>
          <a:blip r:embed="rId6"/>
          <a:stretch>
            <a:fillRect/>
          </a:stretch>
        </p:blipFill>
        <p:spPr>
          <a:xfrm>
            <a:off x="677346" y="3963066"/>
            <a:ext cx="2541114" cy="1885649"/>
          </a:xfrm>
          <a:prstGeom prst="rect">
            <a:avLst/>
          </a:prstGeom>
          <a:effectLst>
            <a:outerShdw blurRad="50800" dist="38100" dir="2700000" algn="tl" rotWithShape="0">
              <a:prstClr val="black">
                <a:alpha val="40000"/>
              </a:prstClr>
            </a:outerShdw>
          </a:effectLst>
        </p:spPr>
      </p:pic>
      <p:pic>
        <p:nvPicPr>
          <p:cNvPr id="25" name="Picture 24">
            <a:extLst>
              <a:ext uri="{FF2B5EF4-FFF2-40B4-BE49-F238E27FC236}">
                <a16:creationId xmlns:a16="http://schemas.microsoft.com/office/drawing/2014/main" id="{E9AE60F9-10ED-95D7-1001-25A5653A25BA}"/>
              </a:ext>
            </a:extLst>
          </p:cNvPr>
          <p:cNvPicPr>
            <a:picLocks noChangeAspect="1"/>
          </p:cNvPicPr>
          <p:nvPr/>
        </p:nvPicPr>
        <p:blipFill>
          <a:blip r:embed="rId7"/>
          <a:stretch>
            <a:fillRect/>
          </a:stretch>
        </p:blipFill>
        <p:spPr>
          <a:xfrm>
            <a:off x="3913623" y="3963065"/>
            <a:ext cx="2372261" cy="1885649"/>
          </a:xfrm>
          <a:prstGeom prst="rect">
            <a:avLst/>
          </a:prstGeom>
          <a:effectLst>
            <a:outerShdw blurRad="50800" dist="38100" dir="2700000" algn="tl" rotWithShape="0">
              <a:prstClr val="black">
                <a:alpha val="40000"/>
              </a:prstClr>
            </a:outerShdw>
          </a:effectLst>
        </p:spPr>
      </p:pic>
      <p:sp>
        <p:nvSpPr>
          <p:cNvPr id="26" name="TextBox 25">
            <a:extLst>
              <a:ext uri="{FF2B5EF4-FFF2-40B4-BE49-F238E27FC236}">
                <a16:creationId xmlns:a16="http://schemas.microsoft.com/office/drawing/2014/main" id="{B3486DC0-655F-C602-406F-D05175E58CD4}"/>
              </a:ext>
            </a:extLst>
          </p:cNvPr>
          <p:cNvSpPr txBox="1"/>
          <p:nvPr/>
        </p:nvSpPr>
        <p:spPr>
          <a:xfrm>
            <a:off x="565512" y="5889396"/>
            <a:ext cx="6160909" cy="692497"/>
          </a:xfrm>
          <a:prstGeom prst="rect">
            <a:avLst/>
          </a:prstGeom>
          <a:noFill/>
        </p:spPr>
        <p:txBody>
          <a:bodyPr wrap="square" rtlCol="0">
            <a:spAutoFit/>
          </a:bodyPr>
          <a:lstStyle/>
          <a:p>
            <a:r>
              <a:rPr lang="en-US" sz="1300" dirty="0"/>
              <a:t>The charts highlight device used performance in driving user engagement and clickouts. Device 18 exhibits low effectiveness in prompting user clickouts, whereas device 2 significantly excels in encouraging user engagement through clickouts.</a:t>
            </a:r>
            <a:endParaRPr lang="en-NG" sz="1300" dirty="0"/>
          </a:p>
        </p:txBody>
      </p:sp>
      <p:sp>
        <p:nvSpPr>
          <p:cNvPr id="30" name="TextBox 29">
            <a:extLst>
              <a:ext uri="{FF2B5EF4-FFF2-40B4-BE49-F238E27FC236}">
                <a16:creationId xmlns:a16="http://schemas.microsoft.com/office/drawing/2014/main" id="{F6E6BEA5-3619-9F00-1B05-7E0FEEDD81EE}"/>
              </a:ext>
            </a:extLst>
          </p:cNvPr>
          <p:cNvSpPr txBox="1"/>
          <p:nvPr/>
        </p:nvSpPr>
        <p:spPr>
          <a:xfrm>
            <a:off x="7056771" y="643015"/>
            <a:ext cx="3642580" cy="292388"/>
          </a:xfrm>
          <a:prstGeom prst="rect">
            <a:avLst/>
          </a:prstGeom>
          <a:noFill/>
        </p:spPr>
        <p:txBody>
          <a:bodyPr wrap="square" rtlCol="0">
            <a:spAutoFit/>
          </a:bodyPr>
          <a:lstStyle/>
          <a:p>
            <a:r>
              <a:rPr lang="en-US" sz="1300" b="1" dirty="0"/>
              <a:t>Platform (country code) – top 20 by sessions</a:t>
            </a:r>
            <a:endParaRPr lang="en-NG" sz="1300" b="1" dirty="0"/>
          </a:p>
        </p:txBody>
      </p:sp>
      <p:sp>
        <p:nvSpPr>
          <p:cNvPr id="31" name="TextBox 30">
            <a:extLst>
              <a:ext uri="{FF2B5EF4-FFF2-40B4-BE49-F238E27FC236}">
                <a16:creationId xmlns:a16="http://schemas.microsoft.com/office/drawing/2014/main" id="{F5BE99E8-D8B7-8900-6352-9003D95AC13B}"/>
              </a:ext>
            </a:extLst>
          </p:cNvPr>
          <p:cNvSpPr txBox="1"/>
          <p:nvPr/>
        </p:nvSpPr>
        <p:spPr>
          <a:xfrm>
            <a:off x="10420709" y="1733909"/>
            <a:ext cx="1552755" cy="892552"/>
          </a:xfrm>
          <a:prstGeom prst="rect">
            <a:avLst/>
          </a:prstGeom>
          <a:noFill/>
        </p:spPr>
        <p:txBody>
          <a:bodyPr wrap="square" rtlCol="0">
            <a:spAutoFit/>
          </a:bodyPr>
          <a:lstStyle/>
          <a:p>
            <a:r>
              <a:rPr lang="en-US" sz="1300" dirty="0"/>
              <a:t>Clickouttosession = </a:t>
            </a:r>
          </a:p>
          <a:p>
            <a:r>
              <a:rPr lang="en-US" sz="1300" dirty="0"/>
              <a:t>(Total clickouts – sessions) *100</a:t>
            </a:r>
          </a:p>
          <a:p>
            <a:r>
              <a:rPr lang="en-US" sz="1300" dirty="0"/>
              <a:t>sessions</a:t>
            </a:r>
            <a:endParaRPr lang="en-NG" sz="1300" dirty="0"/>
          </a:p>
        </p:txBody>
      </p:sp>
      <p:cxnSp>
        <p:nvCxnSpPr>
          <p:cNvPr id="33" name="Straight Connector 32">
            <a:extLst>
              <a:ext uri="{FF2B5EF4-FFF2-40B4-BE49-F238E27FC236}">
                <a16:creationId xmlns:a16="http://schemas.microsoft.com/office/drawing/2014/main" id="{0F4220F1-9610-42C3-02F3-6C9CE83B37E0}"/>
              </a:ext>
            </a:extLst>
          </p:cNvPr>
          <p:cNvCxnSpPr/>
          <p:nvPr/>
        </p:nvCxnSpPr>
        <p:spPr>
          <a:xfrm>
            <a:off x="10510434" y="2389862"/>
            <a:ext cx="1373304"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52559C2-CA43-DBAF-0A61-7C3C9A806DEC}"/>
              </a:ext>
            </a:extLst>
          </p:cNvPr>
          <p:cNvSpPr txBox="1"/>
          <p:nvPr/>
        </p:nvSpPr>
        <p:spPr>
          <a:xfrm>
            <a:off x="7056771" y="5378674"/>
            <a:ext cx="4942613" cy="1092607"/>
          </a:xfrm>
          <a:prstGeom prst="rect">
            <a:avLst/>
          </a:prstGeom>
          <a:noFill/>
        </p:spPr>
        <p:txBody>
          <a:bodyPr wrap="square" rtlCol="0">
            <a:spAutoFit/>
          </a:bodyPr>
          <a:lstStyle/>
          <a:p>
            <a:r>
              <a:rPr lang="en-US" sz="1300" dirty="0"/>
              <a:t>The analysis displays the top 20 countries based on session counts, total clickouts, and clickouts per session. Despite lower session counts in country codes TR and JP, their clickout rates are significantly high. Further investigation would be warranted to understand the comparatively lower clickout rates in other countries.</a:t>
            </a:r>
            <a:endParaRPr lang="en-NG" sz="1300" dirty="0"/>
          </a:p>
        </p:txBody>
      </p:sp>
      <p:pic>
        <p:nvPicPr>
          <p:cNvPr id="36" name="Picture 35">
            <a:extLst>
              <a:ext uri="{FF2B5EF4-FFF2-40B4-BE49-F238E27FC236}">
                <a16:creationId xmlns:a16="http://schemas.microsoft.com/office/drawing/2014/main" id="{D93B033A-BF0E-4166-CD2B-4851206005C6}"/>
              </a:ext>
            </a:extLst>
          </p:cNvPr>
          <p:cNvPicPr>
            <a:picLocks noChangeAspect="1"/>
          </p:cNvPicPr>
          <p:nvPr/>
        </p:nvPicPr>
        <p:blipFill>
          <a:blip r:embed="rId8"/>
          <a:stretch>
            <a:fillRect/>
          </a:stretch>
        </p:blipFill>
        <p:spPr>
          <a:xfrm>
            <a:off x="7103955" y="993163"/>
            <a:ext cx="3203012" cy="43207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966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pic>
        <p:nvPicPr>
          <p:cNvPr id="3" name="Picture 2">
            <a:extLst>
              <a:ext uri="{FF2B5EF4-FFF2-40B4-BE49-F238E27FC236}">
                <a16:creationId xmlns:a16="http://schemas.microsoft.com/office/drawing/2014/main" id="{147CAE52-22D6-2374-4D9C-2D34004F0906}"/>
              </a:ext>
            </a:extLst>
          </p:cNvPr>
          <p:cNvPicPr>
            <a:picLocks noChangeAspect="1"/>
          </p:cNvPicPr>
          <p:nvPr/>
        </p:nvPicPr>
        <p:blipFill>
          <a:blip r:embed="rId4"/>
          <a:stretch>
            <a:fillRect/>
          </a:stretch>
        </p:blipFill>
        <p:spPr>
          <a:xfrm>
            <a:off x="915311" y="1441308"/>
            <a:ext cx="5491379" cy="4183115"/>
          </a:xfrm>
          <a:prstGeom prst="rect">
            <a:avLst/>
          </a:prstGeom>
        </p:spPr>
      </p:pic>
      <p:sp>
        <p:nvSpPr>
          <p:cNvPr id="4" name="TextBox 3">
            <a:extLst>
              <a:ext uri="{FF2B5EF4-FFF2-40B4-BE49-F238E27FC236}">
                <a16:creationId xmlns:a16="http://schemas.microsoft.com/office/drawing/2014/main" id="{A3879CF0-67BA-588F-552F-CA25F1509360}"/>
              </a:ext>
            </a:extLst>
          </p:cNvPr>
          <p:cNvSpPr txBox="1"/>
          <p:nvPr/>
        </p:nvSpPr>
        <p:spPr>
          <a:xfrm>
            <a:off x="1130059" y="474453"/>
            <a:ext cx="4494363" cy="369332"/>
          </a:xfrm>
          <a:prstGeom prst="rect">
            <a:avLst/>
          </a:prstGeom>
          <a:noFill/>
        </p:spPr>
        <p:txBody>
          <a:bodyPr wrap="square" rtlCol="0">
            <a:spAutoFit/>
          </a:bodyPr>
          <a:lstStyle/>
          <a:p>
            <a:r>
              <a:rPr lang="en-US" b="1" dirty="0"/>
              <a:t>Relationships between Numerical Variables</a:t>
            </a:r>
            <a:endParaRPr lang="en-NG" b="1" dirty="0"/>
          </a:p>
        </p:txBody>
      </p:sp>
      <p:sp>
        <p:nvSpPr>
          <p:cNvPr id="6" name="TextBox 5">
            <a:extLst>
              <a:ext uri="{FF2B5EF4-FFF2-40B4-BE49-F238E27FC236}">
                <a16:creationId xmlns:a16="http://schemas.microsoft.com/office/drawing/2014/main" id="{57D83E34-4129-67C7-2959-B3B3E580CAE0}"/>
              </a:ext>
            </a:extLst>
          </p:cNvPr>
          <p:cNvSpPr txBox="1"/>
          <p:nvPr/>
        </p:nvSpPr>
        <p:spPr>
          <a:xfrm>
            <a:off x="6745857" y="1441308"/>
            <a:ext cx="4804913" cy="5047536"/>
          </a:xfrm>
          <a:prstGeom prst="rect">
            <a:avLst/>
          </a:prstGeom>
          <a:noFill/>
        </p:spPr>
        <p:txBody>
          <a:bodyPr wrap="square" rtlCol="0">
            <a:spAutoFit/>
          </a:bodyPr>
          <a:lstStyle/>
          <a:p>
            <a:r>
              <a:rPr lang="en-US" sz="1400" dirty="0"/>
              <a:t>The heatmap shows the correlation matrix between specific numerical variables in the dataset. It reveals varying degrees of correlation among the variables. Specifically:</a:t>
            </a:r>
          </a:p>
          <a:p>
            <a:endParaRPr lang="en-US" sz="1400" dirty="0"/>
          </a:p>
          <a:p>
            <a:pPr marL="285750" indent="-285750">
              <a:buFont typeface="Arial" panose="020B0604020202020204" pitchFamily="34" charset="0"/>
              <a:buChar char="•"/>
            </a:pPr>
            <a:r>
              <a:rPr lang="en-US" sz="1400" dirty="0"/>
              <a:t>Clickouts and Session Duration display a moderate positive correlation of </a:t>
            </a:r>
            <a:r>
              <a:rPr lang="en-US" sz="1400" b="1" dirty="0"/>
              <a:t>0.46</a:t>
            </a:r>
            <a:r>
              <a:rPr lang="en-US" sz="1400" dirty="0"/>
              <a:t>, indicating a tendency for longer sessions to have more clickouts.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Session Duration and Total_ctp exhibit a moderate positive correlation of </a:t>
            </a:r>
            <a:r>
              <a:rPr lang="en-US" sz="1400" b="1" dirty="0"/>
              <a:t>0.27</a:t>
            </a:r>
            <a:r>
              <a:rPr lang="en-US" sz="1400" dirty="0"/>
              <a:t>, suggesting a not so strong connection between session length and the total content viewed.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Clickouts and Total_ctp demonstrate a moderate positive correlation of </a:t>
            </a:r>
            <a:r>
              <a:rPr lang="en-US" sz="1400" b="1" dirty="0"/>
              <a:t>0.19</a:t>
            </a:r>
            <a:r>
              <a:rPr lang="en-US" sz="1400" dirty="0"/>
              <a:t>, hinting at a relationship between the number of clickouts and the total content viewed.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Bookings have a relatively weaker correlation with the other variables, showing low correlations ranging from </a:t>
            </a:r>
            <a:r>
              <a:rPr lang="en-US" sz="1400" b="1" dirty="0"/>
              <a:t>0.03</a:t>
            </a:r>
            <a:r>
              <a:rPr lang="en-US" sz="1400" dirty="0"/>
              <a:t> to </a:t>
            </a:r>
            <a:r>
              <a:rPr lang="en-US" sz="1400" b="1" dirty="0"/>
              <a:t>0.13</a:t>
            </a:r>
            <a:r>
              <a:rPr lang="en-US" sz="1400" dirty="0"/>
              <a:t> with Clickouts, Session Duration, and Total_ctp.</a:t>
            </a:r>
            <a:endParaRPr lang="en-NG" sz="1400" dirty="0"/>
          </a:p>
          <a:p>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17751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sp>
        <p:nvSpPr>
          <p:cNvPr id="4" name="TextBox 3">
            <a:extLst>
              <a:ext uri="{FF2B5EF4-FFF2-40B4-BE49-F238E27FC236}">
                <a16:creationId xmlns:a16="http://schemas.microsoft.com/office/drawing/2014/main" id="{A3879CF0-67BA-588F-552F-CA25F1509360}"/>
              </a:ext>
            </a:extLst>
          </p:cNvPr>
          <p:cNvSpPr txBox="1"/>
          <p:nvPr/>
        </p:nvSpPr>
        <p:spPr>
          <a:xfrm>
            <a:off x="987593" y="609661"/>
            <a:ext cx="4494363" cy="369332"/>
          </a:xfrm>
          <a:prstGeom prst="rect">
            <a:avLst/>
          </a:prstGeom>
          <a:noFill/>
        </p:spPr>
        <p:txBody>
          <a:bodyPr wrap="square" rtlCol="0">
            <a:spAutoFit/>
          </a:bodyPr>
          <a:lstStyle/>
          <a:p>
            <a:r>
              <a:rPr lang="en-US" b="1" dirty="0"/>
              <a:t>Observations</a:t>
            </a:r>
            <a:endParaRPr lang="en-NG" b="1" dirty="0"/>
          </a:p>
        </p:txBody>
      </p:sp>
      <p:cxnSp>
        <p:nvCxnSpPr>
          <p:cNvPr id="2" name="Straight Connector 1">
            <a:extLst>
              <a:ext uri="{FF2B5EF4-FFF2-40B4-BE49-F238E27FC236}">
                <a16:creationId xmlns:a16="http://schemas.microsoft.com/office/drawing/2014/main" id="{FE61406C-1704-756C-6AA5-0B6A6A4FF050}"/>
              </a:ext>
            </a:extLst>
          </p:cNvPr>
          <p:cNvCxnSpPr>
            <a:cxnSpLocks/>
          </p:cNvCxnSpPr>
          <p:nvPr/>
        </p:nvCxnSpPr>
        <p:spPr>
          <a:xfrm>
            <a:off x="6872641" y="794327"/>
            <a:ext cx="0" cy="5632352"/>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2F0D53-4300-F2B9-472A-822957CDD876}"/>
              </a:ext>
            </a:extLst>
          </p:cNvPr>
          <p:cNvSpPr txBox="1"/>
          <p:nvPr/>
        </p:nvSpPr>
        <p:spPr>
          <a:xfrm>
            <a:off x="7123979" y="680520"/>
            <a:ext cx="3883328" cy="369332"/>
          </a:xfrm>
          <a:prstGeom prst="rect">
            <a:avLst/>
          </a:prstGeom>
          <a:noFill/>
        </p:spPr>
        <p:txBody>
          <a:bodyPr wrap="square" rtlCol="0">
            <a:spAutoFit/>
          </a:bodyPr>
          <a:lstStyle/>
          <a:p>
            <a:r>
              <a:rPr lang="en-US" b="1" dirty="0"/>
              <a:t>Important Metrics</a:t>
            </a:r>
            <a:endParaRPr lang="en-NG" b="1" dirty="0"/>
          </a:p>
        </p:txBody>
      </p:sp>
      <p:sp>
        <p:nvSpPr>
          <p:cNvPr id="10" name="TextBox 9">
            <a:extLst>
              <a:ext uri="{FF2B5EF4-FFF2-40B4-BE49-F238E27FC236}">
                <a16:creationId xmlns:a16="http://schemas.microsoft.com/office/drawing/2014/main" id="{3A8255FE-8E97-01B3-8F91-444C13E8A7C6}"/>
              </a:ext>
            </a:extLst>
          </p:cNvPr>
          <p:cNvSpPr txBox="1"/>
          <p:nvPr/>
        </p:nvSpPr>
        <p:spPr>
          <a:xfrm>
            <a:off x="987593" y="794327"/>
            <a:ext cx="5708340" cy="5693866"/>
          </a:xfrm>
          <a:prstGeom prst="rect">
            <a:avLst/>
          </a:prstGeom>
          <a:noFill/>
        </p:spPr>
        <p:txBody>
          <a:bodyPr wrap="square" rtlCol="0">
            <a:spAutoFit/>
          </a:bodyPr>
          <a:lstStyle/>
          <a:p>
            <a:endParaRPr lang="en-US" sz="1300" dirty="0"/>
          </a:p>
          <a:p>
            <a:pPr marL="285750" indent="-285750">
              <a:buFont typeface="Arial" panose="020B0604020202020204" pitchFamily="34" charset="0"/>
              <a:buChar char="•"/>
            </a:pPr>
            <a:r>
              <a:rPr lang="en-US" sz="1300" dirty="0"/>
              <a:t>The data had formatting issues(csv structure in a .xlsx file), particularly in the 'country_name' column with multiple commas, necessitating extensive cleaning to ensure data accuracy and integrity across all columns.</a:t>
            </a:r>
          </a:p>
          <a:p>
            <a:endParaRPr lang="en-US" sz="1300" dirty="0"/>
          </a:p>
          <a:p>
            <a:pPr marL="285750" indent="-285750">
              <a:buFont typeface="Arial" panose="020B0604020202020204" pitchFamily="34" charset="0"/>
              <a:buChar char="•"/>
            </a:pPr>
            <a:r>
              <a:rPr lang="en-US" sz="1300" dirty="0"/>
              <a:t>Consider prioritizing the development of a mobile app (seeing as no session was performed on a mobile app) to improve user engagement on a more user-friendly platform. Additionally, if a mobile app already exists, encourage users to utilize it for a better experience.</a:t>
            </a:r>
          </a:p>
          <a:p>
            <a:endParaRPr lang="en-US" sz="1300" dirty="0"/>
          </a:p>
          <a:p>
            <a:pPr marL="285750" indent="-285750">
              <a:buFont typeface="Arial" panose="020B0604020202020204" pitchFamily="34" charset="0"/>
              <a:buChar char="•"/>
            </a:pPr>
            <a:r>
              <a:rPr lang="en-US" sz="1300" dirty="0"/>
              <a:t>With under </a:t>
            </a:r>
            <a:r>
              <a:rPr lang="en-US" sz="1300" b="1" dirty="0">
                <a:solidFill>
                  <a:srgbClr val="C00000"/>
                </a:solidFill>
              </a:rPr>
              <a:t>40% </a:t>
            </a:r>
            <a:r>
              <a:rPr lang="en-US" sz="1300" dirty="0"/>
              <a:t>of sessions leading to at least a clickout and a minute average session durations, users may struggle to find available accommodations. Considering an AI chat feature for personalized recommendations or boosting listings on platforms with higher sessions but fewer clickouts could be a viable strategy.</a:t>
            </a:r>
          </a:p>
          <a:p>
            <a:endParaRPr lang="en-US" sz="1300" dirty="0"/>
          </a:p>
          <a:p>
            <a:pPr marL="285750" indent="-285750">
              <a:buFont typeface="Arial" panose="020B0604020202020204" pitchFamily="34" charset="0"/>
              <a:buChar char="•"/>
            </a:pPr>
            <a:r>
              <a:rPr lang="en-US" sz="1300" dirty="0"/>
              <a:t>Certain traffic/marketing channels exhibit higher efficiency in directing users more prone to making clickouts compared to others, despite having similar or lower session counts. Allocating increased advertising revenues to these high-performing traffic channels is recommended.</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Investigating the gradual decline in sessions since the product's launch on May 1st is essential. Strategies to encourage user revisits and focus on effective marketing channels directing users to the product may be beneficial.</a:t>
            </a:r>
          </a:p>
          <a:p>
            <a:endParaRPr lang="en-US" sz="1300" dirty="0"/>
          </a:p>
          <a:p>
            <a:pPr marL="285750" indent="-285750">
              <a:buFont typeface="Arial" panose="020B0604020202020204" pitchFamily="34" charset="0"/>
              <a:buChar char="•"/>
            </a:pPr>
            <a:r>
              <a:rPr lang="en-US" sz="1300" dirty="0"/>
              <a:t>Enhancing user engagement through interactive features could boost clickouts, considering the moderate positive correlation between clickouts and session duration.</a:t>
            </a:r>
          </a:p>
        </p:txBody>
      </p:sp>
      <p:sp>
        <p:nvSpPr>
          <p:cNvPr id="11" name="TextBox 10">
            <a:extLst>
              <a:ext uri="{FF2B5EF4-FFF2-40B4-BE49-F238E27FC236}">
                <a16:creationId xmlns:a16="http://schemas.microsoft.com/office/drawing/2014/main" id="{4844306D-5326-F536-92B9-55E67AB14B2B}"/>
              </a:ext>
            </a:extLst>
          </p:cNvPr>
          <p:cNvSpPr txBox="1"/>
          <p:nvPr/>
        </p:nvSpPr>
        <p:spPr>
          <a:xfrm>
            <a:off x="7157047" y="1649040"/>
            <a:ext cx="4428227" cy="3693319"/>
          </a:xfrm>
          <a:prstGeom prst="rect">
            <a:avLst/>
          </a:prstGeom>
          <a:noFill/>
        </p:spPr>
        <p:txBody>
          <a:bodyPr wrap="square" rtlCol="0">
            <a:spAutoFit/>
          </a:bodyPr>
          <a:lstStyle/>
          <a:p>
            <a:endParaRPr lang="en-US" sz="1300" dirty="0"/>
          </a:p>
          <a:p>
            <a:pPr marL="285750" indent="-285750">
              <a:buFont typeface="Arial" panose="020B0604020202020204" pitchFamily="34" charset="0"/>
              <a:buChar char="•"/>
            </a:pPr>
            <a:r>
              <a:rPr lang="en-US" sz="1300" dirty="0"/>
              <a:t>Clickout Ratio</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Repeat Visitor Rate</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Time series analysis of engagement metrics such as average contents viewed per session with time</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Traffic source performance for the various metrics above</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Platform performance for the various metrics above</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Agent id (device type) performance for the various metrics above</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Page entry and exit rates (for user actions, to see which pages/actions are prone to drop offs)</a:t>
            </a:r>
          </a:p>
          <a:p>
            <a:pPr marL="285750" indent="-285750">
              <a:buFont typeface="Arial" panose="020B0604020202020204" pitchFamily="34" charset="0"/>
              <a:buChar char="•"/>
            </a:pPr>
            <a:endParaRPr lang="en-US" sz="1300" dirty="0"/>
          </a:p>
        </p:txBody>
      </p:sp>
    </p:spTree>
    <p:extLst>
      <p:ext uri="{BB962C8B-B14F-4D97-AF65-F5344CB8AC3E}">
        <p14:creationId xmlns:p14="http://schemas.microsoft.com/office/powerpoint/2010/main" val="84050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sp>
        <p:nvSpPr>
          <p:cNvPr id="8" name="TextBox 7">
            <a:extLst>
              <a:ext uri="{FF2B5EF4-FFF2-40B4-BE49-F238E27FC236}">
                <a16:creationId xmlns:a16="http://schemas.microsoft.com/office/drawing/2014/main" id="{35155D17-1FC3-CD0E-8B66-2BB6A6D342E4}"/>
              </a:ext>
            </a:extLst>
          </p:cNvPr>
          <p:cNvSpPr txBox="1"/>
          <p:nvPr/>
        </p:nvSpPr>
        <p:spPr>
          <a:xfrm>
            <a:off x="507308" y="206498"/>
            <a:ext cx="3480626" cy="369332"/>
          </a:xfrm>
          <a:prstGeom prst="rect">
            <a:avLst/>
          </a:prstGeom>
          <a:noFill/>
        </p:spPr>
        <p:txBody>
          <a:bodyPr wrap="square" rtlCol="0">
            <a:spAutoFit/>
          </a:bodyPr>
          <a:lstStyle/>
          <a:p>
            <a:r>
              <a:rPr lang="en-US" b="1" dirty="0"/>
              <a:t>Challenge 2 – Clickout Ratio (COR) </a:t>
            </a:r>
            <a:endParaRPr lang="en-NG" b="1"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33053352-E5C7-DF70-2B9A-AD7C807E1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058" y="283270"/>
            <a:ext cx="241752" cy="241752"/>
          </a:xfrm>
          <a:prstGeom prst="rect">
            <a:avLst/>
          </a:prstGeom>
        </p:spPr>
      </p:pic>
      <p:pic>
        <p:nvPicPr>
          <p:cNvPr id="11" name="Picture 10">
            <a:extLst>
              <a:ext uri="{FF2B5EF4-FFF2-40B4-BE49-F238E27FC236}">
                <a16:creationId xmlns:a16="http://schemas.microsoft.com/office/drawing/2014/main" id="{753085F8-F6D9-B7D7-0845-8DCBD23F8CA5}"/>
              </a:ext>
            </a:extLst>
          </p:cNvPr>
          <p:cNvPicPr>
            <a:picLocks noChangeAspect="1"/>
          </p:cNvPicPr>
          <p:nvPr/>
        </p:nvPicPr>
        <p:blipFill>
          <a:blip r:embed="rId5"/>
          <a:stretch>
            <a:fillRect/>
          </a:stretch>
        </p:blipFill>
        <p:spPr>
          <a:xfrm>
            <a:off x="513391" y="769663"/>
            <a:ext cx="11165217" cy="6088337"/>
          </a:xfrm>
          <a:prstGeom prst="rect">
            <a:avLst/>
          </a:prstGeom>
        </p:spPr>
      </p:pic>
    </p:spTree>
    <p:extLst>
      <p:ext uri="{BB962C8B-B14F-4D97-AF65-F5344CB8AC3E}">
        <p14:creationId xmlns:p14="http://schemas.microsoft.com/office/powerpoint/2010/main" val="340989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5A45CDDF-BC83-D9E3-85CF-B2289F598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7611" y="-161924"/>
            <a:ext cx="1434377" cy="956251"/>
          </a:xfrm>
          <a:prstGeom prst="rect">
            <a:avLst/>
          </a:prstGeom>
        </p:spPr>
      </p:pic>
      <p:sp>
        <p:nvSpPr>
          <p:cNvPr id="4" name="TextBox 3">
            <a:extLst>
              <a:ext uri="{FF2B5EF4-FFF2-40B4-BE49-F238E27FC236}">
                <a16:creationId xmlns:a16="http://schemas.microsoft.com/office/drawing/2014/main" id="{A3879CF0-67BA-588F-552F-CA25F1509360}"/>
              </a:ext>
            </a:extLst>
          </p:cNvPr>
          <p:cNvSpPr txBox="1"/>
          <p:nvPr/>
        </p:nvSpPr>
        <p:spPr>
          <a:xfrm>
            <a:off x="987593" y="1187631"/>
            <a:ext cx="4494363" cy="369332"/>
          </a:xfrm>
          <a:prstGeom prst="rect">
            <a:avLst/>
          </a:prstGeom>
          <a:noFill/>
        </p:spPr>
        <p:txBody>
          <a:bodyPr wrap="square" rtlCol="0">
            <a:spAutoFit/>
          </a:bodyPr>
          <a:lstStyle/>
          <a:p>
            <a:r>
              <a:rPr lang="en-US" b="1" dirty="0"/>
              <a:t>Observations</a:t>
            </a:r>
            <a:endParaRPr lang="en-NG" b="1" dirty="0"/>
          </a:p>
        </p:txBody>
      </p:sp>
      <p:sp>
        <p:nvSpPr>
          <p:cNvPr id="10" name="TextBox 9">
            <a:extLst>
              <a:ext uri="{FF2B5EF4-FFF2-40B4-BE49-F238E27FC236}">
                <a16:creationId xmlns:a16="http://schemas.microsoft.com/office/drawing/2014/main" id="{3A8255FE-8E97-01B3-8F91-444C13E8A7C6}"/>
              </a:ext>
            </a:extLst>
          </p:cNvPr>
          <p:cNvSpPr txBox="1"/>
          <p:nvPr/>
        </p:nvSpPr>
        <p:spPr>
          <a:xfrm>
            <a:off x="987593" y="1781251"/>
            <a:ext cx="10632188" cy="3539430"/>
          </a:xfrm>
          <a:prstGeom prst="rect">
            <a:avLst/>
          </a:prstGeom>
          <a:noFill/>
        </p:spPr>
        <p:txBody>
          <a:bodyPr wrap="square" rtlCol="0">
            <a:spAutoFit/>
          </a:bodyPr>
          <a:lstStyle/>
          <a:p>
            <a:endParaRPr lang="en-US" sz="1400" dirty="0"/>
          </a:p>
          <a:p>
            <a:pPr marL="285750" indent="-285750">
              <a:buFont typeface="Arial" panose="020B0604020202020204" pitchFamily="34" charset="0"/>
              <a:buChar char="•"/>
            </a:pPr>
            <a:r>
              <a:rPr lang="en-US" sz="1400" dirty="0"/>
              <a:t>Platform with the highest COR – </a:t>
            </a:r>
            <a:r>
              <a:rPr lang="en-US" sz="1400" b="1" dirty="0"/>
              <a:t>Platform TR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Device with the lowest COR – </a:t>
            </a:r>
            <a:r>
              <a:rPr lang="en-US" sz="1400" b="1" dirty="0"/>
              <a:t>Device 24</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Are there differences by traffic type – Yes , there are significant differences, with traffic type </a:t>
            </a:r>
            <a:r>
              <a:rPr lang="en-US" sz="1400" b="1" dirty="0"/>
              <a:t>2</a:t>
            </a:r>
            <a:r>
              <a:rPr lang="en-US" sz="1400" dirty="0"/>
              <a:t> having about </a:t>
            </a:r>
            <a:r>
              <a:rPr lang="en-US" sz="1400" b="1" dirty="0"/>
              <a:t>50% </a:t>
            </a:r>
            <a:r>
              <a:rPr lang="en-US" sz="1400" dirty="0"/>
              <a:t>more COR over any other traffic type. </a:t>
            </a:r>
          </a:p>
          <a:p>
            <a:endParaRPr lang="en-US" sz="1400" dirty="0"/>
          </a:p>
          <a:p>
            <a:endParaRPr lang="en-US" sz="1400" dirty="0"/>
          </a:p>
          <a:p>
            <a:pPr marL="285750" indent="-285750">
              <a:buFont typeface="Arial" panose="020B0604020202020204" pitchFamily="34" charset="0"/>
              <a:buChar char="•"/>
            </a:pPr>
            <a:r>
              <a:rPr lang="en-US" sz="1400" dirty="0"/>
              <a:t>Upon examining session counts in page 4 and clickout ratios (COR) among different traffic types, it's evident that although traffic type </a:t>
            </a:r>
            <a:r>
              <a:rPr lang="en-US" sz="1400" b="1" dirty="0"/>
              <a:t>6</a:t>
            </a:r>
            <a:r>
              <a:rPr lang="en-US" sz="1400" dirty="0"/>
              <a:t> generates the highest number of sessions, it exhibits a significantly lower COR of </a:t>
            </a:r>
            <a:r>
              <a:rPr lang="en-US" sz="1400" b="1" dirty="0"/>
              <a:t>0.7</a:t>
            </a:r>
            <a:r>
              <a:rPr lang="en-US" sz="1400" dirty="0"/>
              <a:t>. Conversely, despite having the fewest sessions,  traffic type </a:t>
            </a:r>
            <a:r>
              <a:rPr lang="en-US" sz="1400" b="1" dirty="0"/>
              <a:t>10</a:t>
            </a:r>
            <a:r>
              <a:rPr lang="en-US" sz="1400" dirty="0"/>
              <a:t> demonstrates commendable COR performance. I recommend directing marketing efforts and allocating ad revenues toward traffic channels such as </a:t>
            </a:r>
            <a:r>
              <a:rPr lang="en-US" sz="1400" b="1" dirty="0"/>
              <a:t>2</a:t>
            </a:r>
            <a:r>
              <a:rPr lang="en-US" sz="1400" dirty="0"/>
              <a:t>, </a:t>
            </a:r>
            <a:r>
              <a:rPr lang="en-US" sz="1400" b="1" dirty="0"/>
              <a:t>10</a:t>
            </a:r>
            <a:r>
              <a:rPr lang="en-US" sz="1400" dirty="0"/>
              <a:t>, and </a:t>
            </a:r>
            <a:r>
              <a:rPr lang="en-US" sz="1400" b="1" dirty="0"/>
              <a:t>4</a:t>
            </a:r>
            <a:r>
              <a:rPr lang="en-US" sz="1400" dirty="0"/>
              <a:t>, which yield sessions resulting in higher COR, fostering better performance and generating higher revenue.</a:t>
            </a:r>
          </a:p>
          <a:p>
            <a:endParaRPr lang="en-US" sz="1400" dirty="0"/>
          </a:p>
        </p:txBody>
      </p:sp>
    </p:spTree>
    <p:extLst>
      <p:ext uri="{BB962C8B-B14F-4D97-AF65-F5344CB8AC3E}">
        <p14:creationId xmlns:p14="http://schemas.microsoft.com/office/powerpoint/2010/main" val="1401645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5984</TotalTime>
  <Words>2836</Words>
  <Application>Microsoft Office PowerPoint</Application>
  <PresentationFormat>Widescreen</PresentationFormat>
  <Paragraphs>216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Oluwatobi Ojo</dc:creator>
  <cp:lastModifiedBy>Oluwatobi Ojo</cp:lastModifiedBy>
  <cp:revision>39</cp:revision>
  <dcterms:created xsi:type="dcterms:W3CDTF">2023-11-28T19:29:21Z</dcterms:created>
  <dcterms:modified xsi:type="dcterms:W3CDTF">2023-12-03T04:26:41Z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2023-11-29T00:39:44Z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34f6c3f1-2593-48a0-9fbf-da6677362814</vt:lpwstr>
  </property>
  <property fmtid="{D5CDD505-2E9C-101B-9397-08002B2CF9AE}" pid="7" name="MSIP_Label_defa4170-0d19-0005-0004-bc88714345d2_ActionId">
    <vt:lpwstr>5f881b6a-55ec-47c7-93df-b299be5ece66</vt:lpwstr>
  </property>
  <property fmtid="{D5CDD505-2E9C-101B-9397-08002B2CF9AE}" pid="8" name="MSIP_Label_defa4170-0d19-0005-0004-bc88714345d2_ContentBits">
    <vt:lpwstr>0</vt:lpwstr>
  </property>
</Properties>
</file>