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Metadata/LabelInfo.xml" ContentType="application/vnd.ms-office.classificationlabel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2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83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588EFB-3B95-447A-B7C6-0E249FBCB226}" type="datetime1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4/26/2023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E357A0-8177-46BC-BFCE-19D99E3453CC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59C4CFB-3E45-4FC7-9A01-D69D87A01C4F}" type="datetime1">
              <a:rPr lang="en-US" altLang="ja-JP" noProof="0" smtClean="0"/>
              <a:pPr/>
              <a:t>4/26/2023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C366290-4595-5745-A50F-D5EC13BAC604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6665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フリーフォーム:図形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フリーフォーム:図形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チーム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タイトル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9" name="図プレースホルダー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0" name="図プレースホルダー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1" name="図プレースホルダー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7" name="テキスト プレースホルダー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8" name="テキスト プレースホルダー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9" name="テキスト プレースホルダー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0" name="テキスト プレースホルダー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2" name="テキスト プレースホルダー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3" name="テキスト プレースホルダー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4" name="テキスト プレースホルダー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5" name="テキスト プレースホルダー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" name="図プレースホルダー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3" name="図プレースホルダー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7" name="図プレースホルダー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8" name="図プレースホルダー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9" name="テキスト プレースホルダー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0" name="テキスト プレースホルダー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" name="テキスト プレースホルダー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" name="テキスト プレースホルダー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3" name="テキスト プレースホルダー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4" name="テキスト プレースホルダー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5" name="テキスト プレースホルダー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6" name="テキスト プレースホルダー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ムラ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フリーフォーム:図形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フリーフォーム:図形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リーフォーム:図形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フリーフォーム:図形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プレースホルダー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29" name="テキスト プレースホルダー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0" name="テキスト プレースホルダー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2" name="テキスト プレースホルダー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3" name="テキスト プレースホルダー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52" name="タイトル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フリーフォーム:図形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283464" marR="0" lvl="0" indent="-28346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0" name="テキスト プレースホルダー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1" name="コンテンツ プレースホルダー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画像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48" name="フリーフォーム:図形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結び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:図形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sz="6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9" name="フリーフォーム:図形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図形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リーフォーム:図形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議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sz="2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r"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9144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8288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リーフォーム:図形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pic>
        <p:nvPicPr>
          <p:cNvPr id="9" name="画像 8" descr="図形、円&#10;&#10;説明の自動生成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図プレースホルダー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sz="60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9" name="フリーフォーム:図形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リーフォーム:図形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リーフォーム:図形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:図形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フリーフォーム:図形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pic>
        <p:nvPicPr>
          <p:cNvPr id="26" name="グラフィック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テキスト プレースホルダー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sz="2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22" name="フリーフォーム:図形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図プレースホルダー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0" name="図プレースホルダー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1" name="図プレースホルダー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7" name="テキスト プレースホルダー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</p:txBody>
      </p:sp>
      <p:sp>
        <p:nvSpPr>
          <p:cNvPr id="48" name="テキスト プレースホルダー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9" name="テキスト プレースホルダー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0" name="テキスト プレースホルダー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2" name="テキスト プレースホルダー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3" name="テキスト プレースホルダー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4" name="テキスト プレースホルダー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5" name="テキスト プレースホルダー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HTML</a:t>
            </a:r>
            <a:br>
              <a:rPr lang="en-US" altLang="ja-JP" dirty="0"/>
            </a:br>
            <a:r>
              <a:rPr lang="ja-JP" altLang="en-US"/>
              <a:t>第２回</a:t>
            </a:r>
            <a:endParaRPr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6603" y="6199516"/>
            <a:ext cx="2311879" cy="547777"/>
          </a:xfrm>
        </p:spPr>
        <p:txBody>
          <a:bodyPr rtlCol="0"/>
          <a:lstStyle/>
          <a:p>
            <a:pPr rtl="0"/>
            <a:r>
              <a:rPr lang="en-US" altLang="ja-JP" dirty="0"/>
              <a:t>2023/04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実行してみよう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901951"/>
            <a:ext cx="11340625" cy="4211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ファイルを保存したフォルダにアクセスしましょう。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【index.html】</a:t>
            </a:r>
            <a:r>
              <a:rPr lang="ja-JP" altLang="en-US" dirty="0"/>
              <a:t>ファイルをダブルクリックで実行しましょう！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【</a:t>
            </a:r>
            <a:r>
              <a:rPr lang="ja-JP" altLang="en-US" dirty="0"/>
              <a:t>実行結果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	</a:t>
            </a:r>
            <a:r>
              <a:rPr lang="ja-JP" altLang="en-US" dirty="0"/>
              <a:t>これが表示できていれば</a:t>
            </a:r>
            <a:r>
              <a:rPr lang="en-US" altLang="ja-JP" dirty="0"/>
              <a:t>OK</a:t>
            </a:r>
            <a:r>
              <a:rPr lang="ja-JP" altLang="en-US" dirty="0"/>
              <a:t>！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10</a:t>
            </a:fld>
            <a:endParaRPr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F6802DF-85EC-0666-69AA-2E2F7A9BB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08" b="19419"/>
          <a:stretch/>
        </p:blipFill>
        <p:spPr>
          <a:xfrm>
            <a:off x="708807" y="2919907"/>
            <a:ext cx="3281516" cy="1187245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1E72F0B-C8FD-B90A-F085-E275413DE8F5}"/>
              </a:ext>
            </a:extLst>
          </p:cNvPr>
          <p:cNvSpPr/>
          <p:nvPr/>
        </p:nvSpPr>
        <p:spPr>
          <a:xfrm>
            <a:off x="1219618" y="3513530"/>
            <a:ext cx="926272" cy="321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30DE720B-0DA1-DFBC-724C-72E4677BA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845" y="2883826"/>
            <a:ext cx="4225591" cy="234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78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見出しをつける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見出しの要素は</a:t>
            </a:r>
            <a:r>
              <a:rPr lang="en-US" altLang="ja-JP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&lt;h1&gt;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要素以外にも、</a:t>
            </a:r>
            <a:r>
              <a:rPr lang="en-US" altLang="ja-JP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&lt;h2&gt;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en-US" altLang="ja-JP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&lt;h3&gt;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, ..., </a:t>
            </a:r>
            <a:r>
              <a:rPr lang="en-US" altLang="ja-JP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&lt;h6&gt;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要素があります。</a:t>
            </a:r>
            <a:br>
              <a:rPr lang="ja-JP" altLang="en-US" dirty="0"/>
            </a:br>
            <a:r>
              <a:rPr lang="en-US" altLang="ja-JP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h</a:t>
            </a:r>
            <a:r>
              <a:rPr lang="ja-JP" alt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は</a:t>
            </a:r>
            <a:r>
              <a:rPr lang="en-US" altLang="ja-JP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heading</a:t>
            </a:r>
            <a:r>
              <a:rPr lang="ja-JP" alt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（見出し）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の略です。</a:t>
            </a:r>
            <a:br>
              <a:rPr lang="ja-JP" altLang="en-US" dirty="0"/>
            </a:b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&lt;h1&gt;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が</a:t>
            </a:r>
            <a:r>
              <a:rPr lang="ja-JP" alt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一番大きな見出し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で、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&lt;h6&gt;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が</a:t>
            </a:r>
            <a:r>
              <a:rPr lang="ja-JP" alt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一番小さな見出し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になります。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【index1.html】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11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51FE88D-3D9D-856A-852C-9734B7D00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891"/>
          <a:stretch/>
        </p:blipFill>
        <p:spPr>
          <a:xfrm>
            <a:off x="365760" y="3144510"/>
            <a:ext cx="4926846" cy="300940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AF7CEF3-FD3A-80BD-EACC-72847A2B3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09"/>
          <a:stretch/>
        </p:blipFill>
        <p:spPr>
          <a:xfrm>
            <a:off x="5833872" y="3144510"/>
            <a:ext cx="4926846" cy="3032326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541E401-BC2D-8311-AD71-0A4919C36143}"/>
              </a:ext>
            </a:extLst>
          </p:cNvPr>
          <p:cNvSpPr/>
          <p:nvPr/>
        </p:nvSpPr>
        <p:spPr>
          <a:xfrm>
            <a:off x="9241719" y="3214777"/>
            <a:ext cx="707414" cy="322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C157398F-89B8-1E3B-F711-8C128A92A973}"/>
              </a:ext>
            </a:extLst>
          </p:cNvPr>
          <p:cNvSpPr/>
          <p:nvPr/>
        </p:nvSpPr>
        <p:spPr>
          <a:xfrm>
            <a:off x="10288762" y="1956596"/>
            <a:ext cx="1782793" cy="1724217"/>
          </a:xfrm>
          <a:prstGeom prst="wedgeRectCallout">
            <a:avLst>
              <a:gd name="adj1" fmla="val -64916"/>
              <a:gd name="adj2" fmla="val 32169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終了タグは「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/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」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　が必要！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忘れずに！！</a:t>
            </a:r>
          </a:p>
        </p:txBody>
      </p:sp>
    </p:spTree>
    <p:extLst>
      <p:ext uri="{BB962C8B-B14F-4D97-AF65-F5344CB8AC3E}">
        <p14:creationId xmlns:p14="http://schemas.microsoft.com/office/powerpoint/2010/main" val="290692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段落を作成する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段落を表すのは</a:t>
            </a:r>
            <a:r>
              <a:rPr lang="en-US" altLang="ja-JP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&lt;p&gt;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要素です。</a:t>
            </a:r>
            <a:br>
              <a:rPr lang="ja-JP" altLang="en-US" dirty="0"/>
            </a:br>
            <a:r>
              <a:rPr lang="en-US" altLang="ja-JP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p</a:t>
            </a:r>
            <a:r>
              <a:rPr lang="ja-JP" alt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は</a:t>
            </a:r>
            <a:r>
              <a:rPr lang="en-US" altLang="ja-JP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paragraph</a:t>
            </a:r>
            <a:r>
              <a:rPr lang="ja-JP" alt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（段落）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の略です。</a:t>
            </a:r>
            <a:br>
              <a:rPr lang="ja-JP" altLang="en-US" dirty="0"/>
            </a:b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&lt;h2&gt;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要素や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&lt;p&gt;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要素で囲んだテキストは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改行されます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。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【index2.html】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12</a:t>
            </a:fld>
            <a:endParaRPr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F2B18EC-98E5-4D86-21F9-4315D0740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14" b="34715"/>
          <a:stretch/>
        </p:blipFill>
        <p:spPr>
          <a:xfrm>
            <a:off x="365760" y="3214777"/>
            <a:ext cx="4252248" cy="302182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CAA060F-CF5B-AA3E-6161-79FAF6A66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29"/>
          <a:stretch/>
        </p:blipFill>
        <p:spPr>
          <a:xfrm>
            <a:off x="4733045" y="4411621"/>
            <a:ext cx="6992326" cy="1775464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541E401-BC2D-8311-AD71-0A4919C36143}"/>
              </a:ext>
            </a:extLst>
          </p:cNvPr>
          <p:cNvSpPr/>
          <p:nvPr/>
        </p:nvSpPr>
        <p:spPr>
          <a:xfrm>
            <a:off x="6028868" y="4919791"/>
            <a:ext cx="481200" cy="322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C835500-A224-C4EA-5ABC-3162B4EDFDC7}"/>
              </a:ext>
            </a:extLst>
          </p:cNvPr>
          <p:cNvSpPr/>
          <p:nvPr/>
        </p:nvSpPr>
        <p:spPr>
          <a:xfrm>
            <a:off x="10661230" y="4882408"/>
            <a:ext cx="616369" cy="322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7A5C3A0A-9270-0F28-1AB1-2C7A319D2B15}"/>
              </a:ext>
            </a:extLst>
          </p:cNvPr>
          <p:cNvSpPr/>
          <p:nvPr/>
        </p:nvSpPr>
        <p:spPr>
          <a:xfrm>
            <a:off x="5026538" y="2633319"/>
            <a:ext cx="1242930" cy="1724217"/>
          </a:xfrm>
          <a:prstGeom prst="wedgeRectCallout">
            <a:avLst>
              <a:gd name="adj1" fmla="val 27165"/>
              <a:gd name="adj2" fmla="val 76428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開始タグ</a:t>
            </a: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4E54D1E1-0DD4-6E39-8F61-A7374AED3B05}"/>
              </a:ext>
            </a:extLst>
          </p:cNvPr>
          <p:cNvSpPr/>
          <p:nvPr/>
        </p:nvSpPr>
        <p:spPr>
          <a:xfrm>
            <a:off x="9939749" y="2633319"/>
            <a:ext cx="1622753" cy="1724217"/>
          </a:xfrm>
          <a:prstGeom prst="wedgeRectCallout">
            <a:avLst>
              <a:gd name="adj1" fmla="val 14128"/>
              <a:gd name="adj2" fmla="val 76667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終了タグ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（／が入る）</a:t>
            </a:r>
          </a:p>
        </p:txBody>
      </p:sp>
    </p:spTree>
    <p:extLst>
      <p:ext uri="{BB962C8B-B14F-4D97-AF65-F5344CB8AC3E}">
        <p14:creationId xmlns:p14="http://schemas.microsoft.com/office/powerpoint/2010/main" val="3967661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見出しと段落</a:t>
            </a:r>
            <a:r>
              <a:rPr lang="ja-JP" altLang="en-US" dirty="0"/>
              <a:t>の</a:t>
            </a:r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&lt;h1&gt;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altLang="ja-JP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&lt;h2&gt;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, ..., </a:t>
            </a:r>
            <a:r>
              <a:rPr lang="en-US" altLang="ja-JP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&lt;h6&gt;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要素は</a:t>
            </a:r>
            <a:r>
              <a:rPr lang="ja-JP" alt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見出しの大きさや重要性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に応じて使い分けていきます。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見出し以外の文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に関しては、</a:t>
            </a:r>
            <a:r>
              <a:rPr lang="en-US" altLang="ja-JP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&lt;p&gt;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要素を用いましょう。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13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726F0D2-16DF-EB0C-AEF9-211F6C58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751" y="2641685"/>
            <a:ext cx="4169369" cy="3582134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4017BC0-BAA2-8C94-ACA5-35DB400A2FD9}"/>
              </a:ext>
            </a:extLst>
          </p:cNvPr>
          <p:cNvSpPr/>
          <p:nvPr/>
        </p:nvSpPr>
        <p:spPr>
          <a:xfrm>
            <a:off x="7933157" y="3894123"/>
            <a:ext cx="1330017" cy="471336"/>
          </a:xfrm>
          <a:prstGeom prst="wedgeRectCallout">
            <a:avLst>
              <a:gd name="adj1" fmla="val -114218"/>
              <a:gd name="adj2" fmla="val -234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&lt;h1&gt;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5031E90D-0B3F-0085-6B20-93FBB29107A5}"/>
              </a:ext>
            </a:extLst>
          </p:cNvPr>
          <p:cNvSpPr/>
          <p:nvPr/>
        </p:nvSpPr>
        <p:spPr>
          <a:xfrm>
            <a:off x="7933157" y="4574467"/>
            <a:ext cx="1330017" cy="471336"/>
          </a:xfrm>
          <a:prstGeom prst="wedgeRectCallout">
            <a:avLst>
              <a:gd name="adj1" fmla="val -68754"/>
              <a:gd name="adj2" fmla="val 12282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&lt;h2&gt;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86AFE577-76E3-6B04-FD54-713778CDBA2D}"/>
              </a:ext>
            </a:extLst>
          </p:cNvPr>
          <p:cNvSpPr/>
          <p:nvPr/>
        </p:nvSpPr>
        <p:spPr>
          <a:xfrm>
            <a:off x="7933157" y="5217477"/>
            <a:ext cx="1330017" cy="471336"/>
          </a:xfrm>
          <a:prstGeom prst="wedgeRectCallout">
            <a:avLst>
              <a:gd name="adj1" fmla="val -264473"/>
              <a:gd name="adj2" fmla="val 7588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&lt;h3&gt;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0EA057BF-CB15-DDF8-2B24-0C06C4000C87}"/>
              </a:ext>
            </a:extLst>
          </p:cNvPr>
          <p:cNvSpPr/>
          <p:nvPr/>
        </p:nvSpPr>
        <p:spPr>
          <a:xfrm>
            <a:off x="7933157" y="5779983"/>
            <a:ext cx="1330017" cy="471336"/>
          </a:xfrm>
          <a:prstGeom prst="wedgeRectCallout">
            <a:avLst>
              <a:gd name="adj1" fmla="val -113110"/>
              <a:gd name="adj2" fmla="val -1799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&lt;p&gt;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</a:p>
        </p:txBody>
      </p:sp>
    </p:spTree>
    <p:extLst>
      <p:ext uri="{BB962C8B-B14F-4D97-AF65-F5344CB8AC3E}">
        <p14:creationId xmlns:p14="http://schemas.microsoft.com/office/powerpoint/2010/main" val="288188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</a:t>
            </a:r>
            <a:r>
              <a:rPr kumimoji="1" lang="ja-JP" altLang="en-US" dirty="0"/>
              <a:t>ｓチャレンジ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【kadai.html】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完成物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14</a:t>
            </a:fld>
            <a:endParaRPr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277AB42-51D5-7946-F36B-E4E9F6D5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2339919"/>
            <a:ext cx="7575386" cy="3883900"/>
          </a:xfrm>
          <a:prstGeom prst="rect">
            <a:avLst/>
          </a:prstGeom>
        </p:spPr>
      </p:pic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DE584CC6-98A3-CED1-79B9-3DF07A505284}"/>
              </a:ext>
            </a:extLst>
          </p:cNvPr>
          <p:cNvSpPr/>
          <p:nvPr/>
        </p:nvSpPr>
        <p:spPr>
          <a:xfrm>
            <a:off x="8649929" y="3916246"/>
            <a:ext cx="1356421" cy="471336"/>
          </a:xfrm>
          <a:prstGeom prst="wedgeRectCallout">
            <a:avLst>
              <a:gd name="adj1" fmla="val -114218"/>
              <a:gd name="adj2" fmla="val -234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&lt;h1&gt;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04809A8A-C3E0-C51D-9C7B-FF6EE3ABECAE}"/>
              </a:ext>
            </a:extLst>
          </p:cNvPr>
          <p:cNvSpPr/>
          <p:nvPr/>
        </p:nvSpPr>
        <p:spPr>
          <a:xfrm>
            <a:off x="8649929" y="4625672"/>
            <a:ext cx="1356421" cy="471336"/>
          </a:xfrm>
          <a:prstGeom prst="wedgeRectCallout">
            <a:avLst>
              <a:gd name="adj1" fmla="val -517607"/>
              <a:gd name="adj2" fmla="val 42008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&lt;h2&gt;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BD46A598-0C65-8057-35D2-6AA8AA796EC9}"/>
              </a:ext>
            </a:extLst>
          </p:cNvPr>
          <p:cNvSpPr/>
          <p:nvPr/>
        </p:nvSpPr>
        <p:spPr>
          <a:xfrm>
            <a:off x="8649928" y="5424745"/>
            <a:ext cx="1356421" cy="471336"/>
          </a:xfrm>
          <a:prstGeom prst="wedgeRectCallout">
            <a:avLst>
              <a:gd name="adj1" fmla="val -355599"/>
              <a:gd name="adj2" fmla="val 20105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&lt;p&gt;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</a:p>
        </p:txBody>
      </p:sp>
    </p:spTree>
    <p:extLst>
      <p:ext uri="{BB962C8B-B14F-4D97-AF65-F5344CB8AC3E}">
        <p14:creationId xmlns:p14="http://schemas.microsoft.com/office/powerpoint/2010/main" val="290420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/>
              <a:t>①</a:t>
            </a:r>
            <a:r>
              <a:rPr lang="ja-JP" altLang="en-US"/>
              <a:t>授業用</a:t>
            </a:r>
            <a:r>
              <a:rPr lang="ja-JP" altLang="en-US" dirty="0"/>
              <a:t>に作成したファイルを保存するフォルダを作成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>
                <a:solidFill>
                  <a:srgbClr val="0070C0"/>
                </a:solidFill>
              </a:rPr>
              <a:t>こだわりがない人</a:t>
            </a:r>
            <a:r>
              <a:rPr lang="ja-JP" altLang="en-US" dirty="0"/>
              <a:t>はデスクトップに作成しましょう～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作成フォルダ名：</a:t>
            </a:r>
            <a:r>
              <a:rPr lang="en-US" altLang="ja-JP" dirty="0"/>
              <a:t>HTML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を作成しましょう。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準備完了です！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371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HTML</a:t>
            </a:r>
            <a:r>
              <a:rPr lang="ja-JP" altLang="en-US" dirty="0"/>
              <a:t>の仕組み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1"/>
            <a:ext cx="9363456" cy="4211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HTML</a:t>
            </a:r>
            <a:r>
              <a:rPr lang="ja-JP" altLang="en-US" dirty="0"/>
              <a:t>では、テキストに</a:t>
            </a:r>
            <a:r>
              <a:rPr lang="ja-JP" altLang="en-US" dirty="0">
                <a:solidFill>
                  <a:srgbClr val="00B050"/>
                </a:solidFill>
              </a:rPr>
              <a:t>「タグ」</a:t>
            </a:r>
            <a:r>
              <a:rPr lang="ja-JP" altLang="en-US" dirty="0"/>
              <a:t>と呼ばれる印を付けていきます。図のようにテキストをタグで囲むことにより、テキストが「見出し」や「リンク」といった意味をもつことになります。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＜タグ適用前＞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3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5BC6942-DC36-A321-83BC-8C288B959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88"/>
          <a:stretch/>
        </p:blipFill>
        <p:spPr>
          <a:xfrm>
            <a:off x="576072" y="3629103"/>
            <a:ext cx="4715024" cy="173355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4CE0AC8-9B5A-EA0C-9940-4038771BB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18"/>
          <a:stretch/>
        </p:blipFill>
        <p:spPr>
          <a:xfrm>
            <a:off x="5391926" y="3608177"/>
            <a:ext cx="6224002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4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HTML</a:t>
            </a:r>
            <a:r>
              <a:rPr lang="ja-JP" altLang="en-US" dirty="0"/>
              <a:t>の仕組み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1"/>
            <a:ext cx="9363456" cy="4211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＜タグ適用後＞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4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716D734-881C-75BD-5CFB-1DB4FB99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" y="2360676"/>
            <a:ext cx="5305425" cy="1562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A93241F-6585-1D25-C629-45F0F23A5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989" y="2327352"/>
            <a:ext cx="6076556" cy="2486188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75CCC21-5980-552C-3DB8-96D97452834D}"/>
              </a:ext>
            </a:extLst>
          </p:cNvPr>
          <p:cNvSpPr/>
          <p:nvPr/>
        </p:nvSpPr>
        <p:spPr>
          <a:xfrm>
            <a:off x="782128" y="2944483"/>
            <a:ext cx="678612" cy="356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0F77C70-F30F-21C7-A6A5-9E093FDABC99}"/>
              </a:ext>
            </a:extLst>
          </p:cNvPr>
          <p:cNvSpPr/>
          <p:nvPr/>
        </p:nvSpPr>
        <p:spPr>
          <a:xfrm>
            <a:off x="4918493" y="2963446"/>
            <a:ext cx="769189" cy="356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1EAF22B-94D6-B71F-E92E-DF0A20227183}"/>
              </a:ext>
            </a:extLst>
          </p:cNvPr>
          <p:cNvSpPr/>
          <p:nvPr/>
        </p:nvSpPr>
        <p:spPr>
          <a:xfrm>
            <a:off x="4505863" y="3359716"/>
            <a:ext cx="769189" cy="356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0C1769F-A403-9020-DBCE-029B946C9BB5}"/>
              </a:ext>
            </a:extLst>
          </p:cNvPr>
          <p:cNvSpPr/>
          <p:nvPr/>
        </p:nvSpPr>
        <p:spPr>
          <a:xfrm>
            <a:off x="782128" y="3387938"/>
            <a:ext cx="1811547" cy="356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3425653-F5E1-6D8F-BEA6-F26A8F566DE4}"/>
              </a:ext>
            </a:extLst>
          </p:cNvPr>
          <p:cNvCxnSpPr/>
          <p:nvPr/>
        </p:nvCxnSpPr>
        <p:spPr>
          <a:xfrm>
            <a:off x="1201947" y="3727244"/>
            <a:ext cx="0" cy="48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553695B-2500-58C7-08F2-C52AB1670416}"/>
              </a:ext>
            </a:extLst>
          </p:cNvPr>
          <p:cNvCxnSpPr/>
          <p:nvPr/>
        </p:nvCxnSpPr>
        <p:spPr>
          <a:xfrm>
            <a:off x="4918493" y="3716275"/>
            <a:ext cx="0" cy="48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B93996D-341E-2644-204F-864B69CB2758}"/>
              </a:ext>
            </a:extLst>
          </p:cNvPr>
          <p:cNvCxnSpPr>
            <a:cxnSpLocks/>
          </p:cNvCxnSpPr>
          <p:nvPr/>
        </p:nvCxnSpPr>
        <p:spPr>
          <a:xfrm>
            <a:off x="5335436" y="3320005"/>
            <a:ext cx="0" cy="8844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13A4E7B-577E-D930-16C5-A06F5500D207}"/>
              </a:ext>
            </a:extLst>
          </p:cNvPr>
          <p:cNvCxnSpPr>
            <a:cxnSpLocks/>
          </p:cNvCxnSpPr>
          <p:nvPr/>
        </p:nvCxnSpPr>
        <p:spPr>
          <a:xfrm>
            <a:off x="887081" y="3318295"/>
            <a:ext cx="0" cy="8844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01CAC14-9872-39E6-BC0C-9BB17AFDD4FD}"/>
              </a:ext>
            </a:extLst>
          </p:cNvPr>
          <p:cNvCxnSpPr/>
          <p:nvPr/>
        </p:nvCxnSpPr>
        <p:spPr>
          <a:xfrm>
            <a:off x="875579" y="4204472"/>
            <a:ext cx="44598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2536C6A-20BC-FE55-A1DD-57830CEB13C7}"/>
              </a:ext>
            </a:extLst>
          </p:cNvPr>
          <p:cNvSpPr/>
          <p:nvPr/>
        </p:nvSpPr>
        <p:spPr>
          <a:xfrm>
            <a:off x="1955321" y="4019909"/>
            <a:ext cx="2271612" cy="361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00B050"/>
                </a:solidFill>
              </a:rPr>
              <a:t>タグで囲む</a:t>
            </a:r>
          </a:p>
        </p:txBody>
      </p:sp>
      <p:sp>
        <p:nvSpPr>
          <p:cNvPr id="27" name="吹き出し: 四角形 26">
            <a:extLst>
              <a:ext uri="{FF2B5EF4-FFF2-40B4-BE49-F238E27FC236}">
                <a16:creationId xmlns:a16="http://schemas.microsoft.com/office/drawing/2014/main" id="{074467CD-5A04-84F2-FD69-7F2514C52B5F}"/>
              </a:ext>
            </a:extLst>
          </p:cNvPr>
          <p:cNvSpPr/>
          <p:nvPr/>
        </p:nvSpPr>
        <p:spPr>
          <a:xfrm>
            <a:off x="755476" y="4486168"/>
            <a:ext cx="5126007" cy="1724217"/>
          </a:xfrm>
          <a:prstGeom prst="wedgeRectCallout">
            <a:avLst>
              <a:gd name="adj1" fmla="val 78833"/>
              <a:gd name="adj2" fmla="val -78848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H1(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見出し）という意味付けがされた</a:t>
            </a: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AD56713F-D276-53CC-9001-0254147B0EEB}"/>
              </a:ext>
            </a:extLst>
          </p:cNvPr>
          <p:cNvSpPr/>
          <p:nvPr/>
        </p:nvSpPr>
        <p:spPr>
          <a:xfrm>
            <a:off x="6960387" y="4896465"/>
            <a:ext cx="5126007" cy="1392565"/>
          </a:xfrm>
          <a:prstGeom prst="wedgeRectCallout">
            <a:avLst>
              <a:gd name="adj1" fmla="val -38124"/>
              <a:gd name="adj2" fmla="val -67422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a(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リンク）という意味付けがされた</a:t>
            </a:r>
          </a:p>
        </p:txBody>
      </p:sp>
    </p:spTree>
    <p:extLst>
      <p:ext uri="{BB962C8B-B14F-4D97-AF65-F5344CB8AC3E}">
        <p14:creationId xmlns:p14="http://schemas.microsoft.com/office/powerpoint/2010/main" val="241496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HTML</a:t>
            </a:r>
            <a:r>
              <a:rPr lang="ja-JP" altLang="en-US" dirty="0"/>
              <a:t>の仕組み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901951"/>
            <a:ext cx="11340625" cy="4211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テキストをタグで囲む時は、以下の図のように、</a:t>
            </a:r>
            <a:r>
              <a:rPr lang="ja-JP" alt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開始タグ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と</a:t>
            </a:r>
            <a:r>
              <a:rPr lang="ja-JP" alt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終了タグ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ではさみます。</a:t>
            </a:r>
            <a:r>
              <a:rPr lang="ja-JP" alt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終了タグには「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ja-JP" alt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」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が必要な点に注意しましょう。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5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716D734-881C-75BD-5CFB-1DB4FB995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236"/>
          <a:stretch/>
        </p:blipFill>
        <p:spPr>
          <a:xfrm>
            <a:off x="365760" y="3027153"/>
            <a:ext cx="5305425" cy="98044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A93241F-6585-1D25-C629-45F0F23A58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783"/>
          <a:stretch/>
        </p:blipFill>
        <p:spPr>
          <a:xfrm>
            <a:off x="5969632" y="2925937"/>
            <a:ext cx="6076556" cy="1845166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517FC9A-B928-415F-CC2C-49535E411537}"/>
              </a:ext>
            </a:extLst>
          </p:cNvPr>
          <p:cNvSpPr/>
          <p:nvPr/>
        </p:nvSpPr>
        <p:spPr>
          <a:xfrm>
            <a:off x="576071" y="3648541"/>
            <a:ext cx="678612" cy="356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9371B45-AFC8-E576-AAEC-5B84552AA6E6}"/>
              </a:ext>
            </a:extLst>
          </p:cNvPr>
          <p:cNvSpPr/>
          <p:nvPr/>
        </p:nvSpPr>
        <p:spPr>
          <a:xfrm>
            <a:off x="4741606" y="3648540"/>
            <a:ext cx="759542" cy="356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401E6390-2ABE-FA7B-1EE2-DC05AF16431C}"/>
              </a:ext>
            </a:extLst>
          </p:cNvPr>
          <p:cNvSpPr/>
          <p:nvPr/>
        </p:nvSpPr>
        <p:spPr>
          <a:xfrm>
            <a:off x="365760" y="4486168"/>
            <a:ext cx="1242930" cy="1724217"/>
          </a:xfrm>
          <a:prstGeom prst="wedgeRectCallout">
            <a:avLst>
              <a:gd name="adj1" fmla="val -2448"/>
              <a:gd name="adj2" fmla="val -74999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開始タグ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279C173B-E4C3-462A-CB4D-F9575C17C8DE}"/>
              </a:ext>
            </a:extLst>
          </p:cNvPr>
          <p:cNvSpPr/>
          <p:nvPr/>
        </p:nvSpPr>
        <p:spPr>
          <a:xfrm>
            <a:off x="4048432" y="4486168"/>
            <a:ext cx="1622753" cy="1724217"/>
          </a:xfrm>
          <a:prstGeom prst="wedgeRectCallout">
            <a:avLst>
              <a:gd name="adj1" fmla="val 8458"/>
              <a:gd name="adj2" fmla="val -75427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終了タグ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（／が入る）</a:t>
            </a:r>
          </a:p>
        </p:txBody>
      </p:sp>
    </p:spTree>
    <p:extLst>
      <p:ext uri="{BB962C8B-B14F-4D97-AF65-F5344CB8AC3E}">
        <p14:creationId xmlns:p14="http://schemas.microsoft.com/office/powerpoint/2010/main" val="28194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さっそく触れてみましょう！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901951"/>
            <a:ext cx="11340625" cy="4211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①</a:t>
            </a:r>
            <a:r>
              <a:rPr lang="en-US" altLang="ja-JP" dirty="0"/>
              <a:t>HTML</a:t>
            </a:r>
            <a:r>
              <a:rPr lang="ja-JP" altLang="en-US" dirty="0"/>
              <a:t>フォルダの中に今日の日付フォルダを作成しましょう。</a:t>
            </a:r>
            <a:r>
              <a:rPr lang="en-US" altLang="ja-JP" dirty="0"/>
              <a:t>【</a:t>
            </a:r>
            <a:r>
              <a:rPr lang="ja-JP" altLang="en-US" dirty="0"/>
              <a:t>例：</a:t>
            </a:r>
            <a:r>
              <a:rPr lang="en-US" altLang="ja-JP" dirty="0"/>
              <a:t>0424】</a:t>
            </a:r>
          </a:p>
          <a:p>
            <a:pPr marL="0" indent="0">
              <a:buNone/>
            </a:pPr>
            <a:r>
              <a:rPr lang="ja-JP" altLang="en-US" dirty="0"/>
              <a:t>②次の手順でファイルを作成します。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ファイル→新規ファイル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の順に選択しましょう。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6</a:t>
            </a:fld>
            <a:endParaRPr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387DA094-3D1D-8143-30F5-E9739942C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42"/>
          <a:stretch/>
        </p:blipFill>
        <p:spPr>
          <a:xfrm>
            <a:off x="1093318" y="2885445"/>
            <a:ext cx="4562688" cy="18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さっそく触れてみましょう！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901951"/>
            <a:ext cx="11340625" cy="4211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③右下の項目で何用のプログラム開発にするか設定します。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7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34DBAF6-CB1F-9114-415E-A164A1FA6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81"/>
          <a:stretch/>
        </p:blipFill>
        <p:spPr>
          <a:xfrm>
            <a:off x="859537" y="2454388"/>
            <a:ext cx="4921832" cy="1744744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BB6456-A117-422C-F85B-F500C47B6D87}"/>
              </a:ext>
            </a:extLst>
          </p:cNvPr>
          <p:cNvSpPr/>
          <p:nvPr/>
        </p:nvSpPr>
        <p:spPr>
          <a:xfrm>
            <a:off x="2455605" y="3675520"/>
            <a:ext cx="980769" cy="466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2EF9D3C-AC94-8A18-A098-17BF88870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" y="4323996"/>
            <a:ext cx="8227741" cy="1829916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6793403-3B4C-96F4-D58D-5643BCD38832}"/>
              </a:ext>
            </a:extLst>
          </p:cNvPr>
          <p:cNvSpPr/>
          <p:nvPr/>
        </p:nvSpPr>
        <p:spPr>
          <a:xfrm>
            <a:off x="720211" y="4403108"/>
            <a:ext cx="980769" cy="466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817BFE6-BF69-DE84-3548-7D9AEF6B91D3}"/>
              </a:ext>
            </a:extLst>
          </p:cNvPr>
          <p:cNvSpPr/>
          <p:nvPr/>
        </p:nvSpPr>
        <p:spPr>
          <a:xfrm>
            <a:off x="1208136" y="5125065"/>
            <a:ext cx="980769" cy="401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D0A4D4D-45B3-5D21-521F-1489F0EBC4A2}"/>
              </a:ext>
            </a:extLst>
          </p:cNvPr>
          <p:cNvSpPr/>
          <p:nvPr/>
        </p:nvSpPr>
        <p:spPr>
          <a:xfrm>
            <a:off x="6673644" y="2405169"/>
            <a:ext cx="5341572" cy="1724217"/>
          </a:xfrm>
          <a:prstGeom prst="wedgeRectCallout">
            <a:avLst>
              <a:gd name="adj1" fmla="val -139110"/>
              <a:gd name="adj2" fmla="val 81533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入力項目に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HTML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と入力し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表示された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HTML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を選択します</a:t>
            </a:r>
          </a:p>
        </p:txBody>
      </p:sp>
    </p:spTree>
    <p:extLst>
      <p:ext uri="{BB962C8B-B14F-4D97-AF65-F5344CB8AC3E}">
        <p14:creationId xmlns:p14="http://schemas.microsoft.com/office/powerpoint/2010/main" val="304450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入力してみよう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901951"/>
            <a:ext cx="11340625" cy="4211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次のコードを入力してみよう！（</a:t>
            </a:r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入力補完を利用すると楽だよ！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8</a:t>
            </a:fld>
            <a:endParaRPr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48D33C2-7AAF-0AAC-7B5B-6A0317074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86" y="2314860"/>
            <a:ext cx="4261434" cy="39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58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入力してみよう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901951"/>
            <a:ext cx="11340625" cy="4211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保存しましょう！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　　ファイル→保存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　　を選択しましょう。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    </a:t>
            </a:r>
            <a:r>
              <a:rPr lang="ja-JP" altLang="en-US" dirty="0"/>
              <a:t>保存先は、さっき作成した</a:t>
            </a:r>
            <a:r>
              <a:rPr lang="ja-JP" altLang="en-US" dirty="0">
                <a:solidFill>
                  <a:srgbClr val="FF0000"/>
                </a:solidFill>
              </a:rPr>
              <a:t>日付</a:t>
            </a:r>
            <a:r>
              <a:rPr lang="ja-JP" altLang="en-US" dirty="0"/>
              <a:t>のフォルダを指定し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　　ファイル名は</a:t>
            </a:r>
            <a:r>
              <a:rPr lang="en-US" altLang="ja-JP" dirty="0">
                <a:solidFill>
                  <a:srgbClr val="FF0000"/>
                </a:solidFill>
              </a:rPr>
              <a:t>index.html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第１回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9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68E1F15-F456-DBB4-93FA-187940B36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9" y="2315490"/>
            <a:ext cx="3055621" cy="390110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E36D2E7-3CE9-C1E5-D34E-57C2D722E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236" y="3860268"/>
            <a:ext cx="3326056" cy="2409639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5F13763-6D01-38ED-9261-67889D74EF93}"/>
              </a:ext>
            </a:extLst>
          </p:cNvPr>
          <p:cNvSpPr/>
          <p:nvPr/>
        </p:nvSpPr>
        <p:spPr>
          <a:xfrm>
            <a:off x="8632166" y="3985404"/>
            <a:ext cx="557842" cy="247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6C8E80C-292A-0F26-BA7C-F45ECE30E9E4}"/>
              </a:ext>
            </a:extLst>
          </p:cNvPr>
          <p:cNvSpPr/>
          <p:nvPr/>
        </p:nvSpPr>
        <p:spPr>
          <a:xfrm>
            <a:off x="8232476" y="5552535"/>
            <a:ext cx="557842" cy="342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54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8770735_TF11964407_Win32" id="{A0A8941F-F4A5-4E1B-A969-21DCF3EF3BEB}" vid="{F376D68C-7CB5-415B-AC97-A6BF86FF739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B7ACD5F95169541806DDE81CD53DECB" ma:contentTypeVersion="14" ma:contentTypeDescription="新しいドキュメントを作成します。" ma:contentTypeScope="" ma:versionID="ac87ee168f4be05b6d752b5e6bf8d7be">
  <xsd:schema xmlns:xsd="http://www.w3.org/2001/XMLSchema" xmlns:xs="http://www.w3.org/2001/XMLSchema" xmlns:p="http://schemas.microsoft.com/office/2006/metadata/properties" xmlns:ns2="bf130629-45a6-4abf-b481-80befd7b3fbc" xmlns:ns3="b026106e-16a3-4020-938c-855857263251" targetNamespace="http://schemas.microsoft.com/office/2006/metadata/properties" ma:root="true" ma:fieldsID="d179359317e9ec25367a902920768a05" ns2:_="" ns3:_="">
    <xsd:import namespace="bf130629-45a6-4abf-b481-80befd7b3fbc"/>
    <xsd:import namespace="b026106e-16a3-4020-938c-8558572632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130629-45a6-4abf-b481-80befd7b3f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20533ecf-66aa-4607-b339-ae91535110a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6106e-16a3-4020-938c-85585726325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5bc24cae-3cfe-4150-b82d-21717c54e54e}" ma:internalName="TaxCatchAll" ma:showField="CatchAllData" ma:web="b026106e-16a3-4020-938c-8558572632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12D242-323C-4AD0-8801-732E1E69FD9C}"/>
</file>

<file path=customXml/itemProps2.xml><?xml version="1.0" encoding="utf-8"?>
<ds:datastoreItem xmlns:ds="http://schemas.openxmlformats.org/officeDocument/2006/customXml" ds:itemID="{7831ED45-1E82-4D77-955B-0EE79A0546DE}"/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{B993932B-96A0-4D6E-9A3B-5F45EFC3507B}tf11964407_win32</Template>
  <TotalTime>353</TotalTime>
  <Words>651</Words>
  <Application>Microsoft Office PowerPoint</Application>
  <PresentationFormat>ワイド画面</PresentationFormat>
  <Paragraphs>119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Meiryo UI</vt:lpstr>
      <vt:lpstr>Arial</vt:lpstr>
      <vt:lpstr>Courier New</vt:lpstr>
      <vt:lpstr>Gill Sans Nova Light</vt:lpstr>
      <vt:lpstr>Open Sans</vt:lpstr>
      <vt:lpstr>Office テーマ</vt:lpstr>
      <vt:lpstr>HTML 第２回</vt:lpstr>
      <vt:lpstr>準備</vt:lpstr>
      <vt:lpstr>HTMLの仕組み</vt:lpstr>
      <vt:lpstr>HTMLの仕組み</vt:lpstr>
      <vt:lpstr>HTMLの仕組み</vt:lpstr>
      <vt:lpstr>さっそく触れてみましょう！</vt:lpstr>
      <vt:lpstr>さっそく触れてみましょう！</vt:lpstr>
      <vt:lpstr>入力してみよう</vt:lpstr>
      <vt:lpstr>入力してみよう</vt:lpstr>
      <vt:lpstr>実行してみよう</vt:lpstr>
      <vt:lpstr>見出しをつける</vt:lpstr>
      <vt:lpstr>段落を作成する</vt:lpstr>
      <vt:lpstr>見出しと段落のまとめ</vt:lpstr>
      <vt:lpstr>Let’ｓチャレンジ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プレゼンテーションのタイトル</dc:title>
  <dc:creator>亀山　千恵</dc:creator>
  <cp:lastModifiedBy>亀山　千恵</cp:lastModifiedBy>
  <cp:revision>53</cp:revision>
  <dcterms:created xsi:type="dcterms:W3CDTF">2023-04-21T01:39:21Z</dcterms:created>
  <dcterms:modified xsi:type="dcterms:W3CDTF">2023-04-26T01:59:20Z</dcterms:modified>
</cp:coreProperties>
</file>