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0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83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5/16/2023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5/16/2023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HTML</a:t>
            </a:r>
            <a:br>
              <a:rPr lang="en-US" altLang="ja-JP" dirty="0"/>
            </a:br>
            <a:r>
              <a:rPr lang="ja-JP" altLang="en-US" dirty="0"/>
              <a:t>第５回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6603" y="6199516"/>
            <a:ext cx="2311879" cy="547777"/>
          </a:xfrm>
        </p:spPr>
        <p:txBody>
          <a:bodyPr rtlCol="0"/>
          <a:lstStyle/>
          <a:p>
            <a:pPr rtl="0"/>
            <a:r>
              <a:rPr lang="en-US" altLang="ja-JP" dirty="0"/>
              <a:t>2023/04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セルの結合を行おう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続き・・・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10</a:t>
            </a:fld>
            <a:endParaRPr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4892C5C-0119-F9B3-E77E-1F6C86A4F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13" b="237"/>
          <a:stretch/>
        </p:blipFill>
        <p:spPr>
          <a:xfrm>
            <a:off x="365760" y="2372588"/>
            <a:ext cx="4843852" cy="378132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5B5D69-E094-8D10-BF89-75A812FE9B36}"/>
              </a:ext>
            </a:extLst>
          </p:cNvPr>
          <p:cNvSpPr/>
          <p:nvPr/>
        </p:nvSpPr>
        <p:spPr>
          <a:xfrm>
            <a:off x="2133599" y="3484909"/>
            <a:ext cx="1593011" cy="357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24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セルの結合を行おう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以下のように修正しましょう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】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ステップ２：不要な部分の削除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セルを結合したことで、はみ出した部分の削除を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行います。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11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46A239D-738D-20D3-4607-4DCD178E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8" y="2389406"/>
            <a:ext cx="4271598" cy="376450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30706B5-B3DA-66C2-98C6-A7C6B7F58725}"/>
              </a:ext>
            </a:extLst>
          </p:cNvPr>
          <p:cNvSpPr/>
          <p:nvPr/>
        </p:nvSpPr>
        <p:spPr>
          <a:xfrm>
            <a:off x="1454988" y="5530784"/>
            <a:ext cx="1351471" cy="623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AC46EB-2E09-F32F-14B6-AFFE5F4A76BD}"/>
              </a:ext>
            </a:extLst>
          </p:cNvPr>
          <p:cNvSpPr/>
          <p:nvPr/>
        </p:nvSpPr>
        <p:spPr>
          <a:xfrm>
            <a:off x="2806460" y="4978230"/>
            <a:ext cx="638356" cy="1175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3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セルの結合を行おう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以下のように修正しましょう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12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21681F-0C27-87BC-A5DA-E1CD3A068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10"/>
          <a:stretch/>
        </p:blipFill>
        <p:spPr>
          <a:xfrm>
            <a:off x="365760" y="2431211"/>
            <a:ext cx="3604918" cy="23693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8844AD8-BC0C-C3A1-D59B-B14C219AA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5" t="21885" r="18378" b="53673"/>
          <a:stretch/>
        </p:blipFill>
        <p:spPr>
          <a:xfrm>
            <a:off x="4020288" y="2431211"/>
            <a:ext cx="3501946" cy="384320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5806176-B3A7-B1E1-2FE6-928F46087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79" b="31740"/>
          <a:stretch/>
        </p:blipFill>
        <p:spPr>
          <a:xfrm>
            <a:off x="7571843" y="2431211"/>
            <a:ext cx="4580861" cy="24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セルの結合を行おう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続き・・・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			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13</a:t>
            </a:fld>
            <a:endParaRPr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4892C5C-0119-F9B3-E77E-1F6C86A4F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13" b="237"/>
          <a:stretch/>
        </p:blipFill>
        <p:spPr>
          <a:xfrm>
            <a:off x="365760" y="2372588"/>
            <a:ext cx="4843852" cy="378132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5B5D69-E094-8D10-BF89-75A812FE9B36}"/>
              </a:ext>
            </a:extLst>
          </p:cNvPr>
          <p:cNvSpPr/>
          <p:nvPr/>
        </p:nvSpPr>
        <p:spPr>
          <a:xfrm>
            <a:off x="1541252" y="3841954"/>
            <a:ext cx="1639020" cy="425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B186FF-500D-1582-74B0-271C2A0E49E3}"/>
              </a:ext>
            </a:extLst>
          </p:cNvPr>
          <p:cNvSpPr/>
          <p:nvPr/>
        </p:nvSpPr>
        <p:spPr>
          <a:xfrm>
            <a:off x="1541251" y="4263249"/>
            <a:ext cx="1869057" cy="357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6C5FFC6-FAB4-0864-1989-5DF9706CD1AE}"/>
              </a:ext>
            </a:extLst>
          </p:cNvPr>
          <p:cNvSpPr/>
          <p:nvPr/>
        </p:nvSpPr>
        <p:spPr>
          <a:xfrm>
            <a:off x="3815297" y="3814840"/>
            <a:ext cx="1846135" cy="1629289"/>
          </a:xfrm>
          <a:prstGeom prst="wedgeRectCallout">
            <a:avLst>
              <a:gd name="adj1" fmla="val -70282"/>
              <a:gd name="adj2" fmla="val -2473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この２行を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314446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【kadai.html】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					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	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自己紹介ページを作成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		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表の行は最低３行以上。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	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項目は各自自由に！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/>
              <a:t>							</a:t>
            </a:r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14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764C8C-DC8B-693A-B20B-125955DE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9" y="2347480"/>
            <a:ext cx="5484253" cy="387633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0EC77A4-4473-2A3C-3FED-B1D427EAB7E6}"/>
              </a:ext>
            </a:extLst>
          </p:cNvPr>
          <p:cNvSpPr/>
          <p:nvPr/>
        </p:nvSpPr>
        <p:spPr>
          <a:xfrm>
            <a:off x="4029366" y="3472939"/>
            <a:ext cx="1903402" cy="1346352"/>
          </a:xfrm>
          <a:prstGeom prst="wedgeRectCallout">
            <a:avLst>
              <a:gd name="adj1" fmla="val -84412"/>
              <a:gd name="adj2" fmla="val 1376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見出しタグ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6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【kadai1.html】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	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・テーブルは２つ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・得意科目の表は、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2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行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3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列で作成。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　</a:t>
            </a: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colspan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を使って結合。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・苦手科目の表は、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3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行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2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列で作成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	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　</a:t>
            </a: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rowspan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を使って結合。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/>
              <a:t>			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15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35ACA15-66A7-E85E-C456-805F2C45A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6"/>
          <a:stretch/>
        </p:blipFill>
        <p:spPr>
          <a:xfrm>
            <a:off x="312623" y="2352137"/>
            <a:ext cx="3506004" cy="3881174"/>
          </a:xfrm>
          <a:prstGeom prst="rect">
            <a:avLst/>
          </a:prstGeom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4F8D9069-0D62-0858-1688-456E675D9EFC}"/>
              </a:ext>
            </a:extLst>
          </p:cNvPr>
          <p:cNvSpPr/>
          <p:nvPr/>
        </p:nvSpPr>
        <p:spPr>
          <a:xfrm>
            <a:off x="2737609" y="1945782"/>
            <a:ext cx="1903402" cy="812710"/>
          </a:xfrm>
          <a:prstGeom prst="wedgeRectCallout">
            <a:avLst>
              <a:gd name="adj1" fmla="val -81693"/>
              <a:gd name="adj2" fmla="val 4751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表のタイトル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得意科目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】</a:t>
            </a:r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C005CDD2-4E4B-0C75-6670-70A991596EC0}"/>
              </a:ext>
            </a:extLst>
          </p:cNvPr>
          <p:cNvSpPr/>
          <p:nvPr/>
        </p:nvSpPr>
        <p:spPr>
          <a:xfrm>
            <a:off x="2737609" y="3678445"/>
            <a:ext cx="1903402" cy="812710"/>
          </a:xfrm>
          <a:prstGeom prst="wedgeRectCallout">
            <a:avLst>
              <a:gd name="adj1" fmla="val -102239"/>
              <a:gd name="adj2" fmla="val 2557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表のタイトル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苦手科目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】</a:t>
            </a:r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5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表を作ってみよう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表を利用することで、見た目をきれいにまとめることができます。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テーブルを作るには、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&lt;table&gt;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要素・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&lt;tr&gt;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要素・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&lt;td&gt;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要素を用います。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&lt;table&gt;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要素の中に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&lt;tr&gt;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要素で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行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を、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&lt;td&gt;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要素で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列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を指定します。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2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C5270C-1967-4571-4096-1F4313A4A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69" b="79867"/>
          <a:stretch/>
        </p:blipFill>
        <p:spPr>
          <a:xfrm>
            <a:off x="120444" y="3428999"/>
            <a:ext cx="4009104" cy="27948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769260-91FB-B725-5A63-FAF692F98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 r="24301" b="54339"/>
          <a:stretch/>
        </p:blipFill>
        <p:spPr>
          <a:xfrm>
            <a:off x="4192291" y="3428999"/>
            <a:ext cx="3513741" cy="279481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483914B-9C33-47ED-D938-FE88D7761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08" r="24301" b="31899"/>
          <a:stretch/>
        </p:blipFill>
        <p:spPr>
          <a:xfrm>
            <a:off x="7768775" y="3428998"/>
            <a:ext cx="4011165" cy="2794817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D2FF48-4185-594A-3C2C-5556B1F0E153}"/>
              </a:ext>
            </a:extLst>
          </p:cNvPr>
          <p:cNvSpPr/>
          <p:nvPr/>
        </p:nvSpPr>
        <p:spPr>
          <a:xfrm>
            <a:off x="4861141" y="3680928"/>
            <a:ext cx="578200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E71DBE2-E8D6-CDC8-0712-69E995BD1930}"/>
              </a:ext>
            </a:extLst>
          </p:cNvPr>
          <p:cNvSpPr/>
          <p:nvPr/>
        </p:nvSpPr>
        <p:spPr>
          <a:xfrm>
            <a:off x="4861141" y="5901765"/>
            <a:ext cx="773502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F4267663-5D14-6356-7E2E-5C7A39DC4244}"/>
              </a:ext>
            </a:extLst>
          </p:cNvPr>
          <p:cNvSpPr/>
          <p:nvPr/>
        </p:nvSpPr>
        <p:spPr>
          <a:xfrm>
            <a:off x="2616839" y="2901806"/>
            <a:ext cx="1242930" cy="812710"/>
          </a:xfrm>
          <a:prstGeom prst="wedgeRectCallout">
            <a:avLst>
              <a:gd name="adj1" fmla="val 117502"/>
              <a:gd name="adj2" fmla="val 4609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開始タグ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B7137B5-6C30-1CF8-11D3-71954BD8719B}"/>
              </a:ext>
            </a:extLst>
          </p:cNvPr>
          <p:cNvSpPr/>
          <p:nvPr/>
        </p:nvSpPr>
        <p:spPr>
          <a:xfrm>
            <a:off x="3447659" y="5165564"/>
            <a:ext cx="1242930" cy="812710"/>
          </a:xfrm>
          <a:prstGeom prst="wedgeRectCallout">
            <a:avLst>
              <a:gd name="adj1" fmla="val 55206"/>
              <a:gd name="adj2" fmla="val 6605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4B7DDD5-42E5-479F-1D7B-E87B90415F24}"/>
              </a:ext>
            </a:extLst>
          </p:cNvPr>
          <p:cNvSpPr/>
          <p:nvPr/>
        </p:nvSpPr>
        <p:spPr>
          <a:xfrm>
            <a:off x="8877619" y="3729608"/>
            <a:ext cx="578200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DEE7507-F824-5042-0688-8EE1A36D1790}"/>
              </a:ext>
            </a:extLst>
          </p:cNvPr>
          <p:cNvSpPr/>
          <p:nvPr/>
        </p:nvSpPr>
        <p:spPr>
          <a:xfrm>
            <a:off x="10273419" y="3752934"/>
            <a:ext cx="773502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9E26A54F-2476-6245-CC94-D45E1BB8AFAD}"/>
              </a:ext>
            </a:extLst>
          </p:cNvPr>
          <p:cNvSpPr/>
          <p:nvPr/>
        </p:nvSpPr>
        <p:spPr>
          <a:xfrm>
            <a:off x="7347316" y="2868218"/>
            <a:ext cx="1242930" cy="812710"/>
          </a:xfrm>
          <a:prstGeom prst="wedgeRectCallout">
            <a:avLst>
              <a:gd name="adj1" fmla="val 67072"/>
              <a:gd name="adj2" fmla="val 7513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開始タグ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E5B00BC-AC72-9A0C-8AFA-7D034EDDFF94}"/>
              </a:ext>
            </a:extLst>
          </p:cNvPr>
          <p:cNvSpPr/>
          <p:nvPr/>
        </p:nvSpPr>
        <p:spPr>
          <a:xfrm>
            <a:off x="10891368" y="2868218"/>
            <a:ext cx="1242930" cy="812710"/>
          </a:xfrm>
          <a:prstGeom prst="wedgeRectCallout">
            <a:avLst>
              <a:gd name="adj1" fmla="val -33788"/>
              <a:gd name="adj2" fmla="val 7694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39693D2-9FB5-DA4B-DD69-5D6DBA7C4DAE}"/>
              </a:ext>
            </a:extLst>
          </p:cNvPr>
          <p:cNvSpPr/>
          <p:nvPr/>
        </p:nvSpPr>
        <p:spPr>
          <a:xfrm>
            <a:off x="4701908" y="3353833"/>
            <a:ext cx="2148717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92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表を作ってみよう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続き・・・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【index.html】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　　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3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483914B-9C33-47ED-D938-FE88D7761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36" r="24301" b="166"/>
          <a:stretch/>
        </p:blipFill>
        <p:spPr>
          <a:xfrm>
            <a:off x="368811" y="2416966"/>
            <a:ext cx="4011165" cy="38862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B2B84AF-4A04-172E-0508-BD10E621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07" y="2416966"/>
            <a:ext cx="6728948" cy="3580616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E2BFEC7-D93E-9E6F-99BE-5E6C76DF61DA}"/>
              </a:ext>
            </a:extLst>
          </p:cNvPr>
          <p:cNvSpPr/>
          <p:nvPr/>
        </p:nvSpPr>
        <p:spPr>
          <a:xfrm>
            <a:off x="0" y="3953711"/>
            <a:ext cx="1242930" cy="812710"/>
          </a:xfrm>
          <a:prstGeom prst="wedgeRectCallout">
            <a:avLst>
              <a:gd name="adj1" fmla="val 31474"/>
              <a:gd name="adj2" fmla="val 9690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723301-FFA9-7BB9-C3E4-BA876FD06667}"/>
              </a:ext>
            </a:extLst>
          </p:cNvPr>
          <p:cNvSpPr/>
          <p:nvPr/>
        </p:nvSpPr>
        <p:spPr>
          <a:xfrm>
            <a:off x="953829" y="5236882"/>
            <a:ext cx="1140441" cy="330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95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表を作ってみよう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&lt;table&gt;					&lt;table&gt;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&lt;td&gt;		&lt;td&gt;			    &lt;tr&gt;</a:t>
            </a: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&lt;tr&gt;	 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〇〇〇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△ △ 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   &lt;/tr&gt;		&lt;td&gt;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〇〇〇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&lt;/td&gt;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&lt;/td&gt;		&lt;/td&gt;				&lt;td&gt;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△△△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&lt;/td&gt;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&lt;td&gt;		&lt;td&gt;			    &lt;/tr&gt;</a:t>
            </a: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&lt;tr&gt;	 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〇〇〇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△ △ 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   &lt;/tr&gt;	    </a:t>
            </a: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				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～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&lt;/td&gt;		&lt;/td&gt;</a:t>
            </a: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&lt;/table&gt;					&lt;/table&gt;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4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19E0B5-F8C9-A3BF-53FB-DDC014C41079}"/>
              </a:ext>
            </a:extLst>
          </p:cNvPr>
          <p:cNvSpPr/>
          <p:nvPr/>
        </p:nvSpPr>
        <p:spPr>
          <a:xfrm>
            <a:off x="1086928" y="1915064"/>
            <a:ext cx="1627517" cy="1513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1AD4F8D-BC18-9921-8965-824C85890344}"/>
              </a:ext>
            </a:extLst>
          </p:cNvPr>
          <p:cNvSpPr/>
          <p:nvPr/>
        </p:nvSpPr>
        <p:spPr>
          <a:xfrm>
            <a:off x="2714445" y="1915064"/>
            <a:ext cx="1777042" cy="1513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A0F9542-3D3A-53AB-C183-31D69EFD6293}"/>
              </a:ext>
            </a:extLst>
          </p:cNvPr>
          <p:cNvSpPr/>
          <p:nvPr/>
        </p:nvSpPr>
        <p:spPr>
          <a:xfrm>
            <a:off x="1086928" y="3429000"/>
            <a:ext cx="1627517" cy="1513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F27384-D3C6-7B83-4703-AC521571BBB3}"/>
              </a:ext>
            </a:extLst>
          </p:cNvPr>
          <p:cNvSpPr/>
          <p:nvPr/>
        </p:nvSpPr>
        <p:spPr>
          <a:xfrm>
            <a:off x="2714445" y="3429000"/>
            <a:ext cx="1777042" cy="1513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D666B29-76EF-511E-5F5E-AF6CB791DEA5}"/>
              </a:ext>
            </a:extLst>
          </p:cNvPr>
          <p:cNvCxnSpPr/>
          <p:nvPr/>
        </p:nvCxnSpPr>
        <p:spPr>
          <a:xfrm>
            <a:off x="7228936" y="1667774"/>
            <a:ext cx="4468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E2FA801-5053-3F62-26DC-050A887E1BFD}"/>
              </a:ext>
            </a:extLst>
          </p:cNvPr>
          <p:cNvCxnSpPr/>
          <p:nvPr/>
        </p:nvCxnSpPr>
        <p:spPr>
          <a:xfrm>
            <a:off x="7228800" y="5748068"/>
            <a:ext cx="4468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08AF919-AC5E-8727-7B98-109C46E800B5}"/>
              </a:ext>
            </a:extLst>
          </p:cNvPr>
          <p:cNvCxnSpPr>
            <a:cxnSpLocks/>
          </p:cNvCxnSpPr>
          <p:nvPr/>
        </p:nvCxnSpPr>
        <p:spPr>
          <a:xfrm>
            <a:off x="7228936" y="2159480"/>
            <a:ext cx="4042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2A406A4-FDA4-4BC7-3DF2-2885E98D9995}"/>
              </a:ext>
            </a:extLst>
          </p:cNvPr>
          <p:cNvCxnSpPr>
            <a:cxnSpLocks/>
          </p:cNvCxnSpPr>
          <p:nvPr/>
        </p:nvCxnSpPr>
        <p:spPr>
          <a:xfrm>
            <a:off x="7228936" y="3715110"/>
            <a:ext cx="4042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B263E9F-20B2-5B19-F150-1884054A3CF7}"/>
              </a:ext>
            </a:extLst>
          </p:cNvPr>
          <p:cNvCxnSpPr/>
          <p:nvPr/>
        </p:nvCxnSpPr>
        <p:spPr>
          <a:xfrm>
            <a:off x="11521440" y="1667774"/>
            <a:ext cx="0" cy="40802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5412419-70FF-0A5D-166F-DDB76DACE95E}"/>
              </a:ext>
            </a:extLst>
          </p:cNvPr>
          <p:cNvCxnSpPr>
            <a:cxnSpLocks/>
          </p:cNvCxnSpPr>
          <p:nvPr/>
        </p:nvCxnSpPr>
        <p:spPr>
          <a:xfrm>
            <a:off x="10936421" y="2143525"/>
            <a:ext cx="0" cy="15643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D47B855-63B9-6A55-7870-5602D5CBCA46}"/>
              </a:ext>
            </a:extLst>
          </p:cNvPr>
          <p:cNvSpPr/>
          <p:nvPr/>
        </p:nvSpPr>
        <p:spPr>
          <a:xfrm>
            <a:off x="10500851" y="4880094"/>
            <a:ext cx="1570704" cy="420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テーブル全体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249DA65-DBA8-A923-D68A-291F801221B6}"/>
              </a:ext>
            </a:extLst>
          </p:cNvPr>
          <p:cNvSpPr/>
          <p:nvPr/>
        </p:nvSpPr>
        <p:spPr>
          <a:xfrm>
            <a:off x="10484611" y="2811571"/>
            <a:ext cx="903619" cy="420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一　行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B70F78FA-EFBE-BE09-FBEA-5006952EF4AD}"/>
              </a:ext>
            </a:extLst>
          </p:cNvPr>
          <p:cNvSpPr/>
          <p:nvPr/>
        </p:nvSpPr>
        <p:spPr>
          <a:xfrm>
            <a:off x="8914400" y="744170"/>
            <a:ext cx="1461090" cy="812710"/>
          </a:xfrm>
          <a:prstGeom prst="wedgeRectCallout">
            <a:avLst>
              <a:gd name="adj1" fmla="val -76727"/>
              <a:gd name="adj2" fmla="val 17403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セルの内容</a:t>
            </a:r>
          </a:p>
        </p:txBody>
      </p:sp>
    </p:spTree>
    <p:extLst>
      <p:ext uri="{BB962C8B-B14F-4D97-AF65-F5344CB8AC3E}">
        <p14:creationId xmlns:p14="http://schemas.microsoft.com/office/powerpoint/2010/main" val="264763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表を作ってみよう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表にキャプション（表のタイトル）と、行見出し</a:t>
            </a:r>
            <a:r>
              <a:rPr lang="en-US" altLang="ja-JP" dirty="0">
                <a:solidFill>
                  <a:srgbClr val="00B0F0"/>
                </a:solidFill>
                <a:latin typeface="Open Sans" panose="020B0606030504020204" pitchFamily="34" charset="0"/>
              </a:rPr>
              <a:t>&lt;</a:t>
            </a:r>
            <a:r>
              <a:rPr lang="en-US" altLang="ja-JP" dirty="0" err="1">
                <a:solidFill>
                  <a:srgbClr val="00B0F0"/>
                </a:solidFill>
                <a:latin typeface="Open Sans" panose="020B0606030504020204" pitchFamily="34" charset="0"/>
              </a:rPr>
              <a:t>th</a:t>
            </a:r>
            <a:r>
              <a:rPr lang="en-US" altLang="ja-JP" dirty="0">
                <a:solidFill>
                  <a:srgbClr val="00B0F0"/>
                </a:solidFill>
                <a:latin typeface="Open Sans" panose="020B0606030504020204" pitchFamily="34" charset="0"/>
              </a:rPr>
              <a:t>&gt;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要素をつけてみましょう。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さっき作ったプログラムに追加して作成します。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Index.html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ファイルを</a:t>
            </a:r>
            <a:r>
              <a:rPr lang="ja-JP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コピー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して、</a:t>
            </a:r>
            <a:r>
              <a:rPr lang="en-US" altLang="ja-JP" dirty="0">
                <a:solidFill>
                  <a:srgbClr val="FF0000"/>
                </a:solidFill>
                <a:latin typeface="Open Sans" panose="020B0606030504020204" pitchFamily="34" charset="0"/>
              </a:rPr>
              <a:t>index1.html</a:t>
            </a:r>
            <a:r>
              <a:rPr lang="ja-JP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の名前で保存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しましょう。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【index1.html】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5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6A581D-5CCD-21D5-5DB1-CD92BC4C8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7" b="79867"/>
          <a:stretch/>
        </p:blipFill>
        <p:spPr>
          <a:xfrm>
            <a:off x="0" y="3438671"/>
            <a:ext cx="3810000" cy="27948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9D4673E-CCD8-50AD-530F-0F87AE93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" t="19915" r="101" b="53097"/>
          <a:stretch/>
        </p:blipFill>
        <p:spPr>
          <a:xfrm>
            <a:off x="3868994" y="3426640"/>
            <a:ext cx="4145282" cy="279481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2990941-93A3-26CA-DBF5-F4BCEB8A9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" t="47468" r="36544" b="30643"/>
          <a:stretch/>
        </p:blipFill>
        <p:spPr>
          <a:xfrm>
            <a:off x="8073270" y="3426640"/>
            <a:ext cx="3257921" cy="280685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41864FC-1DA9-7D25-DD5E-7994AAE5CE7C}"/>
              </a:ext>
            </a:extLst>
          </p:cNvPr>
          <p:cNvSpPr/>
          <p:nvPr/>
        </p:nvSpPr>
        <p:spPr>
          <a:xfrm>
            <a:off x="4441822" y="3650226"/>
            <a:ext cx="3572454" cy="357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25316678-E967-4DFD-6603-60B91C8E3507}"/>
              </a:ext>
            </a:extLst>
          </p:cNvPr>
          <p:cNvSpPr/>
          <p:nvPr/>
        </p:nvSpPr>
        <p:spPr>
          <a:xfrm>
            <a:off x="3029794" y="2902362"/>
            <a:ext cx="1242930" cy="609981"/>
          </a:xfrm>
          <a:prstGeom prst="wedgeRectCallout">
            <a:avLst>
              <a:gd name="adj1" fmla="val 55800"/>
              <a:gd name="adj2" fmla="val 10412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追加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BEC83A-5AF7-6D0F-42AF-2AE0276535A8}"/>
              </a:ext>
            </a:extLst>
          </p:cNvPr>
          <p:cNvSpPr/>
          <p:nvPr/>
        </p:nvSpPr>
        <p:spPr>
          <a:xfrm>
            <a:off x="4692545" y="4248261"/>
            <a:ext cx="2298190" cy="1725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F2DDD347-E8F0-3BF9-D8A8-6340D4DE3AF7}"/>
              </a:ext>
            </a:extLst>
          </p:cNvPr>
          <p:cNvSpPr/>
          <p:nvPr/>
        </p:nvSpPr>
        <p:spPr>
          <a:xfrm>
            <a:off x="7283116" y="4152079"/>
            <a:ext cx="1846135" cy="1629289"/>
          </a:xfrm>
          <a:prstGeom prst="wedgeRectCallout">
            <a:avLst>
              <a:gd name="adj1" fmla="val -62183"/>
              <a:gd name="adj2" fmla="val -2685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</a:rPr>
              <a:t>td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の部分を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sz="2800" b="1" dirty="0" err="1">
                <a:solidFill>
                  <a:srgbClr val="FF0000"/>
                </a:solidFill>
              </a:rPr>
              <a:t>th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に変更</a:t>
            </a:r>
          </a:p>
        </p:txBody>
      </p:sp>
    </p:spTree>
    <p:extLst>
      <p:ext uri="{BB962C8B-B14F-4D97-AF65-F5344CB8AC3E}">
        <p14:creationId xmlns:p14="http://schemas.microsoft.com/office/powerpoint/2010/main" val="198837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表を作ってみよう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続き・・・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【index1.html】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　　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6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4F92C8F-6FB7-CC3F-8DF4-0A621B8C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" t="69525" r="32359" b="399"/>
          <a:stretch/>
        </p:blipFill>
        <p:spPr>
          <a:xfrm>
            <a:off x="365760" y="2367116"/>
            <a:ext cx="3473245" cy="38567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5EC31AF-16D7-0693-2B76-7DD085FA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780" y="2367116"/>
            <a:ext cx="6529742" cy="385670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C659E50-B42F-9B43-202A-2F9664C7379D}"/>
              </a:ext>
            </a:extLst>
          </p:cNvPr>
          <p:cNvSpPr/>
          <p:nvPr/>
        </p:nvSpPr>
        <p:spPr>
          <a:xfrm>
            <a:off x="7748614" y="4248324"/>
            <a:ext cx="1872714" cy="357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6E4EEAA-F3C0-265D-52B8-5ED7CF8DDA19}"/>
              </a:ext>
            </a:extLst>
          </p:cNvPr>
          <p:cNvSpPr/>
          <p:nvPr/>
        </p:nvSpPr>
        <p:spPr>
          <a:xfrm>
            <a:off x="5515154" y="4734279"/>
            <a:ext cx="6372045" cy="357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02AB9DD3-C1CB-DE9E-5719-FD65ECDB788E}"/>
              </a:ext>
            </a:extLst>
          </p:cNvPr>
          <p:cNvSpPr/>
          <p:nvPr/>
        </p:nvSpPr>
        <p:spPr>
          <a:xfrm>
            <a:off x="5129842" y="3536964"/>
            <a:ext cx="2495682" cy="609981"/>
          </a:xfrm>
          <a:prstGeom prst="wedgeRectCallout">
            <a:avLst>
              <a:gd name="adj1" fmla="val 55800"/>
              <a:gd name="adj2" fmla="val 10412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表にタイトルが設定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0C4A7FED-4A72-DC30-012F-23F0ABCB96C8}"/>
              </a:ext>
            </a:extLst>
          </p:cNvPr>
          <p:cNvSpPr/>
          <p:nvPr/>
        </p:nvSpPr>
        <p:spPr>
          <a:xfrm>
            <a:off x="9330558" y="2547228"/>
            <a:ext cx="2495682" cy="1247583"/>
          </a:xfrm>
          <a:prstGeom prst="wedgeRectCallout">
            <a:avLst>
              <a:gd name="adj1" fmla="val 7638"/>
              <a:gd name="adj2" fmla="val 123200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th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を指定した部分が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太文字・中央揃え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で表示される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258547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セルの結合を行おう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t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able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では、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Excel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表の様にセルを結合することができます。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  <a:latin typeface="Open Sans" panose="020B0606030504020204" pitchFamily="34" charset="0"/>
              </a:rPr>
              <a:t>c</a:t>
            </a:r>
            <a:r>
              <a:rPr lang="en-US" altLang="ja-JP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olspan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属性は、横方向に指定した数だけ結合。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rowspan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属性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は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、縦方向に指定した数だけ結合。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【index2.html】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7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D9B0652-4309-2849-B811-4DE11857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10"/>
          <a:stretch/>
        </p:blipFill>
        <p:spPr>
          <a:xfrm>
            <a:off x="79714" y="3387305"/>
            <a:ext cx="3604918" cy="23693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5C68483-CE5B-16EB-D0DE-79561DFA9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5" t="21885" r="18378" b="53673"/>
          <a:stretch/>
        </p:blipFill>
        <p:spPr>
          <a:xfrm>
            <a:off x="3759639" y="3387305"/>
            <a:ext cx="2478656" cy="27201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94394B4-1A4A-B01B-0BF3-52E766F9C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9" t="46632" r="18378" b="32078"/>
          <a:stretch/>
        </p:blipFill>
        <p:spPr>
          <a:xfrm>
            <a:off x="6313302" y="3387027"/>
            <a:ext cx="2267594" cy="23693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1AA74F2-9E76-FAE3-DC15-F7DE54EE8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81" r="18378" b="-37"/>
          <a:stretch/>
        </p:blipFill>
        <p:spPr>
          <a:xfrm>
            <a:off x="8751905" y="2846849"/>
            <a:ext cx="2942406" cy="34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セルの結合を行おう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以下のように修正しましょう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完成図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】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ステップ１：結合設定を行う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・木村のセル部分を横に２つ分結合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⇒</a:t>
            </a:r>
            <a:r>
              <a:rPr lang="en-US" altLang="ja-JP" dirty="0" err="1">
                <a:solidFill>
                  <a:srgbClr val="3F4348"/>
                </a:solidFill>
                <a:latin typeface="Open Sans" panose="020B0606030504020204" pitchFamily="34" charset="0"/>
              </a:rPr>
              <a:t>colspan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=“2”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・東京のセル部分を縦に２つ分結合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			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⇒</a:t>
            </a:r>
            <a:r>
              <a:rPr lang="en-US" altLang="ja-JP" dirty="0" err="1">
                <a:solidFill>
                  <a:srgbClr val="3F4348"/>
                </a:solidFill>
                <a:latin typeface="Open Sans" panose="020B0606030504020204" pitchFamily="34" charset="0"/>
              </a:rPr>
              <a:t>rowspan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=“2”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8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46A239D-738D-20D3-4607-4DCD178E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8" y="2389406"/>
            <a:ext cx="4271598" cy="376450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30706B5-B3DA-66C2-98C6-A7C6B7F58725}"/>
              </a:ext>
            </a:extLst>
          </p:cNvPr>
          <p:cNvSpPr/>
          <p:nvPr/>
        </p:nvSpPr>
        <p:spPr>
          <a:xfrm>
            <a:off x="1454988" y="5530784"/>
            <a:ext cx="1351471" cy="623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AC46EB-2E09-F32F-14B6-AFFE5F4A76BD}"/>
              </a:ext>
            </a:extLst>
          </p:cNvPr>
          <p:cNvSpPr/>
          <p:nvPr/>
        </p:nvSpPr>
        <p:spPr>
          <a:xfrm>
            <a:off x="2806460" y="4978230"/>
            <a:ext cx="638356" cy="1175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セルの結合を行おう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以下のように修正しましょう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第５回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9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21681F-0C27-87BC-A5DA-E1CD3A068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10"/>
          <a:stretch/>
        </p:blipFill>
        <p:spPr>
          <a:xfrm>
            <a:off x="365760" y="2431211"/>
            <a:ext cx="3604918" cy="23693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8844AD8-BC0C-C3A1-D59B-B14C219AA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5" t="21885" r="18378" b="53673"/>
          <a:stretch/>
        </p:blipFill>
        <p:spPr>
          <a:xfrm>
            <a:off x="4020288" y="2431211"/>
            <a:ext cx="3501946" cy="384320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5806176-B3A7-B1E1-2FE6-928F46087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79" b="31740"/>
          <a:stretch/>
        </p:blipFill>
        <p:spPr>
          <a:xfrm>
            <a:off x="7571843" y="2431211"/>
            <a:ext cx="4580861" cy="242833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9AF4E7-E25E-07E6-7C75-0C23E1BAED9F}"/>
              </a:ext>
            </a:extLst>
          </p:cNvPr>
          <p:cNvSpPr/>
          <p:nvPr/>
        </p:nvSpPr>
        <p:spPr>
          <a:xfrm>
            <a:off x="9230264" y="4174290"/>
            <a:ext cx="1524000" cy="357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08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7ACD5F95169541806DDE81CD53DECB" ma:contentTypeVersion="14" ma:contentTypeDescription="新しいドキュメントを作成します。" ma:contentTypeScope="" ma:versionID="ac87ee168f4be05b6d752b5e6bf8d7be">
  <xsd:schema xmlns:xsd="http://www.w3.org/2001/XMLSchema" xmlns:xs="http://www.w3.org/2001/XMLSchema" xmlns:p="http://schemas.microsoft.com/office/2006/metadata/properties" xmlns:ns2="bf130629-45a6-4abf-b481-80befd7b3fbc" xmlns:ns3="b026106e-16a3-4020-938c-855857263251" targetNamespace="http://schemas.microsoft.com/office/2006/metadata/properties" ma:root="true" ma:fieldsID="d179359317e9ec25367a902920768a05" ns2:_="" ns3:_="">
    <xsd:import namespace="bf130629-45a6-4abf-b481-80befd7b3fbc"/>
    <xsd:import namespace="b026106e-16a3-4020-938c-85585726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629-45a6-4abf-b481-80befd7b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20533ecf-66aa-4607-b339-ae91535110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106e-16a3-4020-938c-855857263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bc24cae-3cfe-4150-b82d-21717c54e54e}" ma:internalName="TaxCatchAll" ma:showField="CatchAllData" ma:web="b026106e-16a3-4020-938c-8558572632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D2AE2-B791-491B-A96F-1E1166DFEB2A}"/>
</file>

<file path=customXml/itemProps2.xml><?xml version="1.0" encoding="utf-8"?>
<ds:datastoreItem xmlns:ds="http://schemas.openxmlformats.org/officeDocument/2006/customXml" ds:itemID="{473A3D8B-ADA4-48F6-8E4B-9058A7376C2A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{B993932B-96A0-4D6E-9A3B-5F45EFC3507B}tf11964407_win32</Template>
  <TotalTime>867</TotalTime>
  <Words>839</Words>
  <Application>Microsoft Office PowerPoint</Application>
  <PresentationFormat>ワイド画面</PresentationFormat>
  <Paragraphs>138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Arial</vt:lpstr>
      <vt:lpstr>Courier New</vt:lpstr>
      <vt:lpstr>Gill Sans Nova Light</vt:lpstr>
      <vt:lpstr>Open Sans</vt:lpstr>
      <vt:lpstr>Office テーマ</vt:lpstr>
      <vt:lpstr>HTML 第５回</vt:lpstr>
      <vt:lpstr>表を作ってみよう</vt:lpstr>
      <vt:lpstr>表を作ってみよう</vt:lpstr>
      <vt:lpstr>表を作ってみよう</vt:lpstr>
      <vt:lpstr>表を作ってみよう</vt:lpstr>
      <vt:lpstr>表を作ってみよう</vt:lpstr>
      <vt:lpstr>セルの結合を行おう</vt:lpstr>
      <vt:lpstr>セルの結合を行おう</vt:lpstr>
      <vt:lpstr>セルの結合を行おう</vt:lpstr>
      <vt:lpstr>セルの結合を行おう</vt:lpstr>
      <vt:lpstr>セルの結合を行おう</vt:lpstr>
      <vt:lpstr>セルの結合を行おう</vt:lpstr>
      <vt:lpstr>セルの結合を行おう</vt:lpstr>
      <vt:lpstr>Let’ｓチャレンジ</vt:lpstr>
      <vt:lpstr>Let’ｓチャレンジ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亀山　千恵</dc:creator>
  <cp:lastModifiedBy>亀山　千恵</cp:lastModifiedBy>
  <cp:revision>116</cp:revision>
  <dcterms:created xsi:type="dcterms:W3CDTF">2023-04-21T01:39:21Z</dcterms:created>
  <dcterms:modified xsi:type="dcterms:W3CDTF">2023-05-16T06:27:16Z</dcterms:modified>
</cp:coreProperties>
</file>