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uthors.xml" ContentType="application/vnd.ms-powerpoi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Metadata/LabelInfo.xml" ContentType="application/vnd.ms-office.classificationlabel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72" r:id="rId2"/>
    <p:sldId id="313"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60" r:id="rId40"/>
    <p:sldId id="361" r:id="rId41"/>
    <p:sldId id="362" r:id="rId42"/>
    <p:sldId id="363" r:id="rId43"/>
    <p:sldId id="364" r:id="rId44"/>
    <p:sldId id="365" r:id="rId45"/>
    <p:sldId id="366" r:id="rId46"/>
    <p:sldId id="367" r:id="rId47"/>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830"/>
  </p:normalViewPr>
  <p:slideViewPr>
    <p:cSldViewPr snapToGrid="0">
      <p:cViewPr varScale="1">
        <p:scale>
          <a:sx n="83" d="100"/>
          <a:sy n="83" d="100"/>
        </p:scale>
        <p:origin x="45" y="2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F588EFB-3B95-447A-B7C6-0E249FBCB226}" type="datetime1">
              <a:rPr lang="en-US" altLang="ja-JP" smtClean="0">
                <a:latin typeface="Meiryo UI" panose="020B0604030504040204" pitchFamily="50" charset="-128"/>
                <a:ea typeface="Meiryo UI" panose="020B0604030504040204" pitchFamily="50" charset="-128"/>
              </a:rPr>
              <a:t>6/26/2023</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E357A0-8177-46BC-BFCE-19D99E3453CC}"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eiryo UI" panose="020B0604030504040204" pitchFamily="50" charset="-128"/>
                <a:ea typeface="Meiryo UI" panose="020B0604030504040204" pitchFamily="50" charset="-128"/>
              </a:defRPr>
            </a:lvl1pPr>
          </a:lstStyle>
          <a:p>
            <a:fld id="{859C4CFB-3E45-4FC7-9A01-D69D87A01C4F}" type="datetime1">
              <a:rPr lang="en-US" altLang="ja-JP" noProof="0" smtClean="0"/>
              <a:pPr/>
              <a:t>6/26/2023</a:t>
            </a:fld>
            <a:endParaRPr lang="ja-JP" altLang="en-US" noProof="0">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eiryo UI" panose="020B0604030504040204" pitchFamily="50" charset="-128"/>
                <a:ea typeface="Meiryo UI" panose="020B0604030504040204" pitchFamily="50" charset="-128"/>
              </a:defRPr>
            </a:lvl1pPr>
          </a:lstStyle>
          <a:p>
            <a:fld id="{7C366290-4595-5745-A50F-D5EC13BAC604}"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rtl="0"/>
            <a:fld id="{7C366290-4595-5745-A50F-D5EC13BAC604}" type="slidenum">
              <a:rPr lang="en-US" altLang="ja-JP" smtClean="0"/>
              <a:t>1</a:t>
            </a:fld>
            <a:endParaRPr lang="ja-JP" altLang="en-US"/>
          </a:p>
        </p:txBody>
      </p:sp>
    </p:spTree>
    <p:extLst>
      <p:ext uri="{BB962C8B-B14F-4D97-AF65-F5344CB8AC3E}">
        <p14:creationId xmlns:p14="http://schemas.microsoft.com/office/powerpoint/2010/main" val="46665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9" name="フリーフォーム:図形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7" name="フリーフォーム:図形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4" name="フリーフォーム:図形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sz="60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
        <p:nvSpPr>
          <p:cNvPr id="3" name="サブタイトル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sz="2400" baseline="0">
                <a:solidFill>
                  <a:schemeClr val="tx2"/>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23" name="フリーフォーム:図形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チーム x8">
    <p:spTree>
      <p:nvGrpSpPr>
        <p:cNvPr id="1" name=""/>
        <p:cNvGrpSpPr/>
        <p:nvPr/>
      </p:nvGrpSpPr>
      <p:grpSpPr>
        <a:xfrm>
          <a:off x="0" y="0"/>
          <a:ext cx="0" cy="0"/>
          <a:chOff x="0" y="0"/>
          <a:chExt cx="0" cy="0"/>
        </a:xfrm>
      </p:grpSpPr>
      <p:sp>
        <p:nvSpPr>
          <p:cNvPr id="24" name="フリーフォーム:図形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5" name="タイトル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sp>
        <p:nvSpPr>
          <p:cNvPr id="39" name="図プレースホルダー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0" name="図プレースホルダー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1" name="図プレースホルダー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2" name="図プレースホルダー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7" name="テキスト プレースホルダー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48" name="テキスト プレースホルダー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49" name="テキスト プレースホルダー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0" name="テキスト プレースホルダー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2" name="テキスト プレースホルダー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3" name="テキスト プレースホルダー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4" name="テキスト プレースホルダー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5" name="テキスト プレースホルダー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2" name="図プレースホルダー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3" name="図プレースホルダー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7" name="図プレースホルダー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8" name="図プレースホルダー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9" name="テキスト プレースホルダー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0" name="テキスト プレースホルダー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1" name="テキスト プレースホルダー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2" name="テキスト プレースホルダー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rtlCol="0" anchor="b">
            <a:noAutofit/>
          </a:bodyPr>
          <a:lstStyle>
            <a:lvl1pPr marL="0" indent="0" algn="ctr">
              <a:lnSpc>
                <a:spcPct val="100000"/>
              </a:lnSpc>
              <a:spcBef>
                <a:spcPts val="0"/>
              </a:spcBef>
              <a:buNone/>
              <a:defRPr sz="14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3" name="テキスト プレースホルダー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4" name="テキスト プレースホルダー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5" name="テキスト プレースホルダー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6" name="テキスト プレースホルダー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sz="14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タイムライン">
    <p:spTree>
      <p:nvGrpSpPr>
        <p:cNvPr id="1" name=""/>
        <p:cNvGrpSpPr/>
        <p:nvPr/>
      </p:nvGrpSpPr>
      <p:grpSpPr>
        <a:xfrm>
          <a:off x="0" y="0"/>
          <a:ext cx="0" cy="0"/>
          <a:chOff x="0" y="0"/>
          <a:chExt cx="0" cy="0"/>
        </a:xfrm>
      </p:grpSpPr>
      <p:sp>
        <p:nvSpPr>
          <p:cNvPr id="49" name="フリーフォーム:図形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5" name="フリーフォーム:図形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5" name="フリーフォーム:図形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1" name="フリーフォーム:図形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1" name="テキスト プレースホルダー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sz="2000" cap="all" baseline="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800" baseline="0">
                <a:latin typeface="Meiryo UI" panose="020B0604030504040204" pitchFamily="50" charset="-128"/>
                <a:ea typeface="Meiryo UI" panose="020B0604030504040204" pitchFamily="50" charset="-128"/>
              </a:defRPr>
            </a:lvl2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p:txBody>
      </p:sp>
      <p:sp>
        <p:nvSpPr>
          <p:cNvPr id="29" name="テキスト プレースホルダー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sz="2000" cap="all" baseline="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800" baseline="0">
                <a:latin typeface="Meiryo UI" panose="020B0604030504040204" pitchFamily="50" charset="-128"/>
                <a:ea typeface="Meiryo UI" panose="020B0604030504040204" pitchFamily="50" charset="-128"/>
              </a:defRPr>
            </a:lvl2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p:txBody>
      </p:sp>
      <p:sp>
        <p:nvSpPr>
          <p:cNvPr id="30" name="テキスト プレースホルダー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sz="2000" cap="all" baseline="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800" baseline="0">
                <a:latin typeface="Meiryo UI" panose="020B0604030504040204" pitchFamily="50" charset="-128"/>
                <a:ea typeface="Meiryo UI" panose="020B0604030504040204" pitchFamily="50" charset="-128"/>
              </a:defRPr>
            </a:lvl2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p:txBody>
      </p:sp>
      <p:sp>
        <p:nvSpPr>
          <p:cNvPr id="32" name="テキスト プレースホルダー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sz="2000" cap="all" baseline="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800" baseline="0">
                <a:latin typeface="Meiryo UI" panose="020B0604030504040204" pitchFamily="50" charset="-128"/>
                <a:ea typeface="Meiryo UI" panose="020B0604030504040204" pitchFamily="50" charset="-128"/>
              </a:defRPr>
            </a:lvl2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p:txBody>
      </p:sp>
      <p:sp>
        <p:nvSpPr>
          <p:cNvPr id="33" name="テキスト プレースホルダー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sz="2000" cap="all" baseline="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800" baseline="0">
                <a:latin typeface="Meiryo UI" panose="020B0604030504040204" pitchFamily="50" charset="-128"/>
                <a:ea typeface="Meiryo UI" panose="020B0604030504040204" pitchFamily="50" charset="-128"/>
              </a:defRPr>
            </a:lvl2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p:txBody>
      </p:sp>
      <p:sp>
        <p:nvSpPr>
          <p:cNvPr id="52" name="タイトル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accent6"/>
        </a:solidFill>
        <a:effectLst/>
      </p:bgPr>
    </p:bg>
    <p:spTree>
      <p:nvGrpSpPr>
        <p:cNvPr id="1" name=""/>
        <p:cNvGrpSpPr/>
        <p:nvPr/>
      </p:nvGrpSpPr>
      <p:grpSpPr>
        <a:xfrm>
          <a:off x="0" y="0"/>
          <a:ext cx="0" cy="0"/>
          <a:chOff x="0" y="0"/>
          <a:chExt cx="0" cy="0"/>
        </a:xfrm>
      </p:grpSpPr>
      <p:sp>
        <p:nvSpPr>
          <p:cNvPr id="23" name="フリーフォーム:図形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 name="コンテンツ プレースホルダー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sz="1800" baseline="0">
                <a:solidFill>
                  <a:schemeClr val="accent1"/>
                </a:solidFill>
                <a:latin typeface="Meiryo UI" panose="020B0604030504040204" pitchFamily="50" charset="-128"/>
                <a:ea typeface="Meiryo UI" panose="020B0604030504040204" pitchFamily="50" charset="-128"/>
              </a:defRPr>
            </a:lvl1pPr>
            <a:lvl2pPr>
              <a:lnSpc>
                <a:spcPct val="100000"/>
              </a:lnSpc>
              <a:spcBef>
                <a:spcPts val="0"/>
              </a:spcBef>
              <a:defRPr sz="1600" baseline="0">
                <a:solidFill>
                  <a:schemeClr val="accent1"/>
                </a:solidFill>
                <a:latin typeface="Meiryo UI" panose="020B0604030504040204" pitchFamily="50" charset="-128"/>
                <a:ea typeface="Meiryo UI" panose="020B0604030504040204" pitchFamily="50" charset="-128"/>
              </a:defRPr>
            </a:lvl2pPr>
            <a:lvl3pPr>
              <a:lnSpc>
                <a:spcPct val="100000"/>
              </a:lnSpc>
              <a:spcBef>
                <a:spcPts val="0"/>
              </a:spcBef>
              <a:defRPr sz="1400" baseline="0">
                <a:solidFill>
                  <a:schemeClr val="accent1"/>
                </a:solidFill>
                <a:latin typeface="Meiryo UI" panose="020B0604030504040204" pitchFamily="50" charset="-128"/>
                <a:ea typeface="Meiryo UI" panose="020B0604030504040204" pitchFamily="50" charset="-128"/>
              </a:defRPr>
            </a:lvl3pPr>
            <a:lvl4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4pPr>
            <a:lvl5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7" name="日付プレースホルダー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baseline="0">
                <a:solidFill>
                  <a:schemeClr val="accent1"/>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baseline="0">
                <a:solidFill>
                  <a:schemeClr val="accent1"/>
                </a:solidFill>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9" name="スライド番号プレースホルダー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baseline="0">
                <a:solidFill>
                  <a:schemeClr val="accent1"/>
                </a:solidFill>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30" name="フリーフォーム:図形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 name="テキスト プレースホルダー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6464808" cy="402336"/>
          </a:xfrm>
        </p:spPr>
        <p:txBody>
          <a:bodyPr rtlCol="0" anchor="b">
            <a:normAutofit/>
          </a:bodyPr>
          <a:lstStyle>
            <a:lvl1pPr marL="0" indent="0">
              <a:buNone/>
              <a:defRPr sz="2000" b="0" cap="all" baseline="0">
                <a:solidFill>
                  <a:schemeClr val="accent1"/>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5" name="テキスト プレースホルダー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6464808" cy="402336"/>
          </a:xfrm>
        </p:spPr>
        <p:txBody>
          <a:bodyPr rtlCol="0" anchor="b">
            <a:normAutofit/>
          </a:bodyPr>
          <a:lstStyle>
            <a:lvl1pPr marL="0" indent="0">
              <a:buNone/>
              <a:defRPr sz="2000" b="0" cap="all" baseline="0">
                <a:solidFill>
                  <a:schemeClr val="accent1"/>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6" name="コンテンツ プレースホルダー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sz="1800" baseline="0">
                <a:solidFill>
                  <a:schemeClr val="accent1"/>
                </a:solidFill>
                <a:latin typeface="Meiryo UI" panose="020B0604030504040204" pitchFamily="50" charset="-128"/>
                <a:ea typeface="Meiryo UI" panose="020B0604030504040204" pitchFamily="50" charset="-128"/>
              </a:defRPr>
            </a:lvl1pPr>
            <a:lvl2pPr>
              <a:lnSpc>
                <a:spcPct val="100000"/>
              </a:lnSpc>
              <a:spcBef>
                <a:spcPts val="0"/>
              </a:spcBef>
              <a:defRPr sz="1600" baseline="0">
                <a:solidFill>
                  <a:schemeClr val="accent1"/>
                </a:solidFill>
                <a:latin typeface="Meiryo UI" panose="020B0604030504040204" pitchFamily="50" charset="-128"/>
                <a:ea typeface="Meiryo UI" panose="020B0604030504040204" pitchFamily="50" charset="-128"/>
              </a:defRPr>
            </a:lvl2pPr>
            <a:lvl3pPr>
              <a:lnSpc>
                <a:spcPct val="100000"/>
              </a:lnSpc>
              <a:spcBef>
                <a:spcPts val="0"/>
              </a:spcBef>
              <a:defRPr sz="1400" baseline="0">
                <a:solidFill>
                  <a:schemeClr val="accent1"/>
                </a:solidFill>
                <a:latin typeface="Meiryo UI" panose="020B0604030504040204" pitchFamily="50" charset="-128"/>
                <a:ea typeface="Meiryo UI" panose="020B0604030504040204" pitchFamily="50" charset="-128"/>
              </a:defRPr>
            </a:lvl3pPr>
            <a:lvl4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4pPr>
            <a:lvl5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31" name="タイトル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sz="4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cxnSp>
        <p:nvCxnSpPr>
          <p:cNvPr id="10" name="直線​​コネクタ(S)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 列">
    <p:bg>
      <p:bgPr>
        <a:solidFill>
          <a:schemeClr val="bg2"/>
        </a:solidFill>
        <a:effectLst/>
      </p:bgPr>
    </p:bg>
    <p:spTree>
      <p:nvGrpSpPr>
        <p:cNvPr id="1" name=""/>
        <p:cNvGrpSpPr/>
        <p:nvPr/>
      </p:nvGrpSpPr>
      <p:grpSpPr>
        <a:xfrm>
          <a:off x="0" y="0"/>
          <a:ext cx="0" cy="0"/>
          <a:chOff x="0" y="0"/>
          <a:chExt cx="0" cy="0"/>
        </a:xfrm>
      </p:grpSpPr>
      <p:sp>
        <p:nvSpPr>
          <p:cNvPr id="27" name="フリーフォーム:図形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 name="テキスト プレースホルダー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3529584" cy="402336"/>
          </a:xfrm>
        </p:spPr>
        <p:txBody>
          <a:bodyPr rtlCol="0" anchor="ctr">
            <a:normAutofit/>
          </a:bodyPr>
          <a:lstStyle>
            <a:lvl1pPr marL="0" indent="0">
              <a:buNone/>
              <a:defRPr sz="2000" b="0" cap="all" baseline="0">
                <a:solidFill>
                  <a:schemeClr val="accent1"/>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4" name="コンテンツ プレースホルダー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None/>
              <a:defRPr sz="1800" baseline="0">
                <a:solidFill>
                  <a:schemeClr val="accent1"/>
                </a:solidFill>
                <a:latin typeface="Meiryo UI" panose="020B0604030504040204" pitchFamily="50" charset="-128"/>
                <a:ea typeface="Meiryo UI" panose="020B0604030504040204" pitchFamily="50" charset="-128"/>
              </a:defRPr>
            </a:lvl1pPr>
            <a:lvl2pPr>
              <a:lnSpc>
                <a:spcPct val="100000"/>
              </a:lnSpc>
              <a:spcBef>
                <a:spcPts val="0"/>
              </a:spcBef>
              <a:defRPr sz="1600" baseline="0">
                <a:solidFill>
                  <a:schemeClr val="accent1"/>
                </a:solidFill>
                <a:latin typeface="Meiryo UI" panose="020B0604030504040204" pitchFamily="50" charset="-128"/>
                <a:ea typeface="Meiryo UI" panose="020B0604030504040204" pitchFamily="50" charset="-128"/>
              </a:defRPr>
            </a:lvl2pPr>
            <a:lvl3pPr>
              <a:lnSpc>
                <a:spcPct val="100000"/>
              </a:lnSpc>
              <a:spcBef>
                <a:spcPts val="0"/>
              </a:spcBef>
              <a:defRPr sz="1400" baseline="0">
                <a:solidFill>
                  <a:schemeClr val="accent1"/>
                </a:solidFill>
                <a:latin typeface="Meiryo UI" panose="020B0604030504040204" pitchFamily="50" charset="-128"/>
                <a:ea typeface="Meiryo UI" panose="020B0604030504040204" pitchFamily="50" charset="-128"/>
              </a:defRPr>
            </a:lvl3pPr>
            <a:lvl4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4pPr>
            <a:lvl5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5pPr>
          </a:lstStyle>
          <a:p>
            <a:pPr marL="283464" marR="0" lvl="0" indent="-283464"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テキスト プレースホルダー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sz="2000" b="0" cap="all" baseline="0">
                <a:solidFill>
                  <a:schemeClr val="accent1"/>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6" name="コンテンツ プレースホルダー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sz="1800" baseline="0">
                <a:solidFill>
                  <a:schemeClr val="accent1"/>
                </a:solidFill>
                <a:latin typeface="Meiryo UI" panose="020B0604030504040204" pitchFamily="50" charset="-128"/>
                <a:ea typeface="Meiryo UI" panose="020B0604030504040204" pitchFamily="50" charset="-128"/>
              </a:defRPr>
            </a:lvl1pPr>
            <a:lvl2pPr>
              <a:lnSpc>
                <a:spcPct val="100000"/>
              </a:lnSpc>
              <a:spcBef>
                <a:spcPts val="0"/>
              </a:spcBef>
              <a:defRPr sz="1600" baseline="0">
                <a:solidFill>
                  <a:schemeClr val="accent1"/>
                </a:solidFill>
                <a:latin typeface="Meiryo UI" panose="020B0604030504040204" pitchFamily="50" charset="-128"/>
                <a:ea typeface="Meiryo UI" panose="020B0604030504040204" pitchFamily="50" charset="-128"/>
              </a:defRPr>
            </a:lvl2pPr>
            <a:lvl3pPr>
              <a:lnSpc>
                <a:spcPct val="100000"/>
              </a:lnSpc>
              <a:spcBef>
                <a:spcPts val="0"/>
              </a:spcBef>
              <a:defRPr sz="1400" baseline="0">
                <a:solidFill>
                  <a:schemeClr val="accent1"/>
                </a:solidFill>
                <a:latin typeface="Meiryo UI" panose="020B0604030504040204" pitchFamily="50" charset="-128"/>
                <a:ea typeface="Meiryo UI" panose="020B0604030504040204" pitchFamily="50" charset="-128"/>
              </a:defRPr>
            </a:lvl3pPr>
            <a:lvl4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4pPr>
            <a:lvl5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7" name="日付プレースホルダー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baseline="0">
                <a:solidFill>
                  <a:schemeClr val="accent1"/>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baseline="0">
                <a:solidFill>
                  <a:schemeClr val="accent1"/>
                </a:solidFill>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9" name="スライド番号プレースホルダー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baseline="0">
                <a:solidFill>
                  <a:schemeClr val="accent1"/>
                </a:solidFill>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29" name="タイトル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sz="4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sp>
        <p:nvSpPr>
          <p:cNvPr id="30" name="テキスト プレースホルダー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sz="2000" b="0" cap="all" baseline="0">
                <a:solidFill>
                  <a:schemeClr val="accent1"/>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31" name="コンテンツ プレースホルダー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sz="1800" baseline="0">
                <a:solidFill>
                  <a:schemeClr val="accent1"/>
                </a:solidFill>
                <a:latin typeface="Meiryo UI" panose="020B0604030504040204" pitchFamily="50" charset="-128"/>
                <a:ea typeface="Meiryo UI" panose="020B0604030504040204" pitchFamily="50" charset="-128"/>
              </a:defRPr>
            </a:lvl1pPr>
            <a:lvl2pPr>
              <a:lnSpc>
                <a:spcPct val="100000"/>
              </a:lnSpc>
              <a:spcBef>
                <a:spcPts val="0"/>
              </a:spcBef>
              <a:defRPr sz="1600" baseline="0">
                <a:solidFill>
                  <a:schemeClr val="accent1"/>
                </a:solidFill>
                <a:latin typeface="Meiryo UI" panose="020B0604030504040204" pitchFamily="50" charset="-128"/>
                <a:ea typeface="Meiryo UI" panose="020B0604030504040204" pitchFamily="50" charset="-128"/>
              </a:defRPr>
            </a:lvl2pPr>
            <a:lvl3pPr>
              <a:lnSpc>
                <a:spcPct val="100000"/>
              </a:lnSpc>
              <a:spcBef>
                <a:spcPts val="0"/>
              </a:spcBef>
              <a:defRPr sz="1400" baseline="0">
                <a:solidFill>
                  <a:schemeClr val="accent1"/>
                </a:solidFill>
                <a:latin typeface="Meiryo UI" panose="020B0604030504040204" pitchFamily="50" charset="-128"/>
                <a:ea typeface="Meiryo UI" panose="020B0604030504040204" pitchFamily="50" charset="-128"/>
              </a:defRPr>
            </a:lvl3pPr>
            <a:lvl4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4pPr>
            <a:lvl5pPr>
              <a:lnSpc>
                <a:spcPct val="100000"/>
              </a:lnSpc>
              <a:spcBef>
                <a:spcPts val="0"/>
              </a:spcBef>
              <a:defRPr sz="1200" baseline="0">
                <a:solidFill>
                  <a:schemeClr val="accent1"/>
                </a:solidFill>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cxnSp>
        <p:nvCxnSpPr>
          <p:cNvPr id="33" name="直線​​コネクタ(S)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キャプション付きの画像 alt">
    <p:bg>
      <p:bgPr>
        <a:solidFill>
          <a:schemeClr val="bg2"/>
        </a:solidFill>
        <a:effectLst/>
      </p:bgPr>
    </p:bg>
    <p:spTree>
      <p:nvGrpSpPr>
        <p:cNvPr id="1" name=""/>
        <p:cNvGrpSpPr/>
        <p:nvPr/>
      </p:nvGrpSpPr>
      <p:grpSpPr>
        <a:xfrm>
          <a:off x="0" y="0"/>
          <a:ext cx="0" cy="0"/>
          <a:chOff x="0" y="0"/>
          <a:chExt cx="0" cy="0"/>
        </a:xfrm>
      </p:grpSpPr>
      <p:sp>
        <p:nvSpPr>
          <p:cNvPr id="24" name="フリーフォーム:図形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 name="テキスト プレースホルダー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rtlCol="0">
            <a:normAutofit/>
          </a:bodyPr>
          <a:lstStyle>
            <a:lvl1pPr marL="0" indent="0">
              <a:lnSpc>
                <a:spcPct val="100000"/>
              </a:lnSpc>
              <a:spcBef>
                <a:spcPts val="0"/>
              </a:spcBef>
              <a:buNone/>
              <a:defRPr sz="1800" baseline="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クリックしてマスター テキストのスタイルを編集</a:t>
            </a:r>
          </a:p>
        </p:txBody>
      </p:sp>
      <p:sp>
        <p:nvSpPr>
          <p:cNvPr id="5" name="日付プレースホルダー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6" name="フッター プレースホルダー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7" name="スライド番号プレースホルダー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2" name="タイトル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
        <p:nvSpPr>
          <p:cNvPr id="48" name="フリーフォーム:図形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2" name="図プレースホルダー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sz="3200" baseline="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結び">
    <p:bg>
      <p:bgPr>
        <a:solidFill>
          <a:schemeClr val="accent6"/>
        </a:solidFill>
        <a:effectLst/>
      </p:bgPr>
    </p:bg>
    <p:spTree>
      <p:nvGrpSpPr>
        <p:cNvPr id="1" name=""/>
        <p:cNvGrpSpPr/>
        <p:nvPr/>
      </p:nvGrpSpPr>
      <p:grpSpPr>
        <a:xfrm>
          <a:off x="0" y="0"/>
          <a:ext cx="0" cy="0"/>
          <a:chOff x="0" y="0"/>
          <a:chExt cx="0" cy="0"/>
        </a:xfrm>
      </p:grpSpPr>
      <p:sp>
        <p:nvSpPr>
          <p:cNvPr id="10" name="フリーフォーム:図形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sz="60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
        <p:nvSpPr>
          <p:cNvPr id="3" name="サブタイトル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sz="2400" baseline="0">
                <a:solidFill>
                  <a:schemeClr val="tx2"/>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16" name="フリーフォーム:図形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5" name="フリーフォーム:図形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3" name="フリーフォーム:図形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段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lvl1pPr>
              <a:defRPr baseline="0">
                <a:latin typeface="Meiryo UI" panose="020B0604030504040204" pitchFamily="50" charset="-128"/>
                <a:ea typeface="Meiryo UI" panose="020B0604030504040204" pitchFamily="50" charset="-128"/>
              </a:defRPr>
            </a:lvl1pPr>
            <a:lvl2pPr>
              <a:defRPr baseline="0">
                <a:latin typeface="Meiryo UI" panose="020B0604030504040204" pitchFamily="50" charset="-128"/>
                <a:ea typeface="Meiryo UI" panose="020B0604030504040204" pitchFamily="50" charset="-128"/>
              </a:defRPr>
            </a:lvl2pPr>
            <a:lvl3pPr>
              <a:defRPr baseline="0">
                <a:latin typeface="Meiryo UI" panose="020B0604030504040204" pitchFamily="50" charset="-128"/>
                <a:ea typeface="Meiryo UI" panose="020B0604030504040204" pitchFamily="50" charset="-128"/>
              </a:defRPr>
            </a:lvl3pPr>
            <a:lvl4pPr>
              <a:defRPr baseline="0">
                <a:latin typeface="Meiryo UI" panose="020B0604030504040204" pitchFamily="50" charset="-128"/>
                <a:ea typeface="Meiryo UI" panose="020B0604030504040204" pitchFamily="50" charset="-128"/>
              </a:defRPr>
            </a:lvl4pPr>
            <a:lvl5pPr>
              <a:defRPr baseline="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lvl1pPr>
              <a:defRPr baseline="0">
                <a:latin typeface="Meiryo UI" panose="020B0604030504040204" pitchFamily="50" charset="-128"/>
                <a:ea typeface="Meiryo UI" panose="020B0604030504040204" pitchFamily="50" charset="-128"/>
              </a:defRPr>
            </a:lvl1pPr>
            <a:lvl2pPr>
              <a:defRPr baseline="0">
                <a:latin typeface="Meiryo UI" panose="020B0604030504040204" pitchFamily="50" charset="-128"/>
                <a:ea typeface="Meiryo UI" panose="020B0604030504040204" pitchFamily="50" charset="-128"/>
              </a:defRPr>
            </a:lvl2pPr>
            <a:lvl3pPr>
              <a:defRPr baseline="0">
                <a:latin typeface="Meiryo UI" panose="020B0604030504040204" pitchFamily="50" charset="-128"/>
                <a:ea typeface="Meiryo UI" panose="020B0604030504040204" pitchFamily="50" charset="-128"/>
              </a:defRPr>
            </a:lvl3pPr>
            <a:lvl4pPr>
              <a:defRPr baseline="0">
                <a:latin typeface="Meiryo UI" panose="020B0604030504040204" pitchFamily="50" charset="-128"/>
                <a:ea typeface="Meiryo UI" panose="020B0604030504040204" pitchFamily="50" charset="-128"/>
              </a:defRPr>
            </a:lvl4pPr>
            <a:lvl5pPr>
              <a:defRPr baseline="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6" name="フッター プレースホルダー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7" name="スライド番号プレースホルダー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9" name="フリーフォーム:図形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1" name="フリーフォーム:図形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8" name="タイトル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フリーフォーム:図形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7" name="フリーフォーム:図形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3" name="フッター プレースホルダー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4" name="スライド番号プレースホルダー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5" name="タイトル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フリーフォーム:図形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1" name="フリーフォーム:図形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sz="32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
        <p:nvSpPr>
          <p:cNvPr id="3" name="コンテンツ プレースホルダー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rtlCol="0"/>
          <a:lstStyle>
            <a:lvl1pPr>
              <a:defRPr sz="3200" baseline="0">
                <a:latin typeface="Meiryo UI" panose="020B0604030504040204" pitchFamily="50" charset="-128"/>
                <a:ea typeface="Meiryo UI" panose="020B0604030504040204" pitchFamily="50" charset="-128"/>
              </a:defRPr>
            </a:lvl1pPr>
            <a:lvl2pPr>
              <a:defRPr sz="2800" baseline="0">
                <a:latin typeface="Meiryo UI" panose="020B0604030504040204" pitchFamily="50" charset="-128"/>
                <a:ea typeface="Meiryo UI" panose="020B0604030504040204" pitchFamily="50" charset="-128"/>
              </a:defRPr>
            </a:lvl2pPr>
            <a:lvl3pPr>
              <a:defRPr sz="2400" baseline="0">
                <a:latin typeface="Meiryo UI" panose="020B0604030504040204" pitchFamily="50" charset="-128"/>
                <a:ea typeface="Meiryo UI" panose="020B0604030504040204" pitchFamily="50" charset="-128"/>
              </a:defRPr>
            </a:lvl3pPr>
            <a:lvl4pPr>
              <a:defRPr sz="2000" baseline="0">
                <a:latin typeface="Meiryo UI" panose="020B0604030504040204" pitchFamily="50" charset="-128"/>
                <a:ea typeface="Meiryo UI" panose="020B0604030504040204" pitchFamily="50" charset="-128"/>
              </a:defRPr>
            </a:lvl4pPr>
            <a:lvl5pPr>
              <a:defRPr sz="2000" baseline="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テキスト プレースホルダー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sz="1600" baseline="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a:t>クリックしてマスター テキストのスタイルを編集</a:t>
            </a:r>
          </a:p>
        </p:txBody>
      </p:sp>
      <p:sp>
        <p:nvSpPr>
          <p:cNvPr id="5" name="日付プレースホルダー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6" name="フッター プレースホルダー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7" name="スライド番号プレースホルダー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議題">
    <p:bg>
      <p:bgPr>
        <a:solidFill>
          <a:schemeClr val="bg2"/>
        </a:solidFill>
        <a:effectLst/>
      </p:bgPr>
    </p:bg>
    <p:spTree>
      <p:nvGrpSpPr>
        <p:cNvPr id="1" name=""/>
        <p:cNvGrpSpPr/>
        <p:nvPr/>
      </p:nvGrpSpPr>
      <p:grpSpPr>
        <a:xfrm>
          <a:off x="0" y="0"/>
          <a:ext cx="0" cy="0"/>
          <a:chOff x="0" y="0"/>
          <a:chExt cx="0" cy="0"/>
        </a:xfrm>
      </p:grpSpPr>
      <p:sp>
        <p:nvSpPr>
          <p:cNvPr id="28" name="フリーフォーム:図形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
        <p:nvSpPr>
          <p:cNvPr id="3" name="コンテンツ プレースホルダー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sz="2400" cap="all" baseline="0">
                <a:latin typeface="Meiryo UI" panose="020B0604030504040204" pitchFamily="50" charset="-128"/>
                <a:ea typeface="Meiryo UI" panose="020B0604030504040204" pitchFamily="50" charset="-128"/>
              </a:defRPr>
            </a:lvl1pPr>
            <a:lvl2pPr marL="457200" indent="0" algn="r">
              <a:buNone/>
              <a:defRPr sz="1800" baseline="0">
                <a:latin typeface="Meiryo UI" panose="020B0604030504040204" pitchFamily="50" charset="-128"/>
                <a:ea typeface="Meiryo UI" panose="020B0604030504040204" pitchFamily="50" charset="-128"/>
              </a:defRPr>
            </a:lvl2pPr>
            <a:lvl3pPr marL="914400" indent="0" algn="r">
              <a:buNone/>
              <a:defRPr baseline="0">
                <a:latin typeface="Meiryo UI" panose="020B0604030504040204" pitchFamily="50" charset="-128"/>
                <a:ea typeface="Meiryo UI" panose="020B0604030504040204" pitchFamily="50" charset="-128"/>
              </a:defRPr>
            </a:lvl3pPr>
            <a:lvl4pPr marL="1371600" indent="0" algn="r">
              <a:buNone/>
              <a:defRPr baseline="0">
                <a:latin typeface="Meiryo UI" panose="020B0604030504040204" pitchFamily="50" charset="-128"/>
                <a:ea typeface="Meiryo UI" panose="020B0604030504040204" pitchFamily="50" charset="-128"/>
              </a:defRPr>
            </a:lvl4pPr>
            <a:lvl5pPr marL="1828800" indent="0" algn="r">
              <a:buNone/>
              <a:defRPr baseline="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25" name="フリーフォーム:図形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6" name="フリーフォーム:図形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キャプション付きの図">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
        <p:nvSpPr>
          <p:cNvPr id="4" name="テキスト プレースホルダー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sz="1800" baseline="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pic>
        <p:nvPicPr>
          <p:cNvPr id="9" name="画像 8" descr="図形、円&#10;&#10;説明の自動生成">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フリーフォーム:図形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1" name="図プレースホルダー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sz="3200" baseline="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p>
        </p:txBody>
      </p:sp>
      <p:sp>
        <p:nvSpPr>
          <p:cNvPr id="5" name="日付プレースホルダー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6" name="フッター プレースホルダー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7" name="スライド番号プレースホルダー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accent6"/>
        </a:solidFill>
        <a:effectLst/>
      </p:bgPr>
    </p:bg>
    <p:spTree>
      <p:nvGrpSpPr>
        <p:cNvPr id="1" name=""/>
        <p:cNvGrpSpPr/>
        <p:nvPr/>
      </p:nvGrpSpPr>
      <p:grpSpPr>
        <a:xfrm>
          <a:off x="0" y="0"/>
          <a:ext cx="0" cy="0"/>
          <a:chOff x="0" y="0"/>
          <a:chExt cx="0" cy="0"/>
        </a:xfrm>
      </p:grpSpPr>
      <p:sp>
        <p:nvSpPr>
          <p:cNvPr id="25" name="フリーフォーム:図形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sz="60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a:t>
            </a:r>
          </a:p>
        </p:txBody>
      </p:sp>
      <p:sp>
        <p:nvSpPr>
          <p:cNvPr id="3" name="テキスト プレースホルダー 2">
            <a:extLst>
              <a:ext uri="{FF2B5EF4-FFF2-40B4-BE49-F238E27FC236}">
                <a16:creationId xmlns:a16="http://schemas.microsoft.com/office/drawing/2014/main" id="{05721041-CFF4-58F6-F8DE-DFDCD6CC6303}"/>
              </a:ext>
            </a:extLst>
          </p:cNvPr>
          <p:cNvSpPr>
            <a:spLocks noGrp="1"/>
          </p:cNvSpPr>
          <p:nvPr>
            <p:ph type="body" idx="1" hasCustomPrompt="1"/>
          </p:nvPr>
        </p:nvSpPr>
        <p:spPr>
          <a:xfrm>
            <a:off x="2560320" y="4852035"/>
            <a:ext cx="4840641" cy="551411"/>
          </a:xfrm>
        </p:spPr>
        <p:txBody>
          <a:bodyPr rtlCol="0"/>
          <a:lstStyle>
            <a:lvl1pPr marL="0" indent="0">
              <a:buNone/>
              <a:defRPr sz="2400" baseline="0">
                <a:solidFill>
                  <a:schemeClr val="accent1"/>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クリックしてマスター テキストのスタイルを編集</a:t>
            </a:r>
          </a:p>
        </p:txBody>
      </p:sp>
      <p:sp>
        <p:nvSpPr>
          <p:cNvPr id="19" name="フリーフォーム:図形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3" name="フリーフォーム:図形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8" name="フリーフォーム:図形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7" name="フリーフォーム:図形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3" name="フリーフォーム:図形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sp>
        <p:nvSpPr>
          <p:cNvPr id="3" name="コンテンツ プレースホルダー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lvl1pPr>
              <a:defRPr baseline="0">
                <a:latin typeface="Meiryo UI" panose="020B0604030504040204" pitchFamily="50" charset="-128"/>
                <a:ea typeface="Meiryo UI" panose="020B0604030504040204" pitchFamily="50" charset="-128"/>
              </a:defRPr>
            </a:lvl1pPr>
            <a:lvl2pPr>
              <a:defRPr baseline="0">
                <a:latin typeface="Meiryo UI" panose="020B0604030504040204" pitchFamily="50" charset="-128"/>
                <a:ea typeface="Meiryo UI" panose="020B0604030504040204" pitchFamily="50" charset="-128"/>
              </a:defRPr>
            </a:lvl2pPr>
            <a:lvl3pPr>
              <a:defRPr baseline="0">
                <a:latin typeface="Meiryo UI" panose="020B0604030504040204" pitchFamily="50" charset="-128"/>
                <a:ea typeface="Meiryo UI" panose="020B0604030504040204" pitchFamily="50" charset="-128"/>
              </a:defRPr>
            </a:lvl3pPr>
            <a:lvl4pPr>
              <a:defRPr baseline="0">
                <a:latin typeface="Meiryo UI" panose="020B0604030504040204" pitchFamily="50" charset="-128"/>
                <a:ea typeface="Meiryo UI" panose="020B0604030504040204" pitchFamily="50" charset="-128"/>
              </a:defRPr>
            </a:lvl4pPr>
            <a:lvl5pPr>
              <a:defRPr baseline="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5" name="フッター プレースホルダー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6" name="スライド番号プレースホルダー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コンテンツ alt">
    <p:spTree>
      <p:nvGrpSpPr>
        <p:cNvPr id="1" name=""/>
        <p:cNvGrpSpPr/>
        <p:nvPr/>
      </p:nvGrpSpPr>
      <p:grpSpPr>
        <a:xfrm>
          <a:off x="0" y="0"/>
          <a:ext cx="0" cy="0"/>
          <a:chOff x="0" y="0"/>
          <a:chExt cx="0" cy="0"/>
        </a:xfrm>
      </p:grpSpPr>
      <p:sp>
        <p:nvSpPr>
          <p:cNvPr id="20" name="タイトル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sp>
        <p:nvSpPr>
          <p:cNvPr id="21" name="コンテンツ プレースホルダー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lvl1pPr>
              <a:defRPr baseline="0">
                <a:latin typeface="Meiryo UI" panose="020B0604030504040204" pitchFamily="50" charset="-128"/>
                <a:ea typeface="Meiryo UI" panose="020B0604030504040204" pitchFamily="50" charset="-128"/>
              </a:defRPr>
            </a:lvl1pPr>
            <a:lvl2pPr>
              <a:defRPr baseline="0">
                <a:latin typeface="Meiryo UI" panose="020B0604030504040204" pitchFamily="50" charset="-128"/>
                <a:ea typeface="Meiryo UI" panose="020B0604030504040204" pitchFamily="50" charset="-128"/>
              </a:defRPr>
            </a:lvl2pPr>
            <a:lvl3pPr>
              <a:defRPr baseline="0">
                <a:latin typeface="Meiryo UI" panose="020B0604030504040204" pitchFamily="50" charset="-128"/>
                <a:ea typeface="Meiryo UI" panose="020B0604030504040204" pitchFamily="50" charset="-128"/>
              </a:defRPr>
            </a:lvl3pPr>
            <a:lvl4pPr>
              <a:defRPr baseline="0">
                <a:latin typeface="Meiryo UI" panose="020B0604030504040204" pitchFamily="50" charset="-128"/>
                <a:ea typeface="Meiryo UI" panose="020B0604030504040204" pitchFamily="50" charset="-128"/>
              </a:defRPr>
            </a:lvl4pPr>
            <a:lvl5pPr>
              <a:defRPr baseline="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5" name="フッター プレースホルダー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6" name="スライド番号プレースホルダー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13" name="フリーフォーム:図形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9" name="フリーフォーム:図形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alt2">
    <p:spTree>
      <p:nvGrpSpPr>
        <p:cNvPr id="1" name=""/>
        <p:cNvGrpSpPr/>
        <p:nvPr/>
      </p:nvGrpSpPr>
      <p:grpSpPr>
        <a:xfrm>
          <a:off x="0" y="0"/>
          <a:ext cx="0" cy="0"/>
          <a:chOff x="0" y="0"/>
          <a:chExt cx="0" cy="0"/>
        </a:xfrm>
      </p:grpSpPr>
      <p:sp>
        <p:nvSpPr>
          <p:cNvPr id="11" name="フリーフォーム:図形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23" name="フリーフォーム:図形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5" name="フッター プレースホルダー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6" name="スライド番号プレースホルダー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20" name="タイトル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sp>
        <p:nvSpPr>
          <p:cNvPr id="21" name="コンテンツ プレースホルダー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lvl1pPr>
              <a:defRPr baseline="0">
                <a:latin typeface="Meiryo UI" panose="020B0604030504040204" pitchFamily="50" charset="-128"/>
                <a:ea typeface="Meiryo UI" panose="020B0604030504040204" pitchFamily="50" charset="-128"/>
              </a:defRPr>
            </a:lvl1pPr>
            <a:lvl2pPr>
              <a:defRPr baseline="0">
                <a:latin typeface="Meiryo UI" panose="020B0604030504040204" pitchFamily="50" charset="-128"/>
                <a:ea typeface="Meiryo UI" panose="020B0604030504040204" pitchFamily="50" charset="-128"/>
              </a:defRPr>
            </a:lvl2pPr>
            <a:lvl3pPr>
              <a:defRPr baseline="0">
                <a:latin typeface="Meiryo UI" panose="020B0604030504040204" pitchFamily="50" charset="-128"/>
                <a:ea typeface="Meiryo UI" panose="020B0604030504040204" pitchFamily="50" charset="-128"/>
              </a:defRPr>
            </a:lvl3pPr>
            <a:lvl4pPr>
              <a:defRPr baseline="0">
                <a:latin typeface="Meiryo UI" panose="020B0604030504040204" pitchFamily="50" charset="-128"/>
                <a:ea typeface="Meiryo UI" panose="020B0604030504040204" pitchFamily="50" charset="-128"/>
              </a:defRPr>
            </a:lvl4pPr>
            <a:lvl5pPr>
              <a:defRPr baseline="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用文">
    <p:bg>
      <p:bgPr>
        <a:solidFill>
          <a:schemeClr val="accent6"/>
        </a:solidFill>
        <a:effectLst/>
      </p:bgPr>
    </p:bg>
    <p:spTree>
      <p:nvGrpSpPr>
        <p:cNvPr id="1" name=""/>
        <p:cNvGrpSpPr/>
        <p:nvPr/>
      </p:nvGrpSpPr>
      <p:grpSpPr>
        <a:xfrm>
          <a:off x="0" y="0"/>
          <a:ext cx="0" cy="0"/>
          <a:chOff x="0" y="0"/>
          <a:chExt cx="0" cy="0"/>
        </a:xfrm>
      </p:grpSpPr>
      <p:sp>
        <p:nvSpPr>
          <p:cNvPr id="52" name="フリーフォーム:図形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7" name="フリーフォーム:図形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5" name="フッター プレースホルダー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6" name="スライド番号プレースホルダー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pic>
        <p:nvPicPr>
          <p:cNvPr id="26" name="グラフィック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テキスト プレースホルダー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028825"/>
          </a:xfrm>
        </p:spPr>
        <p:txBody>
          <a:bodyPr rtlCol="0">
            <a:normAutofit/>
          </a:bodyPr>
          <a:lstStyle>
            <a:lvl1pPr marL="0" indent="0" algn="ctr">
              <a:lnSpc>
                <a:spcPct val="100000"/>
              </a:lnSpc>
              <a:spcBef>
                <a:spcPts val="0"/>
              </a:spcBef>
              <a:buNone/>
              <a:defRPr sz="2400"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2" name="タイトル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sz="2400" cap="all"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2" name="フリーフォーム:図形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チーム x4">
    <p:spTree>
      <p:nvGrpSpPr>
        <p:cNvPr id="1" name=""/>
        <p:cNvGrpSpPr/>
        <p:nvPr/>
      </p:nvGrpSpPr>
      <p:grpSpPr>
        <a:xfrm>
          <a:off x="0" y="0"/>
          <a:ext cx="0" cy="0"/>
          <a:chOff x="0" y="0"/>
          <a:chExt cx="0" cy="0"/>
        </a:xfrm>
      </p:grpSpPr>
      <p:sp>
        <p:nvSpPr>
          <p:cNvPr id="45" name="タイトル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sz="4800" baseline="0">
                <a:latin typeface="Meiryo UI" panose="020B0604030504040204" pitchFamily="50" charset="-128"/>
                <a:ea typeface="Meiryo UI" panose="020B0604030504040204" pitchFamily="50" charset="-128"/>
              </a:defRPr>
            </a:lvl1pPr>
          </a:lstStyle>
          <a:p>
            <a:pPr rtl="0"/>
            <a:r>
              <a:rPr lang="ja-JP" altLang="en-US" noProof="0"/>
              <a:t>クリックしてマスター タイトルのスタイルを編集	</a:t>
            </a:r>
          </a:p>
        </p:txBody>
      </p:sp>
      <p:sp>
        <p:nvSpPr>
          <p:cNvPr id="28" name="フリーフォーム:図形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
        <p:nvSpPr>
          <p:cNvPr id="39" name="図プレースホルダー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0" name="図プレースホルダー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1" name="図プレースホルダー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2" name="図プレースホルダー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sz="18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7" name="テキスト プレースホルダー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5504"/>
            <a:ext cx="2423160" cy="365760"/>
          </a:xfrm>
        </p:spPr>
        <p:txBody>
          <a:bodyPr rtlCol="0" anchor="b">
            <a:noAutofit/>
          </a:bodyPr>
          <a:lstStyle>
            <a:lvl1pPr marL="0" indent="0" algn="ctr">
              <a:lnSpc>
                <a:spcPct val="100000"/>
              </a:lnSpc>
              <a:spcBef>
                <a:spcPts val="0"/>
              </a:spcBef>
              <a:buNone/>
              <a:defRPr sz="1800" cap="all" baseline="0">
                <a:latin typeface="Meiryo UI" panose="020B0604030504040204" pitchFamily="50" charset="-128"/>
                <a:ea typeface="Meiryo UI" panose="020B0604030504040204" pitchFamily="50" charset="-128"/>
              </a:defRPr>
            </a:lvl1pPr>
          </a:lstStyle>
          <a:p>
            <a:pPr lvl="0" rtl="0"/>
            <a:r>
              <a:rPr lang="ja-JP" altLang="en-US" noProof="0" dirty="0"/>
              <a:t>クリックしてマスター テキストのスタイルを編集</a:t>
            </a:r>
          </a:p>
        </p:txBody>
      </p:sp>
      <p:sp>
        <p:nvSpPr>
          <p:cNvPr id="48" name="テキスト プレースホルダー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5504"/>
            <a:ext cx="2423160" cy="365760"/>
          </a:xfrm>
        </p:spPr>
        <p:txBody>
          <a:bodyPr rtlCol="0" anchor="b">
            <a:noAutofit/>
          </a:bodyPr>
          <a:lstStyle>
            <a:lvl1pPr marL="0" indent="0" algn="ctr">
              <a:lnSpc>
                <a:spcPct val="100000"/>
              </a:lnSpc>
              <a:spcBef>
                <a:spcPts val="0"/>
              </a:spcBef>
              <a:buNone/>
              <a:defRPr sz="18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49" name="テキスト プレースホルダー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5504"/>
            <a:ext cx="2423160" cy="365760"/>
          </a:xfrm>
        </p:spPr>
        <p:txBody>
          <a:bodyPr rtlCol="0" anchor="b">
            <a:noAutofit/>
          </a:bodyPr>
          <a:lstStyle>
            <a:lvl1pPr marL="0" indent="0" algn="ctr">
              <a:lnSpc>
                <a:spcPct val="100000"/>
              </a:lnSpc>
              <a:spcBef>
                <a:spcPts val="0"/>
              </a:spcBef>
              <a:buNone/>
              <a:defRPr sz="18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0" name="テキスト プレースホルダー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5504"/>
            <a:ext cx="2423160" cy="365760"/>
          </a:xfrm>
        </p:spPr>
        <p:txBody>
          <a:bodyPr rtlCol="0" anchor="b">
            <a:noAutofit/>
          </a:bodyPr>
          <a:lstStyle>
            <a:lvl1pPr marL="0" indent="0" algn="ctr">
              <a:lnSpc>
                <a:spcPct val="100000"/>
              </a:lnSpc>
              <a:spcBef>
                <a:spcPts val="0"/>
              </a:spcBef>
              <a:buNone/>
              <a:defRPr sz="1800" cap="all"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2" name="テキスト プレースホルダー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sz="18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3" name="テキスト プレースホルダー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sz="18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4" name="テキスト プレースホルダー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sz="18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55" name="テキスト プレースホルダー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sz="1800" cap="none" baseline="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4" name="日付プレースホルダー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lvl1pPr>
              <a:defRPr baseline="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5" name="フッター プレースホルダー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lvl1pPr>
              <a:defRPr baseline="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6" name="スライド番号プレースホルダー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lvl1pPr>
              <a:defRPr baseline="0">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sp>
        <p:nvSpPr>
          <p:cNvPr id="18" name="フリーフォーム:図形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ja-JP" altLang="en-US" baseline="0" noProof="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pPr rtl="0"/>
            <a:r>
              <a:rPr lang="ja-JP" altLang="en-US" noProof="0"/>
              <a:t>クリックしてマスター タイトルのスタイルを編集</a:t>
            </a:r>
          </a:p>
        </p:txBody>
      </p:sp>
      <p:sp>
        <p:nvSpPr>
          <p:cNvPr id="3" name="テキスト プレースホルダー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baseline="0">
                <a:solidFill>
                  <a:schemeClr val="tx1"/>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5" name="フッター プレースホルダー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baseline="0">
                <a:solidFill>
                  <a:schemeClr val="tx1"/>
                </a:solidFill>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6" name="スライド番号プレースホルダー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baseline="0">
                <a:solidFill>
                  <a:schemeClr val="tx1"/>
                </a:solidFill>
                <a:latin typeface="Meiryo UI" panose="020B0604030504040204" pitchFamily="50" charset="-128"/>
                <a:ea typeface="Meiryo UI" panose="020B0604030504040204" pitchFamily="50" charset="-128"/>
              </a:defRPr>
            </a:lvl1pPr>
          </a:lstStyle>
          <a:p>
            <a:fld id="{58FB4751-880F-D840-AAA9-3A15815CC996}" type="slidenum">
              <a:rPr lang="en-US" altLang="ja-JP" smtClean="0"/>
              <a:pPr/>
              <a:t>‹#›</a:t>
            </a:fld>
            <a:endParaRPr lang="ja-JP" altLang="en-US"/>
          </a:p>
        </p:txBody>
      </p:sp>
      <p:cxnSp>
        <p:nvCxnSpPr>
          <p:cNvPr id="8" name="直線​​コネクタ(S)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kumimoji="1" sz="6000" kern="1200"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p>
            <a:pPr rtl="0"/>
            <a:r>
              <a:rPr lang="en-US" altLang="ja-JP" dirty="0"/>
              <a:t>HTML</a:t>
            </a:r>
            <a:br>
              <a:rPr lang="en-US" altLang="ja-JP" dirty="0"/>
            </a:br>
            <a:r>
              <a:rPr lang="ja-JP" altLang="en-US" dirty="0"/>
              <a:t>第８回</a:t>
            </a:r>
          </a:p>
        </p:txBody>
      </p:sp>
      <p:sp>
        <p:nvSpPr>
          <p:cNvPr id="3" name="サブタイトル 2">
            <a:extLst>
              <a:ext uri="{FF2B5EF4-FFF2-40B4-BE49-F238E27FC236}">
                <a16:creationId xmlns:a16="http://schemas.microsoft.com/office/drawing/2014/main" id="{CA0D2251-7AFE-1B36-778C-D116EDBB7FDE}"/>
              </a:ext>
            </a:extLst>
          </p:cNvPr>
          <p:cNvSpPr>
            <a:spLocks noGrp="1"/>
          </p:cNvSpPr>
          <p:nvPr>
            <p:ph type="subTitle" idx="1"/>
          </p:nvPr>
        </p:nvSpPr>
        <p:spPr>
          <a:xfrm>
            <a:off x="9776603" y="6199516"/>
            <a:ext cx="2311879" cy="547777"/>
          </a:xfrm>
        </p:spPr>
        <p:txBody>
          <a:bodyPr rtlCol="0"/>
          <a:lstStyle/>
          <a:p>
            <a:pPr rtl="0"/>
            <a:r>
              <a:rPr lang="en-US" altLang="ja-JP" dirty="0"/>
              <a:t>2023/07</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00A3D3"/>
                </a:solidFill>
                <a:effectLst/>
                <a:latin typeface="Open Sans" panose="020B0606030504020204" pitchFamily="34" charset="0"/>
              </a:rPr>
              <a:t>レイアウト</a:t>
            </a:r>
            <a:r>
              <a:rPr lang="ja-JP" altLang="en-US" b="0" i="0" dirty="0">
                <a:solidFill>
                  <a:srgbClr val="3F4348"/>
                </a:solidFill>
                <a:effectLst/>
                <a:latin typeface="Open Sans" panose="020B0606030504020204" pitchFamily="34" charset="0"/>
              </a:rPr>
              <a:t>は</a:t>
            </a:r>
            <a:r>
              <a:rPr lang="en-US" altLang="ja-JP" b="0" i="0" dirty="0">
                <a:solidFill>
                  <a:srgbClr val="3F4348"/>
                </a:solidFill>
                <a:effectLst/>
                <a:latin typeface="Open Sans" panose="020B0606030504020204" pitchFamily="34" charset="0"/>
              </a:rPr>
              <a:t>Web</a:t>
            </a:r>
            <a:r>
              <a:rPr lang="ja-JP" altLang="en-US" b="0" i="0" dirty="0">
                <a:solidFill>
                  <a:srgbClr val="3F4348"/>
                </a:solidFill>
                <a:effectLst/>
                <a:latin typeface="Open Sans" panose="020B0606030504020204" pitchFamily="34" charset="0"/>
              </a:rPr>
              <a:t>サイトを作る上で最も重要な部分であるといっても過言ではありません。レイアウトを実際に作っていきましょう！</a:t>
            </a: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レイアウト</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10</a:t>
            </a:fld>
            <a:endParaRPr lang="ja-JP" altLang="en-US"/>
          </a:p>
        </p:txBody>
      </p:sp>
      <p:sp>
        <p:nvSpPr>
          <p:cNvPr id="20" name="吹き出し: 四角形 19">
            <a:extLst>
              <a:ext uri="{FF2B5EF4-FFF2-40B4-BE49-F238E27FC236}">
                <a16:creationId xmlns:a16="http://schemas.microsoft.com/office/drawing/2014/main" id="{1C1780C9-0EEA-F3B6-ED12-E697ABD9B03E}"/>
              </a:ext>
            </a:extLst>
          </p:cNvPr>
          <p:cNvSpPr/>
          <p:nvPr/>
        </p:nvSpPr>
        <p:spPr>
          <a:xfrm>
            <a:off x="6323164" y="2065301"/>
            <a:ext cx="4097872" cy="893996"/>
          </a:xfrm>
          <a:prstGeom prst="wedgeRectCallout">
            <a:avLst>
              <a:gd name="adj1" fmla="val -57079"/>
              <a:gd name="adj2" fmla="val -10041"/>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ヘッダー</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（ページ上部のメニュー）</a:t>
            </a:r>
            <a:endParaRPr kumimoji="1" lang="en-US" altLang="ja-JP" dirty="0">
              <a:solidFill>
                <a:schemeClr val="accent1">
                  <a:lumMod val="10000"/>
                </a:schemeClr>
              </a:solidFill>
            </a:endParaRPr>
          </a:p>
        </p:txBody>
      </p:sp>
      <p:sp>
        <p:nvSpPr>
          <p:cNvPr id="21" name="吹き出し: 四角形 20">
            <a:extLst>
              <a:ext uri="{FF2B5EF4-FFF2-40B4-BE49-F238E27FC236}">
                <a16:creationId xmlns:a16="http://schemas.microsoft.com/office/drawing/2014/main" id="{B9A0AF90-BE21-E2F1-5A27-B7EE00628F1C}"/>
              </a:ext>
            </a:extLst>
          </p:cNvPr>
          <p:cNvSpPr/>
          <p:nvPr/>
        </p:nvSpPr>
        <p:spPr>
          <a:xfrm>
            <a:off x="6323164" y="3200286"/>
            <a:ext cx="4097872" cy="893996"/>
          </a:xfrm>
          <a:prstGeom prst="wedgeRectCallout">
            <a:avLst>
              <a:gd name="adj1" fmla="val -57079"/>
              <a:gd name="adj2" fmla="val -10041"/>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メイン</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（ページの主なコンテンツ）</a:t>
            </a:r>
            <a:endParaRPr kumimoji="1" lang="en-US" altLang="ja-JP" dirty="0">
              <a:solidFill>
                <a:schemeClr val="accent1">
                  <a:lumMod val="10000"/>
                </a:schemeClr>
              </a:solidFill>
            </a:endParaRPr>
          </a:p>
        </p:txBody>
      </p:sp>
      <p:sp>
        <p:nvSpPr>
          <p:cNvPr id="22" name="吹き出し: 四角形 21">
            <a:extLst>
              <a:ext uri="{FF2B5EF4-FFF2-40B4-BE49-F238E27FC236}">
                <a16:creationId xmlns:a16="http://schemas.microsoft.com/office/drawing/2014/main" id="{11388C3D-C8E4-2FF0-5B49-D50D5D3C028F}"/>
              </a:ext>
            </a:extLst>
          </p:cNvPr>
          <p:cNvSpPr/>
          <p:nvPr/>
        </p:nvSpPr>
        <p:spPr>
          <a:xfrm>
            <a:off x="6262779" y="5329823"/>
            <a:ext cx="4097872" cy="893996"/>
          </a:xfrm>
          <a:prstGeom prst="wedgeRectCallout">
            <a:avLst>
              <a:gd name="adj1" fmla="val -55395"/>
              <a:gd name="adj2" fmla="val 42708"/>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フッター</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（ページ下部のメニュー）</a:t>
            </a:r>
            <a:endParaRPr kumimoji="1" lang="en-US" altLang="ja-JP" dirty="0">
              <a:solidFill>
                <a:schemeClr val="accent1">
                  <a:lumMod val="10000"/>
                </a:schemeClr>
              </a:solidFill>
            </a:endParaRPr>
          </a:p>
        </p:txBody>
      </p:sp>
      <p:pic>
        <p:nvPicPr>
          <p:cNvPr id="7" name="図 6">
            <a:extLst>
              <a:ext uri="{FF2B5EF4-FFF2-40B4-BE49-F238E27FC236}">
                <a16:creationId xmlns:a16="http://schemas.microsoft.com/office/drawing/2014/main" id="{4B269C7A-A9C9-EF57-77E9-C93EEBC5C1A1}"/>
              </a:ext>
            </a:extLst>
          </p:cNvPr>
          <p:cNvPicPr>
            <a:picLocks noChangeAspect="1"/>
          </p:cNvPicPr>
          <p:nvPr/>
        </p:nvPicPr>
        <p:blipFill>
          <a:blip r:embed="rId2"/>
          <a:stretch>
            <a:fillRect/>
          </a:stretch>
        </p:blipFill>
        <p:spPr>
          <a:xfrm>
            <a:off x="2733273" y="2203762"/>
            <a:ext cx="3100599" cy="4140551"/>
          </a:xfrm>
          <a:prstGeom prst="rect">
            <a:avLst/>
          </a:prstGeom>
        </p:spPr>
      </p:pic>
      <p:sp>
        <p:nvSpPr>
          <p:cNvPr id="15" name="正方形/長方形 14">
            <a:extLst>
              <a:ext uri="{FF2B5EF4-FFF2-40B4-BE49-F238E27FC236}">
                <a16:creationId xmlns:a16="http://schemas.microsoft.com/office/drawing/2014/main" id="{9E5A56F3-2574-5B93-4D57-15FC7D9C8458}"/>
              </a:ext>
            </a:extLst>
          </p:cNvPr>
          <p:cNvSpPr/>
          <p:nvPr/>
        </p:nvSpPr>
        <p:spPr>
          <a:xfrm>
            <a:off x="2622430" y="2219864"/>
            <a:ext cx="3306793" cy="61893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B06EECF-C59B-D401-DF72-5F80AF9467FE}"/>
              </a:ext>
            </a:extLst>
          </p:cNvPr>
          <p:cNvSpPr/>
          <p:nvPr/>
        </p:nvSpPr>
        <p:spPr>
          <a:xfrm>
            <a:off x="2622430" y="2898456"/>
            <a:ext cx="3306793" cy="296292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A39AAC1-D6E2-26EA-4EB7-8268AD60FFC8}"/>
              </a:ext>
            </a:extLst>
          </p:cNvPr>
          <p:cNvSpPr/>
          <p:nvPr/>
        </p:nvSpPr>
        <p:spPr>
          <a:xfrm>
            <a:off x="2622430" y="5940725"/>
            <a:ext cx="3306793" cy="36165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601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レイアウトは</a:t>
            </a:r>
            <a:r>
              <a:rPr lang="en-US" altLang="ja-JP" b="0" i="0" dirty="0">
                <a:solidFill>
                  <a:srgbClr val="00A3D3"/>
                </a:solidFill>
                <a:effectLst/>
                <a:latin typeface="Open Sans" panose="020B0606030504020204" pitchFamily="34" charset="0"/>
              </a:rPr>
              <a:t>&lt;div&gt;</a:t>
            </a:r>
            <a:r>
              <a:rPr lang="ja-JP" altLang="en-US" b="0" i="0" dirty="0">
                <a:solidFill>
                  <a:srgbClr val="3F4348"/>
                </a:solidFill>
                <a:effectLst/>
                <a:latin typeface="Open Sans" panose="020B0606030504020204" pitchFamily="34" charset="0"/>
              </a:rPr>
              <a:t>要素によって構成していきます。</a:t>
            </a:r>
            <a:br>
              <a:rPr lang="ja-JP" altLang="en-US" dirty="0"/>
            </a:br>
            <a:r>
              <a:rPr lang="en-US" altLang="ja-JP" b="0" i="0" dirty="0">
                <a:solidFill>
                  <a:srgbClr val="3F4348"/>
                </a:solidFill>
                <a:effectLst/>
                <a:latin typeface="Open Sans" panose="020B0606030504020204" pitchFamily="34" charset="0"/>
              </a:rPr>
              <a:t>&lt;div&gt;</a:t>
            </a:r>
            <a:r>
              <a:rPr lang="ja-JP" altLang="en-US" b="0" i="0" dirty="0">
                <a:solidFill>
                  <a:srgbClr val="3F4348"/>
                </a:solidFill>
                <a:effectLst/>
                <a:latin typeface="Open Sans" panose="020B0606030504020204" pitchFamily="34" charset="0"/>
              </a:rPr>
              <a:t>要素の「</a:t>
            </a:r>
            <a:r>
              <a:rPr lang="en-US" altLang="ja-JP" b="0" i="0" dirty="0">
                <a:solidFill>
                  <a:srgbClr val="3F4348"/>
                </a:solidFill>
                <a:effectLst/>
                <a:latin typeface="Open Sans" panose="020B0606030504020204" pitchFamily="34" charset="0"/>
              </a:rPr>
              <a:t>div</a:t>
            </a:r>
            <a:r>
              <a:rPr lang="ja-JP" altLang="en-US" b="0" i="0" dirty="0">
                <a:solidFill>
                  <a:srgbClr val="3F4348"/>
                </a:solidFill>
                <a:effectLst/>
                <a:latin typeface="Open Sans" panose="020B0606030504020204" pitchFamily="34" charset="0"/>
              </a:rPr>
              <a:t>」は「</a:t>
            </a:r>
            <a:r>
              <a:rPr lang="en-US" altLang="ja-JP" b="0" i="0" dirty="0">
                <a:solidFill>
                  <a:srgbClr val="3F4348"/>
                </a:solidFill>
                <a:effectLst/>
                <a:latin typeface="Open Sans" panose="020B0606030504020204" pitchFamily="34" charset="0"/>
              </a:rPr>
              <a:t>division</a:t>
            </a:r>
            <a:r>
              <a:rPr lang="ja-JP" altLang="en-US" b="0" i="0" dirty="0">
                <a:solidFill>
                  <a:srgbClr val="3F4348"/>
                </a:solidFill>
                <a:effectLst/>
                <a:latin typeface="Open Sans" panose="020B0606030504020204" pitchFamily="34" charset="0"/>
              </a:rPr>
              <a:t>」の略で、要素をグループ化するために使用されます。</a:t>
            </a:r>
            <a:br>
              <a:rPr lang="ja-JP" altLang="en-US" dirty="0"/>
            </a:b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header</a:t>
            </a: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main</a:t>
            </a: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footer</a:t>
            </a:r>
            <a:r>
              <a:rPr lang="ja-JP" altLang="en-US" b="0" i="0" dirty="0">
                <a:solidFill>
                  <a:srgbClr val="3F4348"/>
                </a:solidFill>
                <a:effectLst/>
                <a:latin typeface="Open Sans" panose="020B0606030504020204" pitchFamily="34" charset="0"/>
              </a:rPr>
              <a:t>」という</a:t>
            </a:r>
            <a:r>
              <a:rPr lang="en-US" altLang="ja-JP" b="0" i="0" dirty="0">
                <a:solidFill>
                  <a:srgbClr val="3F4348"/>
                </a:solidFill>
                <a:effectLst/>
                <a:latin typeface="Open Sans" panose="020B0606030504020204" pitchFamily="34" charset="0"/>
              </a:rPr>
              <a:t>class</a:t>
            </a:r>
            <a:r>
              <a:rPr lang="ja-JP" altLang="en-US" b="0" i="0" dirty="0">
                <a:solidFill>
                  <a:srgbClr val="3F4348"/>
                </a:solidFill>
                <a:effectLst/>
                <a:latin typeface="Open Sans" panose="020B0606030504020204" pitchFamily="34" charset="0"/>
              </a:rPr>
              <a:t>名を持った</a:t>
            </a:r>
            <a:r>
              <a:rPr lang="en-US" altLang="ja-JP" b="0" i="0" dirty="0">
                <a:solidFill>
                  <a:srgbClr val="3F4348"/>
                </a:solidFill>
                <a:effectLst/>
                <a:latin typeface="Open Sans" panose="020B0606030504020204" pitchFamily="34" charset="0"/>
              </a:rPr>
              <a:t>3</a:t>
            </a:r>
            <a:r>
              <a:rPr lang="ja-JP" altLang="en-US" b="0" i="0" dirty="0">
                <a:solidFill>
                  <a:srgbClr val="3F4348"/>
                </a:solidFill>
                <a:effectLst/>
                <a:latin typeface="Open Sans" panose="020B0606030504020204" pitchFamily="34" charset="0"/>
              </a:rPr>
              <a:t>つの</a:t>
            </a:r>
            <a:r>
              <a:rPr lang="en-US" altLang="ja-JP" b="0" i="0" dirty="0">
                <a:solidFill>
                  <a:srgbClr val="3F4348"/>
                </a:solidFill>
                <a:effectLst/>
                <a:latin typeface="Open Sans" panose="020B0606030504020204" pitchFamily="34" charset="0"/>
              </a:rPr>
              <a:t>&lt;div&gt;</a:t>
            </a:r>
            <a:r>
              <a:rPr lang="ja-JP" altLang="en-US" b="0" i="0" dirty="0">
                <a:solidFill>
                  <a:srgbClr val="3F4348"/>
                </a:solidFill>
                <a:effectLst/>
                <a:latin typeface="Open Sans" panose="020B0606030504020204" pitchFamily="34" charset="0"/>
              </a:rPr>
              <a:t>要素でレイアウトを分割しています。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en-US" altLang="ja-JP" dirty="0"/>
              <a:t>&lt;div</a:t>
            </a:r>
            <a:r>
              <a:rPr kumimoji="1" lang="ja-JP" altLang="en-US" dirty="0"/>
              <a:t>要素</a:t>
            </a:r>
            <a:r>
              <a:rPr kumimoji="1" lang="en-US" altLang="ja-JP" dirty="0"/>
              <a:t>&gt;</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11</a:t>
            </a:fld>
            <a:endParaRPr lang="ja-JP" altLang="en-US"/>
          </a:p>
        </p:txBody>
      </p:sp>
      <p:pic>
        <p:nvPicPr>
          <p:cNvPr id="7" name="図 6">
            <a:extLst>
              <a:ext uri="{FF2B5EF4-FFF2-40B4-BE49-F238E27FC236}">
                <a16:creationId xmlns:a16="http://schemas.microsoft.com/office/drawing/2014/main" id="{99F99FD9-8ED7-AF15-139F-BC9E78CA9ADF}"/>
              </a:ext>
            </a:extLst>
          </p:cNvPr>
          <p:cNvPicPr>
            <a:picLocks noChangeAspect="1"/>
          </p:cNvPicPr>
          <p:nvPr/>
        </p:nvPicPr>
        <p:blipFill rotWithShape="1">
          <a:blip r:embed="rId2"/>
          <a:srcRect b="57956"/>
          <a:stretch/>
        </p:blipFill>
        <p:spPr>
          <a:xfrm>
            <a:off x="120445" y="3511699"/>
            <a:ext cx="6819344" cy="2791467"/>
          </a:xfrm>
          <a:prstGeom prst="rect">
            <a:avLst/>
          </a:prstGeom>
        </p:spPr>
      </p:pic>
      <p:pic>
        <p:nvPicPr>
          <p:cNvPr id="8" name="図 7">
            <a:extLst>
              <a:ext uri="{FF2B5EF4-FFF2-40B4-BE49-F238E27FC236}">
                <a16:creationId xmlns:a16="http://schemas.microsoft.com/office/drawing/2014/main" id="{2D563EFD-3CFE-2C22-4D1E-A44482DA0636}"/>
              </a:ext>
            </a:extLst>
          </p:cNvPr>
          <p:cNvPicPr>
            <a:picLocks noChangeAspect="1"/>
          </p:cNvPicPr>
          <p:nvPr/>
        </p:nvPicPr>
        <p:blipFill rotWithShape="1">
          <a:blip r:embed="rId2"/>
          <a:srcRect t="43084" r="41325" b="1277"/>
          <a:stretch/>
        </p:blipFill>
        <p:spPr>
          <a:xfrm>
            <a:off x="7001448" y="2806593"/>
            <a:ext cx="3787322" cy="3496573"/>
          </a:xfrm>
          <a:prstGeom prst="rect">
            <a:avLst/>
          </a:prstGeom>
        </p:spPr>
      </p:pic>
    </p:spTree>
    <p:extLst>
      <p:ext uri="{BB962C8B-B14F-4D97-AF65-F5344CB8AC3E}">
        <p14:creationId xmlns:p14="http://schemas.microsoft.com/office/powerpoint/2010/main" val="220249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3F4348"/>
                </a:solidFill>
                <a:latin typeface="Open Sans" panose="020B0606030504020204" pitchFamily="34" charset="0"/>
              </a:rPr>
              <a:t>【style.css】(※</a:t>
            </a:r>
            <a:r>
              <a:rPr lang="en-US" altLang="ja-JP" dirty="0" err="1">
                <a:solidFill>
                  <a:srgbClr val="3F4348"/>
                </a:solidFill>
                <a:latin typeface="Open Sans" panose="020B0606030504020204" pitchFamily="34" charset="0"/>
              </a:rPr>
              <a:t>css</a:t>
            </a:r>
            <a:r>
              <a:rPr lang="ja-JP" altLang="en-US" dirty="0">
                <a:solidFill>
                  <a:srgbClr val="3F4348"/>
                </a:solidFill>
                <a:latin typeface="Open Sans" panose="020B0606030504020204" pitchFamily="34" charset="0"/>
              </a:rPr>
              <a:t>フォルダに入れること！！</a:t>
            </a:r>
            <a:r>
              <a:rPr lang="en-US" altLang="ja-JP" dirty="0">
                <a:solidFill>
                  <a:srgbClr val="3F4348"/>
                </a:solidFill>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en-US" altLang="ja-JP" dirty="0"/>
              <a:t>&lt;div</a:t>
            </a:r>
            <a:r>
              <a:rPr kumimoji="1" lang="ja-JP" altLang="en-US" dirty="0"/>
              <a:t>要素</a:t>
            </a:r>
            <a:r>
              <a:rPr kumimoji="1" lang="en-US" altLang="ja-JP" dirty="0"/>
              <a:t>&gt;</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12</a:t>
            </a:fld>
            <a:endParaRPr lang="ja-JP" altLang="en-US"/>
          </a:p>
        </p:txBody>
      </p:sp>
      <p:pic>
        <p:nvPicPr>
          <p:cNvPr id="9" name="図 8">
            <a:extLst>
              <a:ext uri="{FF2B5EF4-FFF2-40B4-BE49-F238E27FC236}">
                <a16:creationId xmlns:a16="http://schemas.microsoft.com/office/drawing/2014/main" id="{C580E57A-B5E5-595B-4368-448C9392AA3A}"/>
              </a:ext>
            </a:extLst>
          </p:cNvPr>
          <p:cNvPicPr>
            <a:picLocks noChangeAspect="1"/>
          </p:cNvPicPr>
          <p:nvPr/>
        </p:nvPicPr>
        <p:blipFill rotWithShape="1">
          <a:blip r:embed="rId2"/>
          <a:srcRect b="30758"/>
          <a:stretch/>
        </p:blipFill>
        <p:spPr>
          <a:xfrm>
            <a:off x="271270" y="1902581"/>
            <a:ext cx="5080457" cy="4413525"/>
          </a:xfrm>
          <a:prstGeom prst="rect">
            <a:avLst/>
          </a:prstGeom>
        </p:spPr>
      </p:pic>
      <p:pic>
        <p:nvPicPr>
          <p:cNvPr id="10" name="図 9">
            <a:extLst>
              <a:ext uri="{FF2B5EF4-FFF2-40B4-BE49-F238E27FC236}">
                <a16:creationId xmlns:a16="http://schemas.microsoft.com/office/drawing/2014/main" id="{2E9F8A4E-8A61-1F1A-0F13-2CB002EC578C}"/>
              </a:ext>
            </a:extLst>
          </p:cNvPr>
          <p:cNvPicPr>
            <a:picLocks noChangeAspect="1"/>
          </p:cNvPicPr>
          <p:nvPr/>
        </p:nvPicPr>
        <p:blipFill rotWithShape="1">
          <a:blip r:embed="rId2"/>
          <a:srcRect t="68368" b="1118"/>
          <a:stretch/>
        </p:blipFill>
        <p:spPr>
          <a:xfrm>
            <a:off x="5502084" y="1902581"/>
            <a:ext cx="5163271" cy="1976630"/>
          </a:xfrm>
          <a:prstGeom prst="rect">
            <a:avLst/>
          </a:prstGeom>
        </p:spPr>
      </p:pic>
    </p:spTree>
    <p:extLst>
      <p:ext uri="{BB962C8B-B14F-4D97-AF65-F5344CB8AC3E}">
        <p14:creationId xmlns:p14="http://schemas.microsoft.com/office/powerpoint/2010/main" val="84537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細部を作り込んでいきましょう。</a:t>
            </a:r>
            <a:br>
              <a:rPr lang="ja-JP" altLang="en-US" dirty="0"/>
            </a:br>
            <a:r>
              <a:rPr lang="ja-JP" altLang="en-US" b="0" i="0" dirty="0">
                <a:solidFill>
                  <a:srgbClr val="3F4348"/>
                </a:solidFill>
                <a:effectLst/>
                <a:latin typeface="Open Sans" panose="020B0606030504020204" pitchFamily="34" charset="0"/>
              </a:rPr>
              <a:t>まずはヘッダーの部分です。</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ヘッダーを作ろう！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13</a:t>
            </a:fld>
            <a:endParaRPr lang="ja-JP" altLang="en-US"/>
          </a:p>
        </p:txBody>
      </p:sp>
      <p:pic>
        <p:nvPicPr>
          <p:cNvPr id="11" name="図 10">
            <a:extLst>
              <a:ext uri="{FF2B5EF4-FFF2-40B4-BE49-F238E27FC236}">
                <a16:creationId xmlns:a16="http://schemas.microsoft.com/office/drawing/2014/main" id="{D2B68284-B148-7C13-7CB6-108AD860CA37}"/>
              </a:ext>
            </a:extLst>
          </p:cNvPr>
          <p:cNvPicPr>
            <a:picLocks noChangeAspect="1"/>
          </p:cNvPicPr>
          <p:nvPr/>
        </p:nvPicPr>
        <p:blipFill>
          <a:blip r:embed="rId2"/>
          <a:stretch>
            <a:fillRect/>
          </a:stretch>
        </p:blipFill>
        <p:spPr>
          <a:xfrm>
            <a:off x="1563150" y="2477235"/>
            <a:ext cx="7581955" cy="3676677"/>
          </a:xfrm>
          <a:prstGeom prst="rect">
            <a:avLst/>
          </a:prstGeom>
        </p:spPr>
      </p:pic>
      <p:sp>
        <p:nvSpPr>
          <p:cNvPr id="12" name="正方形/長方形 11">
            <a:extLst>
              <a:ext uri="{FF2B5EF4-FFF2-40B4-BE49-F238E27FC236}">
                <a16:creationId xmlns:a16="http://schemas.microsoft.com/office/drawing/2014/main" id="{0ECF5BEE-5BC4-E5AC-E1CC-BF03209A9D90}"/>
              </a:ext>
            </a:extLst>
          </p:cNvPr>
          <p:cNvSpPr/>
          <p:nvPr/>
        </p:nvSpPr>
        <p:spPr>
          <a:xfrm>
            <a:off x="1696528" y="3772618"/>
            <a:ext cx="2081842" cy="7016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8713C71-D2B4-BEBF-72DA-FCD208F0872E}"/>
              </a:ext>
            </a:extLst>
          </p:cNvPr>
          <p:cNvSpPr/>
          <p:nvPr/>
        </p:nvSpPr>
        <p:spPr>
          <a:xfrm>
            <a:off x="4049876" y="3763991"/>
            <a:ext cx="4363756" cy="7016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四角形 13">
            <a:extLst>
              <a:ext uri="{FF2B5EF4-FFF2-40B4-BE49-F238E27FC236}">
                <a16:creationId xmlns:a16="http://schemas.microsoft.com/office/drawing/2014/main" id="{6C9CBF38-C342-5F66-FC9D-7E4106E59AC7}"/>
              </a:ext>
            </a:extLst>
          </p:cNvPr>
          <p:cNvSpPr/>
          <p:nvPr/>
        </p:nvSpPr>
        <p:spPr>
          <a:xfrm>
            <a:off x="1610264" y="2361423"/>
            <a:ext cx="1731034" cy="893996"/>
          </a:xfrm>
          <a:prstGeom prst="wedgeRectCallout">
            <a:avLst>
              <a:gd name="adj1" fmla="val 8622"/>
              <a:gd name="adj2" fmla="val 10832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ロゴ</a:t>
            </a:r>
            <a:endParaRPr kumimoji="1" lang="en-US" altLang="ja-JP" dirty="0">
              <a:solidFill>
                <a:schemeClr val="accent1">
                  <a:lumMod val="10000"/>
                </a:schemeClr>
              </a:solidFill>
            </a:endParaRPr>
          </a:p>
        </p:txBody>
      </p:sp>
      <p:sp>
        <p:nvSpPr>
          <p:cNvPr id="15" name="吹き出し: 四角形 14">
            <a:extLst>
              <a:ext uri="{FF2B5EF4-FFF2-40B4-BE49-F238E27FC236}">
                <a16:creationId xmlns:a16="http://schemas.microsoft.com/office/drawing/2014/main" id="{6F51E63F-540A-F738-B06B-19EEB5B72C90}"/>
              </a:ext>
            </a:extLst>
          </p:cNvPr>
          <p:cNvSpPr/>
          <p:nvPr/>
        </p:nvSpPr>
        <p:spPr>
          <a:xfrm>
            <a:off x="4968354" y="2361423"/>
            <a:ext cx="2214573" cy="893996"/>
          </a:xfrm>
          <a:prstGeom prst="wedgeRectCallout">
            <a:avLst>
              <a:gd name="adj1" fmla="val 8622"/>
              <a:gd name="adj2" fmla="val 10832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ヘッダーのリスト</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339020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27664D8-2BB0-336A-1B08-559027D63BE8}"/>
              </a:ext>
            </a:extLst>
          </p:cNvPr>
          <p:cNvPicPr>
            <a:picLocks noChangeAspect="1"/>
          </p:cNvPicPr>
          <p:nvPr/>
        </p:nvPicPr>
        <p:blipFill>
          <a:blip r:embed="rId2"/>
          <a:stretch>
            <a:fillRect/>
          </a:stretch>
        </p:blipFill>
        <p:spPr>
          <a:xfrm>
            <a:off x="292475" y="3165895"/>
            <a:ext cx="4860369" cy="3161115"/>
          </a:xfrm>
          <a:prstGeom prst="rect">
            <a:avLst/>
          </a:prstGeom>
        </p:spPr>
      </p:pic>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まずはヘッダーの枠組みを作っていきましょう。</a:t>
            </a:r>
            <a:br>
              <a:rPr lang="ja-JP" altLang="en-US" dirty="0"/>
            </a:br>
            <a:r>
              <a:rPr lang="ja-JP" altLang="en-US" b="0" i="0" dirty="0">
                <a:solidFill>
                  <a:srgbClr val="3F4348"/>
                </a:solidFill>
                <a:effectLst/>
                <a:latin typeface="Open Sans" panose="020B0606030504020204" pitchFamily="34" charset="0"/>
              </a:rPr>
              <a:t>ヘッダーには「☆</a:t>
            </a:r>
            <a:r>
              <a:rPr lang="en-US" altLang="ja-JP" b="0" i="0" dirty="0">
                <a:solidFill>
                  <a:srgbClr val="3F4348"/>
                </a:solidFill>
                <a:effectLst/>
                <a:latin typeface="Open Sans" panose="020B0606030504020204" pitchFamily="34" charset="0"/>
              </a:rPr>
              <a:t>HTML</a:t>
            </a:r>
            <a:r>
              <a:rPr lang="ja-JP" altLang="en-US" b="0" i="0" dirty="0">
                <a:solidFill>
                  <a:srgbClr val="3F4348"/>
                </a:solidFill>
                <a:effectLst/>
                <a:latin typeface="Open Sans" panose="020B0606030504020204" pitchFamily="34" charset="0"/>
              </a:rPr>
              <a:t>☆」のロゴと、ヘッダーメニューのリストがあります。</a:t>
            </a:r>
            <a:br>
              <a:rPr lang="ja-JP" altLang="en-US" dirty="0"/>
            </a:br>
            <a:r>
              <a:rPr lang="ja-JP" altLang="en-US" b="0" i="0" dirty="0">
                <a:solidFill>
                  <a:srgbClr val="3F4348"/>
                </a:solidFill>
                <a:effectLst/>
                <a:latin typeface="Open Sans" panose="020B0606030504020204" pitchFamily="34" charset="0"/>
              </a:rPr>
              <a:t>この二つの部分を、</a:t>
            </a:r>
            <a:r>
              <a:rPr lang="en-US" altLang="ja-JP" b="0" i="0" dirty="0">
                <a:solidFill>
                  <a:srgbClr val="3F4348"/>
                </a:solidFill>
                <a:effectLst/>
                <a:latin typeface="Open Sans" panose="020B0606030504020204" pitchFamily="34" charset="0"/>
              </a:rPr>
              <a:t>&lt;div&gt;</a:t>
            </a:r>
            <a:r>
              <a:rPr lang="ja-JP" altLang="en-US" b="0" i="0" dirty="0">
                <a:solidFill>
                  <a:srgbClr val="3F4348"/>
                </a:solidFill>
                <a:effectLst/>
                <a:latin typeface="Open Sans" panose="020B0606030504020204" pitchFamily="34" charset="0"/>
              </a:rPr>
              <a:t>要素を用いてグループ化してみましょう。</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ja-JP" altLang="en-US" dirty="0">
                <a:solidFill>
                  <a:srgbClr val="3F4348"/>
                </a:solidFill>
                <a:latin typeface="Open Sans" panose="020B0606030504020204" pitchFamily="34" charset="0"/>
              </a:rPr>
              <a:t>前回のファイルに追加しましょう</a:t>
            </a:r>
            <a:r>
              <a:rPr lang="en-US" altLang="ja-JP" dirty="0">
                <a:solidFill>
                  <a:srgbClr val="3F4348"/>
                </a:solidFill>
                <a:latin typeface="Open Sans" panose="020B0606030504020204" pitchFamily="34" charset="0"/>
              </a:rPr>
              <a:t>)</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ヘッダー</a:t>
            </a:r>
            <a:r>
              <a:rPr lang="ja-JP" altLang="en-US" dirty="0"/>
              <a:t>の枠組み</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14</a:t>
            </a:fld>
            <a:endParaRPr lang="ja-JP" altLang="en-US"/>
          </a:p>
        </p:txBody>
      </p:sp>
      <p:sp>
        <p:nvSpPr>
          <p:cNvPr id="10" name="正方形/長方形 9">
            <a:extLst>
              <a:ext uri="{FF2B5EF4-FFF2-40B4-BE49-F238E27FC236}">
                <a16:creationId xmlns:a16="http://schemas.microsoft.com/office/drawing/2014/main" id="{11B7ED27-B111-5BBF-F64E-D9EB88367A5A}"/>
              </a:ext>
            </a:extLst>
          </p:cNvPr>
          <p:cNvSpPr/>
          <p:nvPr/>
        </p:nvSpPr>
        <p:spPr>
          <a:xfrm>
            <a:off x="1259455" y="3692105"/>
            <a:ext cx="3818628" cy="237514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ACB87510-F063-7475-C875-7682D24E48E3}"/>
              </a:ext>
            </a:extLst>
          </p:cNvPr>
          <p:cNvSpPr/>
          <p:nvPr/>
        </p:nvSpPr>
        <p:spPr>
          <a:xfrm>
            <a:off x="5658928" y="3245107"/>
            <a:ext cx="3128514" cy="2684116"/>
          </a:xfrm>
          <a:prstGeom prst="wedgeRectCallout">
            <a:avLst>
              <a:gd name="adj1" fmla="val -70790"/>
              <a:gd name="adj2" fmla="val -12090"/>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この部分を追加しよう！</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646671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&lt;li&gt;</a:t>
            </a:r>
            <a:r>
              <a:rPr lang="ja-JP" altLang="en-US" b="0" i="0" dirty="0">
                <a:solidFill>
                  <a:srgbClr val="3F4348"/>
                </a:solidFill>
                <a:effectLst/>
                <a:latin typeface="Open Sans" panose="020B0606030504020204" pitchFamily="34" charset="0"/>
              </a:rPr>
              <a:t>要素に</a:t>
            </a:r>
            <a:r>
              <a:rPr lang="en-US" altLang="ja-JP" b="0" i="0" dirty="0">
                <a:solidFill>
                  <a:srgbClr val="00A3D3"/>
                </a:solidFill>
                <a:effectLst/>
                <a:latin typeface="Open Sans" panose="020B0606030504020204" pitchFamily="34" charset="0"/>
              </a:rPr>
              <a:t>list-style</a:t>
            </a:r>
            <a:r>
              <a:rPr lang="ja-JP" altLang="en-US" b="0" i="0" dirty="0">
                <a:solidFill>
                  <a:srgbClr val="3F4348"/>
                </a:solidFill>
                <a:effectLst/>
                <a:latin typeface="Open Sans" panose="020B0606030504020204" pitchFamily="34" charset="0"/>
              </a:rPr>
              <a:t>プロパティを用いて</a:t>
            </a:r>
            <a:r>
              <a:rPr lang="en-US" altLang="ja-JP" b="0" i="0" dirty="0">
                <a:solidFill>
                  <a:srgbClr val="3F4348"/>
                </a:solidFill>
                <a:effectLst/>
                <a:latin typeface="Open Sans" panose="020B0606030504020204" pitchFamily="34" charset="0"/>
              </a:rPr>
              <a:t>none</a:t>
            </a:r>
            <a:r>
              <a:rPr lang="ja-JP" altLang="en-US" b="0" i="0" dirty="0">
                <a:solidFill>
                  <a:srgbClr val="3F4348"/>
                </a:solidFill>
                <a:effectLst/>
                <a:latin typeface="Open Sans" panose="020B0606030504020204" pitchFamily="34" charset="0"/>
              </a:rPr>
              <a:t>を指定すると、リストの先頭のマークを消すことができます。</a:t>
            </a:r>
            <a:br>
              <a:rPr lang="ja-JP" altLang="en-US" dirty="0"/>
            </a:br>
            <a:r>
              <a:rPr lang="en-US" altLang="ja-JP" dirty="0"/>
              <a:t>【style.css</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前回のファイルに追加しましょう</a:t>
            </a:r>
            <a:r>
              <a:rPr lang="en-US" altLang="ja-JP" dirty="0">
                <a:solidFill>
                  <a:srgbClr val="3F4348"/>
                </a:solidFill>
                <a:latin typeface="Open Sans" panose="020B0606030504020204" pitchFamily="34" charset="0"/>
              </a:rPr>
              <a:t>)</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リストのマークをなくす</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15</a:t>
            </a:fld>
            <a:endParaRPr lang="ja-JP" altLang="en-US"/>
          </a:p>
        </p:txBody>
      </p:sp>
      <p:pic>
        <p:nvPicPr>
          <p:cNvPr id="11" name="図 10">
            <a:extLst>
              <a:ext uri="{FF2B5EF4-FFF2-40B4-BE49-F238E27FC236}">
                <a16:creationId xmlns:a16="http://schemas.microsoft.com/office/drawing/2014/main" id="{66ABBD1B-B9B1-4209-94BA-E9B3569FAF53}"/>
              </a:ext>
            </a:extLst>
          </p:cNvPr>
          <p:cNvPicPr>
            <a:picLocks noChangeAspect="1"/>
          </p:cNvPicPr>
          <p:nvPr/>
        </p:nvPicPr>
        <p:blipFill rotWithShape="1">
          <a:blip r:embed="rId2"/>
          <a:srcRect b="44650"/>
          <a:stretch/>
        </p:blipFill>
        <p:spPr>
          <a:xfrm>
            <a:off x="342501" y="2676869"/>
            <a:ext cx="3986310" cy="3546950"/>
          </a:xfrm>
          <a:prstGeom prst="rect">
            <a:avLst/>
          </a:prstGeom>
        </p:spPr>
      </p:pic>
      <p:pic>
        <p:nvPicPr>
          <p:cNvPr id="12" name="図 11">
            <a:extLst>
              <a:ext uri="{FF2B5EF4-FFF2-40B4-BE49-F238E27FC236}">
                <a16:creationId xmlns:a16="http://schemas.microsoft.com/office/drawing/2014/main" id="{A862380F-3490-4990-8340-E3E94640EC42}"/>
              </a:ext>
            </a:extLst>
          </p:cNvPr>
          <p:cNvPicPr>
            <a:picLocks noChangeAspect="1"/>
          </p:cNvPicPr>
          <p:nvPr/>
        </p:nvPicPr>
        <p:blipFill rotWithShape="1">
          <a:blip r:embed="rId2"/>
          <a:srcRect t="59177"/>
          <a:stretch/>
        </p:blipFill>
        <p:spPr>
          <a:xfrm>
            <a:off x="4413968" y="2676868"/>
            <a:ext cx="5404884" cy="3546949"/>
          </a:xfrm>
          <a:prstGeom prst="rect">
            <a:avLst/>
          </a:prstGeom>
        </p:spPr>
      </p:pic>
      <p:sp>
        <p:nvSpPr>
          <p:cNvPr id="13" name="正方形/長方形 12">
            <a:extLst>
              <a:ext uri="{FF2B5EF4-FFF2-40B4-BE49-F238E27FC236}">
                <a16:creationId xmlns:a16="http://schemas.microsoft.com/office/drawing/2014/main" id="{FD194DBA-8DFB-EC5A-50CC-5061A54E757F}"/>
              </a:ext>
            </a:extLst>
          </p:cNvPr>
          <p:cNvSpPr/>
          <p:nvPr/>
        </p:nvSpPr>
        <p:spPr>
          <a:xfrm>
            <a:off x="5032073" y="4871049"/>
            <a:ext cx="3657601" cy="1282864"/>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四角形 13">
            <a:extLst>
              <a:ext uri="{FF2B5EF4-FFF2-40B4-BE49-F238E27FC236}">
                <a16:creationId xmlns:a16="http://schemas.microsoft.com/office/drawing/2014/main" id="{08FBA20A-5AA9-9CB2-694C-2A629D05AFAB}"/>
              </a:ext>
            </a:extLst>
          </p:cNvPr>
          <p:cNvSpPr/>
          <p:nvPr/>
        </p:nvSpPr>
        <p:spPr>
          <a:xfrm>
            <a:off x="9034819" y="5072332"/>
            <a:ext cx="3128514" cy="1209268"/>
          </a:xfrm>
          <a:prstGeom prst="wedgeRectCallout">
            <a:avLst>
              <a:gd name="adj1" fmla="val -59944"/>
              <a:gd name="adj2" fmla="val -3530"/>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この部分を追加しよう！</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3934681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HTML</a:t>
            </a:r>
            <a:r>
              <a:rPr lang="ja-JP" altLang="en-US" b="0" i="0" dirty="0">
                <a:solidFill>
                  <a:srgbClr val="3F4348"/>
                </a:solidFill>
                <a:effectLst/>
                <a:latin typeface="Open Sans" panose="020B0606030504020204" pitchFamily="34" charset="0"/>
              </a:rPr>
              <a:t>で記述した要素は基本的に縦に並んでいくので、横並びにするには</a:t>
            </a:r>
            <a:r>
              <a:rPr lang="en-US" altLang="ja-JP" b="0" i="0" dirty="0">
                <a:solidFill>
                  <a:srgbClr val="3F4348"/>
                </a:solidFill>
                <a:effectLst/>
                <a:latin typeface="Open Sans" panose="020B0606030504020204" pitchFamily="34" charset="0"/>
              </a:rPr>
              <a:t>CSS</a:t>
            </a:r>
            <a:r>
              <a:rPr lang="ja-JP" altLang="en-US" b="0" i="0" dirty="0">
                <a:solidFill>
                  <a:srgbClr val="3F4348"/>
                </a:solidFill>
                <a:effectLst/>
                <a:latin typeface="Open Sans" panose="020B0606030504020204" pitchFamily="34" charset="0"/>
              </a:rPr>
              <a:t>が必要です。ヘッダーの要素を</a:t>
            </a:r>
            <a:r>
              <a:rPr lang="ja-JP" altLang="en-US" b="0" i="0" dirty="0">
                <a:solidFill>
                  <a:srgbClr val="00A3D3"/>
                </a:solidFill>
                <a:effectLst/>
                <a:latin typeface="Open Sans" panose="020B0606030504020204" pitchFamily="34" charset="0"/>
              </a:rPr>
              <a:t>横並び</a:t>
            </a:r>
            <a:r>
              <a:rPr lang="ja-JP" altLang="en-US" b="0" i="0" dirty="0">
                <a:solidFill>
                  <a:srgbClr val="3F4348"/>
                </a:solidFill>
                <a:effectLst/>
                <a:latin typeface="Open Sans" panose="020B0606030504020204" pitchFamily="34" charset="0"/>
              </a:rPr>
              <a:t>にしていきましょう。</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b="0" i="0" dirty="0">
                <a:solidFill>
                  <a:srgbClr val="00A3D3"/>
                </a:solidFill>
                <a:effectLst/>
                <a:latin typeface="Open Sans" panose="020B0606030504020204" pitchFamily="34" charset="0"/>
              </a:rPr>
              <a:t>float</a:t>
            </a:r>
            <a:r>
              <a:rPr lang="ja-JP" altLang="en-US" b="0" i="0" dirty="0">
                <a:solidFill>
                  <a:srgbClr val="00A3D3"/>
                </a:solidFill>
                <a:effectLst/>
                <a:latin typeface="Open Sans" panose="020B0606030504020204" pitchFamily="34" charset="0"/>
              </a:rPr>
              <a:t>プロパティ</a:t>
            </a:r>
            <a:r>
              <a:rPr lang="ja-JP" altLang="en-US" b="0" i="0" dirty="0">
                <a:solidFill>
                  <a:srgbClr val="3F4348"/>
                </a:solidFill>
                <a:effectLst/>
                <a:latin typeface="Open Sans" panose="020B0606030504020204" pitchFamily="34" charset="0"/>
              </a:rPr>
              <a:t>を用いることで、指定した要素を</a:t>
            </a:r>
            <a:r>
              <a:rPr lang="ja-JP" altLang="en-US" b="0" i="0" dirty="0">
                <a:solidFill>
                  <a:srgbClr val="00A3D3"/>
                </a:solidFill>
                <a:effectLst/>
                <a:latin typeface="Open Sans" panose="020B0606030504020204" pitchFamily="34" charset="0"/>
              </a:rPr>
              <a:t>横並び</a:t>
            </a:r>
            <a:r>
              <a:rPr lang="ja-JP" altLang="en-US" b="0" i="0" dirty="0">
                <a:solidFill>
                  <a:srgbClr val="3F4348"/>
                </a:solidFill>
                <a:effectLst/>
                <a:latin typeface="Open Sans" panose="020B0606030504020204" pitchFamily="34" charset="0"/>
              </a:rPr>
              <a:t>にすることができます。</a:t>
            </a:r>
            <a:r>
              <a:rPr lang="en-US" altLang="ja-JP" b="0" i="0" dirty="0">
                <a:solidFill>
                  <a:srgbClr val="3F4348"/>
                </a:solidFill>
                <a:effectLst/>
                <a:latin typeface="Open Sans" panose="020B0606030504020204" pitchFamily="34" charset="0"/>
              </a:rPr>
              <a:t>float: left;</a:t>
            </a:r>
            <a:r>
              <a:rPr lang="ja-JP" altLang="en-US" b="0" i="0" dirty="0">
                <a:solidFill>
                  <a:srgbClr val="3F4348"/>
                </a:solidFill>
                <a:effectLst/>
                <a:latin typeface="Open Sans" panose="020B0606030504020204" pitchFamily="34" charset="0"/>
              </a:rPr>
              <a:t>を指定すると要素が左から順に横に並びます。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t>【style.css</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前回のファイルに追加しましょう</a:t>
            </a:r>
            <a:r>
              <a:rPr lang="en-US" altLang="ja-JP" dirty="0">
                <a:solidFill>
                  <a:srgbClr val="3F4348"/>
                </a:solidFill>
                <a:latin typeface="Open Sans" panose="020B0606030504020204" pitchFamily="34" charset="0"/>
              </a:rPr>
              <a:t>)</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ヘッダーの中身を横並びにする</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16</a:t>
            </a:fld>
            <a:endParaRPr lang="ja-JP" altLang="en-US"/>
          </a:p>
        </p:txBody>
      </p:sp>
      <p:pic>
        <p:nvPicPr>
          <p:cNvPr id="7" name="図 6">
            <a:extLst>
              <a:ext uri="{FF2B5EF4-FFF2-40B4-BE49-F238E27FC236}">
                <a16:creationId xmlns:a16="http://schemas.microsoft.com/office/drawing/2014/main" id="{74AE2139-A2EF-77BC-6303-CFD773A6C7C6}"/>
              </a:ext>
            </a:extLst>
          </p:cNvPr>
          <p:cNvPicPr>
            <a:picLocks noChangeAspect="1"/>
          </p:cNvPicPr>
          <p:nvPr/>
        </p:nvPicPr>
        <p:blipFill rotWithShape="1">
          <a:blip r:embed="rId2"/>
          <a:srcRect b="69308"/>
          <a:stretch/>
        </p:blipFill>
        <p:spPr>
          <a:xfrm>
            <a:off x="53401" y="3669101"/>
            <a:ext cx="3918857" cy="2104845"/>
          </a:xfrm>
          <a:prstGeom prst="rect">
            <a:avLst/>
          </a:prstGeom>
        </p:spPr>
      </p:pic>
      <p:pic>
        <p:nvPicPr>
          <p:cNvPr id="8" name="図 7">
            <a:extLst>
              <a:ext uri="{FF2B5EF4-FFF2-40B4-BE49-F238E27FC236}">
                <a16:creationId xmlns:a16="http://schemas.microsoft.com/office/drawing/2014/main" id="{27F68A37-9B0B-191B-A5A4-4C7B92E0FA4F}"/>
              </a:ext>
            </a:extLst>
          </p:cNvPr>
          <p:cNvPicPr>
            <a:picLocks noChangeAspect="1"/>
          </p:cNvPicPr>
          <p:nvPr/>
        </p:nvPicPr>
        <p:blipFill rotWithShape="1">
          <a:blip r:embed="rId2"/>
          <a:srcRect t="33507" b="24396"/>
          <a:stretch/>
        </p:blipFill>
        <p:spPr>
          <a:xfrm>
            <a:off x="4030178" y="3669101"/>
            <a:ext cx="3918857" cy="2886974"/>
          </a:xfrm>
          <a:prstGeom prst="rect">
            <a:avLst/>
          </a:prstGeom>
        </p:spPr>
      </p:pic>
      <p:pic>
        <p:nvPicPr>
          <p:cNvPr id="9" name="図 8">
            <a:extLst>
              <a:ext uri="{FF2B5EF4-FFF2-40B4-BE49-F238E27FC236}">
                <a16:creationId xmlns:a16="http://schemas.microsoft.com/office/drawing/2014/main" id="{D603DE64-09A4-5B17-B541-311C5091F977}"/>
              </a:ext>
            </a:extLst>
          </p:cNvPr>
          <p:cNvPicPr>
            <a:picLocks noChangeAspect="1"/>
          </p:cNvPicPr>
          <p:nvPr/>
        </p:nvPicPr>
        <p:blipFill rotWithShape="1">
          <a:blip r:embed="rId2"/>
          <a:srcRect t="79291" b="1187"/>
          <a:stretch/>
        </p:blipFill>
        <p:spPr>
          <a:xfrm>
            <a:off x="8022420" y="3669101"/>
            <a:ext cx="3918857" cy="1338803"/>
          </a:xfrm>
          <a:prstGeom prst="rect">
            <a:avLst/>
          </a:prstGeom>
        </p:spPr>
      </p:pic>
      <p:sp>
        <p:nvSpPr>
          <p:cNvPr id="10" name="正方形/長方形 9">
            <a:extLst>
              <a:ext uri="{FF2B5EF4-FFF2-40B4-BE49-F238E27FC236}">
                <a16:creationId xmlns:a16="http://schemas.microsoft.com/office/drawing/2014/main" id="{BF928FDE-1868-0374-D4F1-5107DEA59166}"/>
              </a:ext>
            </a:extLst>
          </p:cNvPr>
          <p:cNvSpPr/>
          <p:nvPr/>
        </p:nvSpPr>
        <p:spPr>
          <a:xfrm>
            <a:off x="8770189" y="4338502"/>
            <a:ext cx="1800045" cy="371521"/>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833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ヘッダーのロゴを横並びにしてみましょう。「</a:t>
            </a:r>
            <a:r>
              <a:rPr lang="en-US" altLang="ja-JP" b="0" i="0" dirty="0">
                <a:solidFill>
                  <a:srgbClr val="00B0F0"/>
                </a:solidFill>
                <a:effectLst/>
                <a:latin typeface="Open Sans" panose="020B0606030504020204" pitchFamily="34" charset="0"/>
              </a:rPr>
              <a:t>header-logo</a:t>
            </a:r>
            <a:r>
              <a:rPr lang="ja-JP" altLang="en-US" b="0" i="0" dirty="0">
                <a:solidFill>
                  <a:srgbClr val="3F4348"/>
                </a:solidFill>
                <a:effectLst/>
                <a:latin typeface="Open Sans" panose="020B0606030504020204" pitchFamily="34" charset="0"/>
              </a:rPr>
              <a:t>」に</a:t>
            </a:r>
            <a:r>
              <a:rPr lang="en-US" altLang="ja-JP" b="0" i="0" dirty="0">
                <a:solidFill>
                  <a:srgbClr val="3F4348"/>
                </a:solidFill>
                <a:effectLst/>
                <a:latin typeface="Open Sans" panose="020B0606030504020204" pitchFamily="34" charset="0"/>
              </a:rPr>
              <a:t>float: left;</a:t>
            </a:r>
            <a:r>
              <a:rPr lang="ja-JP" altLang="en-US" b="0" i="0" dirty="0">
                <a:solidFill>
                  <a:srgbClr val="3F4348"/>
                </a:solidFill>
                <a:effectLst/>
                <a:latin typeface="Open Sans" panose="020B0606030504020204" pitchFamily="34" charset="0"/>
              </a:rPr>
              <a:t>を指定することで、ロゴを横並びにすることができます。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t>【style.css</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前回のファイルに追加しましょう</a:t>
            </a:r>
            <a:r>
              <a:rPr lang="en-US" altLang="ja-JP" dirty="0">
                <a:solidFill>
                  <a:srgbClr val="3F4348"/>
                </a:solidFill>
                <a:latin typeface="Open Sans" panose="020B0606030504020204" pitchFamily="34" charset="0"/>
              </a:rPr>
              <a:t>)</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ヘッダーのロゴも横並びにする</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17</a:t>
            </a:fld>
            <a:endParaRPr lang="ja-JP" altLang="en-US"/>
          </a:p>
        </p:txBody>
      </p:sp>
      <p:pic>
        <p:nvPicPr>
          <p:cNvPr id="11" name="図 10">
            <a:extLst>
              <a:ext uri="{FF2B5EF4-FFF2-40B4-BE49-F238E27FC236}">
                <a16:creationId xmlns:a16="http://schemas.microsoft.com/office/drawing/2014/main" id="{FE625F2C-7FF8-4F7C-CD79-11C2C96ACFF1}"/>
              </a:ext>
            </a:extLst>
          </p:cNvPr>
          <p:cNvPicPr>
            <a:picLocks noChangeAspect="1"/>
          </p:cNvPicPr>
          <p:nvPr/>
        </p:nvPicPr>
        <p:blipFill rotWithShape="1">
          <a:blip r:embed="rId2"/>
          <a:srcRect b="58637"/>
          <a:stretch/>
        </p:blipFill>
        <p:spPr>
          <a:xfrm>
            <a:off x="61099" y="2791993"/>
            <a:ext cx="4078415" cy="3431825"/>
          </a:xfrm>
          <a:prstGeom prst="rect">
            <a:avLst/>
          </a:prstGeom>
        </p:spPr>
      </p:pic>
      <p:pic>
        <p:nvPicPr>
          <p:cNvPr id="12" name="図 11">
            <a:extLst>
              <a:ext uri="{FF2B5EF4-FFF2-40B4-BE49-F238E27FC236}">
                <a16:creationId xmlns:a16="http://schemas.microsoft.com/office/drawing/2014/main" id="{A5692009-F661-EEDF-78F0-137B227FF880}"/>
              </a:ext>
            </a:extLst>
          </p:cNvPr>
          <p:cNvPicPr>
            <a:picLocks noChangeAspect="1"/>
          </p:cNvPicPr>
          <p:nvPr/>
        </p:nvPicPr>
        <p:blipFill rotWithShape="1">
          <a:blip r:embed="rId2"/>
          <a:srcRect t="43877" b="18704"/>
          <a:stretch/>
        </p:blipFill>
        <p:spPr>
          <a:xfrm>
            <a:off x="4056792" y="2791992"/>
            <a:ext cx="4078415" cy="3104437"/>
          </a:xfrm>
          <a:prstGeom prst="rect">
            <a:avLst/>
          </a:prstGeom>
        </p:spPr>
      </p:pic>
      <p:pic>
        <p:nvPicPr>
          <p:cNvPr id="13" name="図 12">
            <a:extLst>
              <a:ext uri="{FF2B5EF4-FFF2-40B4-BE49-F238E27FC236}">
                <a16:creationId xmlns:a16="http://schemas.microsoft.com/office/drawing/2014/main" id="{5E91CE3B-3D40-0D57-A3B3-270A515B27EB}"/>
              </a:ext>
            </a:extLst>
          </p:cNvPr>
          <p:cNvPicPr>
            <a:picLocks noChangeAspect="1"/>
          </p:cNvPicPr>
          <p:nvPr/>
        </p:nvPicPr>
        <p:blipFill rotWithShape="1">
          <a:blip r:embed="rId2"/>
          <a:srcRect t="82593" b="-96"/>
          <a:stretch/>
        </p:blipFill>
        <p:spPr>
          <a:xfrm>
            <a:off x="8052486" y="2791991"/>
            <a:ext cx="4078415" cy="1452205"/>
          </a:xfrm>
          <a:prstGeom prst="rect">
            <a:avLst/>
          </a:prstGeom>
        </p:spPr>
      </p:pic>
      <p:sp>
        <p:nvSpPr>
          <p:cNvPr id="14" name="正方形/長方形 13">
            <a:extLst>
              <a:ext uri="{FF2B5EF4-FFF2-40B4-BE49-F238E27FC236}">
                <a16:creationId xmlns:a16="http://schemas.microsoft.com/office/drawing/2014/main" id="{FB526625-9062-012A-787C-772C894AE00A}"/>
              </a:ext>
            </a:extLst>
          </p:cNvPr>
          <p:cNvSpPr/>
          <p:nvPr/>
        </p:nvSpPr>
        <p:spPr>
          <a:xfrm>
            <a:off x="576072" y="4844585"/>
            <a:ext cx="2287898" cy="130932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5329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要素に余白を作りたい場合は、</a:t>
            </a:r>
            <a:r>
              <a:rPr lang="en-US" altLang="ja-JP" b="0" i="0" dirty="0">
                <a:solidFill>
                  <a:srgbClr val="00B0F0"/>
                </a:solidFill>
                <a:effectLst/>
                <a:latin typeface="Open Sans" panose="020B0606030504020204" pitchFamily="34" charset="0"/>
              </a:rPr>
              <a:t>padding</a:t>
            </a:r>
            <a:r>
              <a:rPr lang="ja-JP" altLang="en-US" b="0" i="0" dirty="0">
                <a:solidFill>
                  <a:srgbClr val="3F4348"/>
                </a:solidFill>
                <a:effectLst/>
                <a:latin typeface="Open Sans" panose="020B0606030504020204" pitchFamily="34" charset="0"/>
              </a:rPr>
              <a:t>を用います。</a:t>
            </a:r>
            <a:br>
              <a:rPr lang="ja-JP" altLang="en-US" dirty="0"/>
            </a:b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padding: </a:t>
            </a:r>
            <a:r>
              <a:rPr lang="ja-JP" altLang="en-US" b="0" i="0" dirty="0">
                <a:solidFill>
                  <a:srgbClr val="3F4348"/>
                </a:solidFill>
                <a:effectLst/>
                <a:latin typeface="Open Sans" panose="020B0606030504020204" pitchFamily="34" charset="0"/>
              </a:rPr>
              <a:t>値</a:t>
            </a:r>
            <a:r>
              <a:rPr lang="en-US" altLang="ja-JP" b="0" i="0" dirty="0">
                <a:solidFill>
                  <a:srgbClr val="3F4348"/>
                </a:solidFill>
                <a:effectLst/>
                <a:latin typeface="Open Sans" panose="020B0606030504020204" pitchFamily="34" charset="0"/>
              </a:rPr>
              <a:t>;</a:t>
            </a:r>
            <a:r>
              <a:rPr lang="ja-JP" altLang="en-US" b="0" i="0" dirty="0">
                <a:solidFill>
                  <a:srgbClr val="3F4348"/>
                </a:solidFill>
                <a:effectLst/>
                <a:latin typeface="Open Sans" panose="020B0606030504020204" pitchFamily="34" charset="0"/>
              </a:rPr>
              <a:t>」とすると、</a:t>
            </a:r>
            <a:r>
              <a:rPr lang="ja-JP" altLang="en-US" b="0" i="0" dirty="0">
                <a:solidFill>
                  <a:srgbClr val="00B0F0"/>
                </a:solidFill>
                <a:effectLst/>
                <a:latin typeface="Open Sans" panose="020B0606030504020204" pitchFamily="34" charset="0"/>
              </a:rPr>
              <a:t>上下左右すべての方向</a:t>
            </a:r>
            <a:r>
              <a:rPr lang="ja-JP" altLang="en-US" b="0" i="0" dirty="0">
                <a:solidFill>
                  <a:srgbClr val="3F4348"/>
                </a:solidFill>
                <a:effectLst/>
                <a:latin typeface="Open Sans" panose="020B0606030504020204" pitchFamily="34" charset="0"/>
              </a:rPr>
              <a:t>にその大きさの余白が追加されます。</a:t>
            </a:r>
            <a:r>
              <a:rPr lang="ja-JP" altLang="en-US" dirty="0">
                <a:solidFill>
                  <a:srgbClr val="3F4348"/>
                </a:solidFill>
                <a:latin typeface="Open Sans" panose="020B0606030504020204" pitchFamily="34" charset="0"/>
              </a:rPr>
              <a:t>ロゴに</a:t>
            </a:r>
            <a:r>
              <a:rPr lang="en-US" altLang="ja-JP" dirty="0">
                <a:solidFill>
                  <a:srgbClr val="3F4348"/>
                </a:solidFill>
                <a:latin typeface="Open Sans" panose="020B0606030504020204" pitchFamily="34" charset="0"/>
              </a:rPr>
              <a:t>padding</a:t>
            </a:r>
            <a:r>
              <a:rPr lang="ja-JP" altLang="en-US" dirty="0">
                <a:solidFill>
                  <a:srgbClr val="3F4348"/>
                </a:solidFill>
                <a:latin typeface="Open Sans" panose="020B0606030504020204" pitchFamily="34" charset="0"/>
              </a:rPr>
              <a:t>を追加してみましょう！</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t>【style.css</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前回のファイルに追加しましょう</a:t>
            </a:r>
            <a:r>
              <a:rPr lang="en-US" altLang="ja-JP" dirty="0">
                <a:solidFill>
                  <a:srgbClr val="3F4348"/>
                </a:solidFill>
                <a:latin typeface="Open Sans" panose="020B0606030504020204" pitchFamily="34" charset="0"/>
              </a:rPr>
              <a:t>)</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余白を入れよう！</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18</a:t>
            </a:fld>
            <a:endParaRPr lang="ja-JP" altLang="en-US"/>
          </a:p>
        </p:txBody>
      </p:sp>
      <p:pic>
        <p:nvPicPr>
          <p:cNvPr id="7" name="図 6">
            <a:extLst>
              <a:ext uri="{FF2B5EF4-FFF2-40B4-BE49-F238E27FC236}">
                <a16:creationId xmlns:a16="http://schemas.microsoft.com/office/drawing/2014/main" id="{9FB65500-6D55-DCEA-A05C-13733C6414C7}"/>
              </a:ext>
            </a:extLst>
          </p:cNvPr>
          <p:cNvPicPr>
            <a:picLocks noChangeAspect="1"/>
          </p:cNvPicPr>
          <p:nvPr/>
        </p:nvPicPr>
        <p:blipFill rotWithShape="1">
          <a:blip r:embed="rId2"/>
          <a:srcRect b="56956"/>
          <a:stretch/>
        </p:blipFill>
        <p:spPr>
          <a:xfrm>
            <a:off x="120445" y="3160753"/>
            <a:ext cx="3390926" cy="3142413"/>
          </a:xfrm>
          <a:prstGeom prst="rect">
            <a:avLst/>
          </a:prstGeom>
        </p:spPr>
      </p:pic>
      <p:pic>
        <p:nvPicPr>
          <p:cNvPr id="8" name="図 7">
            <a:extLst>
              <a:ext uri="{FF2B5EF4-FFF2-40B4-BE49-F238E27FC236}">
                <a16:creationId xmlns:a16="http://schemas.microsoft.com/office/drawing/2014/main" id="{F4E9C146-B401-5A33-3C40-A88933EE31BC}"/>
              </a:ext>
            </a:extLst>
          </p:cNvPr>
          <p:cNvPicPr>
            <a:picLocks noChangeAspect="1"/>
          </p:cNvPicPr>
          <p:nvPr/>
        </p:nvPicPr>
        <p:blipFill rotWithShape="1">
          <a:blip r:embed="rId2"/>
          <a:srcRect t="46390" b="18162"/>
          <a:stretch/>
        </p:blipFill>
        <p:spPr>
          <a:xfrm>
            <a:off x="3568136" y="3160753"/>
            <a:ext cx="3390926" cy="2587925"/>
          </a:xfrm>
          <a:prstGeom prst="rect">
            <a:avLst/>
          </a:prstGeom>
        </p:spPr>
      </p:pic>
      <p:pic>
        <p:nvPicPr>
          <p:cNvPr id="9" name="図 8">
            <a:extLst>
              <a:ext uri="{FF2B5EF4-FFF2-40B4-BE49-F238E27FC236}">
                <a16:creationId xmlns:a16="http://schemas.microsoft.com/office/drawing/2014/main" id="{80856E87-A66E-929C-9B30-B48D0D230C8B}"/>
              </a:ext>
            </a:extLst>
          </p:cNvPr>
          <p:cNvPicPr>
            <a:picLocks noChangeAspect="1"/>
          </p:cNvPicPr>
          <p:nvPr/>
        </p:nvPicPr>
        <p:blipFill rotWithShape="1">
          <a:blip r:embed="rId2"/>
          <a:srcRect t="82999" b="222"/>
          <a:stretch/>
        </p:blipFill>
        <p:spPr>
          <a:xfrm>
            <a:off x="7015827" y="3160753"/>
            <a:ext cx="3390926" cy="1224951"/>
          </a:xfrm>
          <a:prstGeom prst="rect">
            <a:avLst/>
          </a:prstGeom>
        </p:spPr>
      </p:pic>
      <p:sp>
        <p:nvSpPr>
          <p:cNvPr id="10" name="正方形/長方形 9">
            <a:extLst>
              <a:ext uri="{FF2B5EF4-FFF2-40B4-BE49-F238E27FC236}">
                <a16:creationId xmlns:a16="http://schemas.microsoft.com/office/drawing/2014/main" id="{56ECD439-602F-DCA0-40D3-F727E4CDD0C5}"/>
              </a:ext>
            </a:extLst>
          </p:cNvPr>
          <p:cNvSpPr/>
          <p:nvPr/>
        </p:nvSpPr>
        <p:spPr>
          <a:xfrm>
            <a:off x="695864" y="5699186"/>
            <a:ext cx="1748287" cy="29329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A63D1A91-2DC8-2695-093B-D2EA5AFE2006}"/>
              </a:ext>
            </a:extLst>
          </p:cNvPr>
          <p:cNvPicPr>
            <a:picLocks noChangeAspect="1"/>
          </p:cNvPicPr>
          <p:nvPr/>
        </p:nvPicPr>
        <p:blipFill>
          <a:blip r:embed="rId3"/>
          <a:stretch>
            <a:fillRect/>
          </a:stretch>
        </p:blipFill>
        <p:spPr>
          <a:xfrm>
            <a:off x="7159925" y="4470274"/>
            <a:ext cx="4949135" cy="2239010"/>
          </a:xfrm>
          <a:prstGeom prst="rect">
            <a:avLst/>
          </a:prstGeom>
        </p:spPr>
      </p:pic>
    </p:spTree>
    <p:extLst>
      <p:ext uri="{BB962C8B-B14F-4D97-AF65-F5344CB8AC3E}">
        <p14:creationId xmlns:p14="http://schemas.microsoft.com/office/powerpoint/2010/main" val="2664327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上下左右ではなく、ある方向のみに余白を指定したい場合もあります。</a:t>
            </a:r>
            <a:br>
              <a:rPr lang="ja-JP" altLang="en-US" dirty="0"/>
            </a:br>
            <a:r>
              <a:rPr lang="ja-JP" altLang="en-US" b="0" i="0" dirty="0">
                <a:solidFill>
                  <a:srgbClr val="3F4348"/>
                </a:solidFill>
                <a:effectLst/>
                <a:latin typeface="Open Sans" panose="020B0606030504020204" pitchFamily="34" charset="0"/>
              </a:rPr>
              <a:t>その場合は、「</a:t>
            </a:r>
            <a:r>
              <a:rPr lang="en-US" altLang="ja-JP" b="0" i="0" dirty="0">
                <a:solidFill>
                  <a:srgbClr val="00B0F0"/>
                </a:solidFill>
                <a:effectLst/>
                <a:latin typeface="Open Sans" panose="020B0606030504020204" pitchFamily="34" charset="0"/>
              </a:rPr>
              <a:t>padding-top: </a:t>
            </a:r>
            <a:r>
              <a:rPr lang="ja-JP" altLang="en-US" b="0" i="0" dirty="0">
                <a:solidFill>
                  <a:srgbClr val="00B0F0"/>
                </a:solidFill>
                <a:effectLst/>
                <a:latin typeface="Open Sans" panose="020B0606030504020204" pitchFamily="34" charset="0"/>
              </a:rPr>
              <a:t>値</a:t>
            </a:r>
            <a:r>
              <a:rPr lang="en-US" altLang="ja-JP" b="0" i="0" dirty="0">
                <a:solidFill>
                  <a:srgbClr val="00B0F0"/>
                </a:solidFill>
                <a:effectLst/>
                <a:latin typeface="Open Sans" panose="020B0606030504020204" pitchFamily="34" charset="0"/>
              </a:rPr>
              <a:t>;</a:t>
            </a:r>
            <a:r>
              <a:rPr lang="ja-JP" altLang="en-US" b="0" i="0" dirty="0">
                <a:solidFill>
                  <a:srgbClr val="3F4348"/>
                </a:solidFill>
                <a:effectLst/>
                <a:latin typeface="Open Sans" panose="020B0606030504020204" pitchFamily="34" charset="0"/>
              </a:rPr>
              <a:t>」などとすると、その方向のみに余白が追加されます。</a:t>
            </a:r>
            <a:br>
              <a:rPr lang="ja-JP" altLang="en-US" dirty="0"/>
            </a:br>
            <a:r>
              <a:rPr lang="ja-JP" altLang="en-US" b="0" i="0" dirty="0">
                <a:solidFill>
                  <a:srgbClr val="3F4348"/>
                </a:solidFill>
                <a:effectLst/>
                <a:latin typeface="Open Sans" panose="020B0606030504020204" pitchFamily="34" charset="0"/>
              </a:rPr>
              <a:t>他に</a:t>
            </a:r>
            <a:r>
              <a:rPr lang="en-US" altLang="ja-JP" b="0" i="0" dirty="0">
                <a:solidFill>
                  <a:srgbClr val="00B0F0"/>
                </a:solidFill>
                <a:effectLst/>
                <a:latin typeface="Open Sans" panose="020B0606030504020204" pitchFamily="34" charset="0"/>
              </a:rPr>
              <a:t>padding-bottom</a:t>
            </a:r>
            <a:r>
              <a:rPr lang="ja-JP" altLang="en-US" b="0" i="0" dirty="0">
                <a:solidFill>
                  <a:srgbClr val="3F4348"/>
                </a:solidFill>
                <a:effectLst/>
                <a:latin typeface="Open Sans" panose="020B0606030504020204" pitchFamily="34" charset="0"/>
              </a:rPr>
              <a:t>、</a:t>
            </a:r>
            <a:r>
              <a:rPr lang="en-US" altLang="ja-JP" b="0" i="0" dirty="0">
                <a:solidFill>
                  <a:srgbClr val="00B0F0"/>
                </a:solidFill>
                <a:effectLst/>
                <a:latin typeface="Open Sans" panose="020B0606030504020204" pitchFamily="34" charset="0"/>
              </a:rPr>
              <a:t>padding-left</a:t>
            </a:r>
            <a:r>
              <a:rPr lang="ja-JP" altLang="en-US" b="0" i="0" dirty="0">
                <a:solidFill>
                  <a:srgbClr val="3F4348"/>
                </a:solidFill>
                <a:effectLst/>
                <a:latin typeface="Open Sans" panose="020B0606030504020204" pitchFamily="34" charset="0"/>
              </a:rPr>
              <a:t>、</a:t>
            </a:r>
            <a:r>
              <a:rPr lang="en-US" altLang="ja-JP" b="0" i="0" dirty="0">
                <a:solidFill>
                  <a:srgbClr val="00B0F0"/>
                </a:solidFill>
                <a:effectLst/>
                <a:latin typeface="Open Sans" panose="020B0606030504020204" pitchFamily="34" charset="0"/>
              </a:rPr>
              <a:t>padding-right</a:t>
            </a:r>
            <a:r>
              <a:rPr lang="ja-JP" altLang="en-US" b="0" i="0" dirty="0">
                <a:solidFill>
                  <a:srgbClr val="3F4348"/>
                </a:solidFill>
                <a:effectLst/>
                <a:latin typeface="Open Sans" panose="020B0606030504020204" pitchFamily="34" charset="0"/>
              </a:rPr>
              <a:t>などがあります。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ja-JP" altLang="en-US" dirty="0">
                <a:solidFill>
                  <a:srgbClr val="3F4348"/>
                </a:solidFill>
                <a:latin typeface="Open Sans" panose="020B0606030504020204" pitchFamily="34" charset="0"/>
              </a:rPr>
              <a:t>リスト部分に追加してみよう！</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t>【style.css</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前回のファイルに追加しましょう</a:t>
            </a:r>
            <a:r>
              <a:rPr lang="en-US" altLang="ja-JP" dirty="0">
                <a:solidFill>
                  <a:srgbClr val="3F4348"/>
                </a:solidFill>
                <a:latin typeface="Open Sans" panose="020B0606030504020204" pitchFamily="34" charset="0"/>
              </a:rPr>
              <a:t>)</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padding</a:t>
            </a:r>
            <a:r>
              <a:rPr lang="ja-JP" altLang="en-US" dirty="0"/>
              <a:t>をある方向のみ指定する</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19</a:t>
            </a:fld>
            <a:endParaRPr lang="ja-JP" altLang="en-US"/>
          </a:p>
        </p:txBody>
      </p:sp>
      <p:pic>
        <p:nvPicPr>
          <p:cNvPr id="11" name="図 10">
            <a:extLst>
              <a:ext uri="{FF2B5EF4-FFF2-40B4-BE49-F238E27FC236}">
                <a16:creationId xmlns:a16="http://schemas.microsoft.com/office/drawing/2014/main" id="{ABCAB904-72FC-C533-6D0B-BAFBA0D80CF8}"/>
              </a:ext>
            </a:extLst>
          </p:cNvPr>
          <p:cNvPicPr>
            <a:picLocks noChangeAspect="1"/>
          </p:cNvPicPr>
          <p:nvPr/>
        </p:nvPicPr>
        <p:blipFill rotWithShape="1">
          <a:blip r:embed="rId2"/>
          <a:srcRect b="63019"/>
          <a:stretch/>
        </p:blipFill>
        <p:spPr>
          <a:xfrm>
            <a:off x="43907" y="3687652"/>
            <a:ext cx="2952335" cy="2742567"/>
          </a:xfrm>
          <a:prstGeom prst="rect">
            <a:avLst/>
          </a:prstGeom>
        </p:spPr>
      </p:pic>
      <p:pic>
        <p:nvPicPr>
          <p:cNvPr id="12" name="図 11">
            <a:extLst>
              <a:ext uri="{FF2B5EF4-FFF2-40B4-BE49-F238E27FC236}">
                <a16:creationId xmlns:a16="http://schemas.microsoft.com/office/drawing/2014/main" id="{1DAE4FF9-05B9-6862-BFFD-C53494E92D63}"/>
              </a:ext>
            </a:extLst>
          </p:cNvPr>
          <p:cNvPicPr>
            <a:picLocks noChangeAspect="1"/>
          </p:cNvPicPr>
          <p:nvPr/>
        </p:nvPicPr>
        <p:blipFill rotWithShape="1">
          <a:blip r:embed="rId2"/>
          <a:srcRect t="40469" b="29228"/>
          <a:stretch/>
        </p:blipFill>
        <p:spPr>
          <a:xfrm>
            <a:off x="3143665" y="3687652"/>
            <a:ext cx="3496301" cy="2661390"/>
          </a:xfrm>
          <a:prstGeom prst="rect">
            <a:avLst/>
          </a:prstGeom>
        </p:spPr>
      </p:pic>
      <p:pic>
        <p:nvPicPr>
          <p:cNvPr id="13" name="図 12">
            <a:extLst>
              <a:ext uri="{FF2B5EF4-FFF2-40B4-BE49-F238E27FC236}">
                <a16:creationId xmlns:a16="http://schemas.microsoft.com/office/drawing/2014/main" id="{C0E3F82E-C2F1-F29D-7AAA-E9ACC4D93CB2}"/>
              </a:ext>
            </a:extLst>
          </p:cNvPr>
          <p:cNvPicPr>
            <a:picLocks noChangeAspect="1"/>
          </p:cNvPicPr>
          <p:nvPr/>
        </p:nvPicPr>
        <p:blipFill rotWithShape="1">
          <a:blip r:embed="rId2"/>
          <a:srcRect t="72787" b="150"/>
          <a:stretch/>
        </p:blipFill>
        <p:spPr>
          <a:xfrm>
            <a:off x="6743756" y="3687651"/>
            <a:ext cx="3914798" cy="2661389"/>
          </a:xfrm>
          <a:prstGeom prst="rect">
            <a:avLst/>
          </a:prstGeom>
        </p:spPr>
      </p:pic>
      <p:sp>
        <p:nvSpPr>
          <p:cNvPr id="14" name="正方形/長方形 13">
            <a:extLst>
              <a:ext uri="{FF2B5EF4-FFF2-40B4-BE49-F238E27FC236}">
                <a16:creationId xmlns:a16="http://schemas.microsoft.com/office/drawing/2014/main" id="{3F1CE4D5-5734-E15E-3B19-53FBE2EDF410}"/>
              </a:ext>
            </a:extLst>
          </p:cNvPr>
          <p:cNvSpPr/>
          <p:nvPr/>
        </p:nvSpPr>
        <p:spPr>
          <a:xfrm>
            <a:off x="7418717" y="4725046"/>
            <a:ext cx="2737449" cy="133644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77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HTML</a:t>
            </a:r>
            <a:r>
              <a:rPr lang="ja-JP" altLang="en-US" dirty="0"/>
              <a:t>の全体構造</a:t>
            </a:r>
            <a:endParaRPr kumimoji="1" lang="ja-JP" altLang="en-US" dirty="0"/>
          </a:p>
        </p:txBody>
      </p:sp>
      <p:sp>
        <p:nvSpPr>
          <p:cNvPr id="3" name="コンテンツ プレースホルダー 2">
            <a:extLst>
              <a:ext uri="{FF2B5EF4-FFF2-40B4-BE49-F238E27FC236}">
                <a16:creationId xmlns:a16="http://schemas.microsoft.com/office/drawing/2014/main" id="{3E601CE5-6A7B-419D-AA5F-D6531E8C578E}"/>
              </a:ext>
            </a:extLst>
          </p:cNvPr>
          <p:cNvSpPr>
            <a:spLocks noGrp="1"/>
          </p:cNvSpPr>
          <p:nvPr>
            <p:ph idx="1"/>
          </p:nvPr>
        </p:nvSpPr>
        <p:spPr>
          <a:xfrm>
            <a:off x="250723" y="1460091"/>
            <a:ext cx="11820832" cy="4763728"/>
          </a:xfrm>
        </p:spPr>
        <p:txBody>
          <a:bodyPr>
            <a:normAutofit/>
          </a:bodyPr>
          <a:lstStyle/>
          <a:p>
            <a:pPr marL="0" indent="0">
              <a:buNone/>
            </a:pPr>
            <a:r>
              <a:rPr lang="ja-JP" altLang="en-US" b="0" i="0" dirty="0">
                <a:solidFill>
                  <a:srgbClr val="3F4348"/>
                </a:solidFill>
                <a:effectLst/>
                <a:latin typeface="Open Sans" panose="020B0606030504020204" pitchFamily="34" charset="0"/>
              </a:rPr>
              <a:t>実際の</a:t>
            </a:r>
            <a:r>
              <a:rPr lang="en-US" altLang="ja-JP" b="0" i="0" dirty="0">
                <a:solidFill>
                  <a:srgbClr val="3F4348"/>
                </a:solidFill>
                <a:effectLst/>
                <a:latin typeface="Open Sans" panose="020B0606030504020204" pitchFamily="34" charset="0"/>
              </a:rPr>
              <a:t>HTML</a:t>
            </a:r>
            <a:r>
              <a:rPr lang="ja-JP" altLang="en-US" b="0" i="0" dirty="0">
                <a:solidFill>
                  <a:srgbClr val="3F4348"/>
                </a:solidFill>
                <a:effectLst/>
                <a:latin typeface="Open Sans" panose="020B0606030504020204" pitchFamily="34" charset="0"/>
              </a:rPr>
              <a:t>ファイルには、決められた型を書いていく必要があります。</a:t>
            </a:r>
            <a:br>
              <a:rPr lang="ja-JP" altLang="en-US" dirty="0"/>
            </a:br>
            <a:r>
              <a:rPr lang="en-US" altLang="ja-JP" b="0" i="0" dirty="0">
                <a:solidFill>
                  <a:srgbClr val="00A3D3"/>
                </a:solidFill>
                <a:effectLst/>
                <a:latin typeface="Open Sans" panose="020B0606030504020204" pitchFamily="34" charset="0"/>
              </a:rPr>
              <a:t>&lt;html&gt;</a:t>
            </a:r>
            <a:r>
              <a:rPr lang="ja-JP" altLang="en-US" b="0" i="0" dirty="0">
                <a:solidFill>
                  <a:srgbClr val="3F4348"/>
                </a:solidFill>
                <a:effectLst/>
                <a:latin typeface="Open Sans" panose="020B0606030504020204" pitchFamily="34" charset="0"/>
              </a:rPr>
              <a:t>要素の中に</a:t>
            </a:r>
            <a:r>
              <a:rPr lang="en-US" altLang="ja-JP" b="0" i="0" dirty="0">
                <a:solidFill>
                  <a:srgbClr val="00A3D3"/>
                </a:solidFill>
                <a:effectLst/>
                <a:latin typeface="Open Sans" panose="020B0606030504020204" pitchFamily="34" charset="0"/>
              </a:rPr>
              <a:t>&lt;head&gt;</a:t>
            </a:r>
            <a:r>
              <a:rPr lang="ja-JP" altLang="en-US" b="0" i="0" dirty="0">
                <a:solidFill>
                  <a:srgbClr val="3F4348"/>
                </a:solidFill>
                <a:effectLst/>
                <a:latin typeface="Open Sans" panose="020B0606030504020204" pitchFamily="34" charset="0"/>
              </a:rPr>
              <a:t>要素と</a:t>
            </a:r>
            <a:r>
              <a:rPr lang="en-US" altLang="ja-JP" b="0" i="0" dirty="0">
                <a:solidFill>
                  <a:srgbClr val="00A3D3"/>
                </a:solidFill>
                <a:effectLst/>
                <a:latin typeface="Open Sans" panose="020B0606030504020204" pitchFamily="34" charset="0"/>
              </a:rPr>
              <a:t>&lt;body&gt;</a:t>
            </a:r>
            <a:r>
              <a:rPr lang="ja-JP" altLang="en-US" b="0" i="0" dirty="0">
                <a:solidFill>
                  <a:srgbClr val="3F4348"/>
                </a:solidFill>
                <a:effectLst/>
                <a:latin typeface="Open Sans" panose="020B0606030504020204" pitchFamily="34" charset="0"/>
              </a:rPr>
              <a:t>要素が必要です。</a:t>
            </a:r>
            <a:endParaRPr lang="en-US" altLang="ja-JP" b="0" i="0" dirty="0">
              <a:solidFill>
                <a:srgbClr val="3F4348"/>
              </a:solidFill>
              <a:effectLst/>
              <a:latin typeface="Open Sans" panose="020B0606030504020204" pitchFamily="34" charset="0"/>
            </a:endParaRPr>
          </a:p>
          <a:p>
            <a:pPr marL="0" indent="0">
              <a:buNone/>
            </a:pPr>
            <a:r>
              <a:rPr lang="en-US" altLang="ja-JP" b="0" i="0" dirty="0">
                <a:solidFill>
                  <a:srgbClr val="3F4348"/>
                </a:solidFill>
                <a:effectLst/>
                <a:latin typeface="Open Sans" panose="020B0606030504020204" pitchFamily="34" charset="0"/>
              </a:rPr>
              <a:t>&lt;head&gt;</a:t>
            </a:r>
            <a:r>
              <a:rPr lang="ja-JP" altLang="en-US" b="0" i="0" dirty="0">
                <a:solidFill>
                  <a:srgbClr val="3F4348"/>
                </a:solidFill>
                <a:effectLst/>
                <a:latin typeface="Open Sans" panose="020B0606030504020204" pitchFamily="34" charset="0"/>
              </a:rPr>
              <a:t>要素には</a:t>
            </a:r>
            <a:r>
              <a:rPr lang="ja-JP" altLang="en-US" b="0" i="0" dirty="0">
                <a:solidFill>
                  <a:srgbClr val="00A3D3"/>
                </a:solidFill>
                <a:effectLst/>
                <a:latin typeface="Open Sans" panose="020B0606030504020204" pitchFamily="34" charset="0"/>
              </a:rPr>
              <a:t>ページに関する情報</a:t>
            </a:r>
            <a:r>
              <a:rPr lang="ja-JP" altLang="en-US" b="0" i="0" dirty="0">
                <a:solidFill>
                  <a:srgbClr val="3F4348"/>
                </a:solidFill>
                <a:effectLst/>
                <a:latin typeface="Open Sans" panose="020B0606030504020204" pitchFamily="34" charset="0"/>
              </a:rPr>
              <a:t>、</a:t>
            </a:r>
            <a:endParaRPr lang="en-US" altLang="ja-JP" b="0" i="0" dirty="0">
              <a:solidFill>
                <a:srgbClr val="3F4348"/>
              </a:solidFill>
              <a:effectLst/>
              <a:latin typeface="Open Sans" panose="020B0606030504020204" pitchFamily="34" charset="0"/>
            </a:endParaRPr>
          </a:p>
          <a:p>
            <a:pPr marL="0" indent="0">
              <a:buNone/>
            </a:pPr>
            <a:r>
              <a:rPr lang="en-US" altLang="ja-JP" b="0" i="0" dirty="0">
                <a:solidFill>
                  <a:srgbClr val="3F4348"/>
                </a:solidFill>
                <a:effectLst/>
                <a:latin typeface="Open Sans" panose="020B0606030504020204" pitchFamily="34" charset="0"/>
              </a:rPr>
              <a:t>&lt;body&gt;</a:t>
            </a:r>
            <a:r>
              <a:rPr lang="ja-JP" altLang="en-US" b="0" i="0" dirty="0">
                <a:solidFill>
                  <a:srgbClr val="3F4348"/>
                </a:solidFill>
                <a:effectLst/>
                <a:latin typeface="Open Sans" panose="020B0606030504020204" pitchFamily="34" charset="0"/>
              </a:rPr>
              <a:t>要素には</a:t>
            </a:r>
            <a:r>
              <a:rPr lang="ja-JP" altLang="en-US" b="0" i="0" dirty="0">
                <a:solidFill>
                  <a:srgbClr val="00A3D3"/>
                </a:solidFill>
                <a:effectLst/>
                <a:latin typeface="Open Sans" panose="020B0606030504020204" pitchFamily="34" charset="0"/>
              </a:rPr>
              <a:t>実際に表示したい内容</a:t>
            </a:r>
            <a:r>
              <a:rPr lang="ja-JP" altLang="en-US" b="0" i="0" dirty="0">
                <a:solidFill>
                  <a:srgbClr val="3F4348"/>
                </a:solidFill>
                <a:effectLst/>
                <a:latin typeface="Open Sans" panose="020B0606030504020204" pitchFamily="34" charset="0"/>
              </a:rPr>
              <a:t>を書きます。</a:t>
            </a:r>
            <a:br>
              <a:rPr lang="ja-JP" altLang="en-US" dirty="0"/>
            </a:br>
            <a:r>
              <a:rPr lang="ja-JP" altLang="en-US" b="0" i="0" dirty="0">
                <a:solidFill>
                  <a:srgbClr val="3F4348"/>
                </a:solidFill>
                <a:effectLst/>
                <a:latin typeface="Open Sans" panose="020B0606030504020204" pitchFamily="34" charset="0"/>
              </a:rPr>
              <a:t>これまで勉強してきた要素は、</a:t>
            </a:r>
            <a:r>
              <a:rPr lang="en-US" altLang="ja-JP" b="0" i="0" dirty="0">
                <a:solidFill>
                  <a:srgbClr val="3F4348"/>
                </a:solidFill>
                <a:effectLst/>
                <a:latin typeface="Open Sans" panose="020B0606030504020204" pitchFamily="34" charset="0"/>
              </a:rPr>
              <a:t>&lt;body&gt;</a:t>
            </a:r>
            <a:r>
              <a:rPr lang="ja-JP" altLang="en-US" b="0" i="0" dirty="0">
                <a:solidFill>
                  <a:srgbClr val="3F4348"/>
                </a:solidFill>
                <a:effectLst/>
                <a:latin typeface="Open Sans" panose="020B0606030504020204" pitchFamily="34" charset="0"/>
              </a:rPr>
              <a:t>要素の中に記述していきます。</a:t>
            </a:r>
            <a:endParaRPr lang="en-US" altLang="ja-JP" b="0" i="0" dirty="0">
              <a:solidFill>
                <a:srgbClr val="3F4348"/>
              </a:solidFill>
              <a:effectLst/>
              <a:latin typeface="Open Sans" panose="020B0606030504020204" pitchFamily="34" charset="0"/>
            </a:endParaRP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a:t>
            </a:fld>
            <a:endParaRPr lang="ja-JP" altLang="en-US"/>
          </a:p>
        </p:txBody>
      </p:sp>
    </p:spTree>
    <p:extLst>
      <p:ext uri="{BB962C8B-B14F-4D97-AF65-F5344CB8AC3E}">
        <p14:creationId xmlns:p14="http://schemas.microsoft.com/office/powerpoint/2010/main" val="167496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指定したい値が方向ごとに異なる場合、個別で指定する方法もありますが、</a:t>
            </a:r>
            <a:r>
              <a:rPr lang="ja-JP" altLang="en-US" b="0" i="0" dirty="0">
                <a:solidFill>
                  <a:srgbClr val="00A3D3"/>
                </a:solidFill>
                <a:effectLst/>
                <a:latin typeface="Open Sans" panose="020B0606030504020204" pitchFamily="34" charset="0"/>
              </a:rPr>
              <a:t>まとめて書く</a:t>
            </a:r>
            <a:r>
              <a:rPr lang="ja-JP" altLang="en-US" b="0" i="0" dirty="0">
                <a:solidFill>
                  <a:srgbClr val="3F4348"/>
                </a:solidFill>
                <a:effectLst/>
                <a:latin typeface="Open Sans" panose="020B0606030504020204" pitchFamily="34" charset="0"/>
              </a:rPr>
              <a:t>ことも可能です。</a:t>
            </a:r>
            <a:br>
              <a:rPr lang="ja-JP" altLang="en-US" dirty="0"/>
            </a:br>
            <a:r>
              <a:rPr lang="ja-JP" altLang="en-US" b="0" i="0" dirty="0">
                <a:solidFill>
                  <a:srgbClr val="3F4348"/>
                </a:solidFill>
                <a:effectLst/>
                <a:latin typeface="Open Sans" panose="020B0606030504020204" pitchFamily="34" charset="0"/>
              </a:rPr>
              <a:t>値を</a:t>
            </a:r>
            <a:r>
              <a:rPr lang="en-US" altLang="ja-JP" b="0" i="0" dirty="0">
                <a:solidFill>
                  <a:srgbClr val="3F4348"/>
                </a:solidFill>
                <a:effectLst/>
                <a:latin typeface="Open Sans" panose="020B0606030504020204" pitchFamily="34" charset="0"/>
              </a:rPr>
              <a:t>4</a:t>
            </a:r>
            <a:r>
              <a:rPr lang="ja-JP" altLang="en-US" b="0" i="0" dirty="0">
                <a:solidFill>
                  <a:srgbClr val="3F4348"/>
                </a:solidFill>
                <a:effectLst/>
                <a:latin typeface="Open Sans" panose="020B0606030504020204" pitchFamily="34" charset="0"/>
              </a:rPr>
              <a:t>つ、スペース区切りで指定した場合、「上」「右」「下」「左」の順で適用されます。</a:t>
            </a:r>
            <a:br>
              <a:rPr lang="ja-JP" altLang="en-US" dirty="0"/>
            </a:b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個別指定</a:t>
            </a: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　</a:t>
            </a: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省略形①</a:t>
            </a:r>
            <a:r>
              <a:rPr lang="en-US" altLang="ja-JP" dirty="0">
                <a:solidFill>
                  <a:srgbClr val="3F4348"/>
                </a:solidFill>
                <a:latin typeface="Open Sans" panose="020B0606030504020204" pitchFamily="34" charset="0"/>
              </a:rPr>
              <a:t>】</a:t>
            </a:r>
            <a:br>
              <a:rPr lang="ja-JP" altLang="en-US" dirty="0"/>
            </a:b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Padding</a:t>
            </a:r>
            <a:r>
              <a:rPr lang="ja-JP" altLang="en-US" dirty="0"/>
              <a:t>の書き方</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20</a:t>
            </a:fld>
            <a:endParaRPr lang="ja-JP" altLang="en-US"/>
          </a:p>
        </p:txBody>
      </p:sp>
      <p:pic>
        <p:nvPicPr>
          <p:cNvPr id="3" name="図 2">
            <a:extLst>
              <a:ext uri="{FF2B5EF4-FFF2-40B4-BE49-F238E27FC236}">
                <a16:creationId xmlns:a16="http://schemas.microsoft.com/office/drawing/2014/main" id="{7C17EB01-2535-8BB2-9CB8-F935939DFC16}"/>
              </a:ext>
            </a:extLst>
          </p:cNvPr>
          <p:cNvPicPr>
            <a:picLocks noChangeAspect="1"/>
          </p:cNvPicPr>
          <p:nvPr/>
        </p:nvPicPr>
        <p:blipFill rotWithShape="1">
          <a:blip r:embed="rId2"/>
          <a:srcRect t="72787" b="150"/>
          <a:stretch/>
        </p:blipFill>
        <p:spPr>
          <a:xfrm>
            <a:off x="250722" y="3021090"/>
            <a:ext cx="4608257" cy="3132822"/>
          </a:xfrm>
          <a:prstGeom prst="rect">
            <a:avLst/>
          </a:prstGeom>
        </p:spPr>
      </p:pic>
      <p:sp>
        <p:nvSpPr>
          <p:cNvPr id="7" name="正方形/長方形 6">
            <a:extLst>
              <a:ext uri="{FF2B5EF4-FFF2-40B4-BE49-F238E27FC236}">
                <a16:creationId xmlns:a16="http://schemas.microsoft.com/office/drawing/2014/main" id="{F36AC75A-B3FD-177A-DCE1-74FA0ABD7AC7}"/>
              </a:ext>
            </a:extLst>
          </p:cNvPr>
          <p:cNvSpPr/>
          <p:nvPr/>
        </p:nvSpPr>
        <p:spPr>
          <a:xfrm>
            <a:off x="1106827" y="4254102"/>
            <a:ext cx="3125867" cy="153709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7E0077B6-6315-A145-B2DA-3C762076407A}"/>
              </a:ext>
            </a:extLst>
          </p:cNvPr>
          <p:cNvPicPr>
            <a:picLocks noChangeAspect="1"/>
          </p:cNvPicPr>
          <p:nvPr/>
        </p:nvPicPr>
        <p:blipFill>
          <a:blip r:embed="rId3"/>
          <a:stretch>
            <a:fillRect/>
          </a:stretch>
        </p:blipFill>
        <p:spPr>
          <a:xfrm>
            <a:off x="4953987" y="3021090"/>
            <a:ext cx="5412885" cy="2068495"/>
          </a:xfrm>
          <a:prstGeom prst="rect">
            <a:avLst/>
          </a:prstGeom>
        </p:spPr>
      </p:pic>
      <p:sp>
        <p:nvSpPr>
          <p:cNvPr id="10" name="正方形/長方形 9">
            <a:extLst>
              <a:ext uri="{FF2B5EF4-FFF2-40B4-BE49-F238E27FC236}">
                <a16:creationId xmlns:a16="http://schemas.microsoft.com/office/drawing/2014/main" id="{F8B1CFD5-1A92-B265-6654-FE7F2E8A8DC3}"/>
              </a:ext>
            </a:extLst>
          </p:cNvPr>
          <p:cNvSpPr/>
          <p:nvPr/>
        </p:nvSpPr>
        <p:spPr>
          <a:xfrm>
            <a:off x="5833871" y="4297672"/>
            <a:ext cx="4460317" cy="38359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四角形 14">
            <a:extLst>
              <a:ext uri="{FF2B5EF4-FFF2-40B4-BE49-F238E27FC236}">
                <a16:creationId xmlns:a16="http://schemas.microsoft.com/office/drawing/2014/main" id="{69116E6F-3100-2ADD-EB6D-47B7601B1C46}"/>
              </a:ext>
            </a:extLst>
          </p:cNvPr>
          <p:cNvSpPr/>
          <p:nvPr/>
        </p:nvSpPr>
        <p:spPr>
          <a:xfrm>
            <a:off x="6212985" y="5022651"/>
            <a:ext cx="2894887" cy="950903"/>
          </a:xfrm>
          <a:prstGeom prst="wedgeRectCallout">
            <a:avLst>
              <a:gd name="adj1" fmla="val -19254"/>
              <a:gd name="adj2" fmla="val -76235"/>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上から順に時計回り指定</a:t>
            </a:r>
            <a:endParaRPr kumimoji="1" lang="en-US" altLang="ja-JP" dirty="0">
              <a:solidFill>
                <a:schemeClr val="accent1">
                  <a:lumMod val="10000"/>
                </a:schemeClr>
              </a:solidFill>
            </a:endParaRPr>
          </a:p>
          <a:p>
            <a:pPr algn="ctr"/>
            <a:r>
              <a:rPr kumimoji="1" lang="en-US" altLang="ja-JP" dirty="0">
                <a:solidFill>
                  <a:schemeClr val="accent1">
                    <a:lumMod val="10000"/>
                  </a:schemeClr>
                </a:solidFill>
              </a:rPr>
              <a:t>top right bottom left</a:t>
            </a:r>
          </a:p>
        </p:txBody>
      </p:sp>
    </p:spTree>
    <p:extLst>
      <p:ext uri="{BB962C8B-B14F-4D97-AF65-F5344CB8AC3E}">
        <p14:creationId xmlns:p14="http://schemas.microsoft.com/office/powerpoint/2010/main" val="3528552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次はフッターの部分です。</a:t>
            </a:r>
            <a:br>
              <a:rPr lang="ja-JP" altLang="en-US" dirty="0"/>
            </a:br>
            <a:r>
              <a:rPr lang="ja-JP" altLang="en-US" b="0" i="0" dirty="0">
                <a:solidFill>
                  <a:srgbClr val="3F4348"/>
                </a:solidFill>
                <a:effectLst/>
                <a:latin typeface="Open Sans" panose="020B0606030504020204" pitchFamily="34" charset="0"/>
              </a:rPr>
              <a:t>まずはフッターの枠組みから作っていきましょう。</a:t>
            </a:r>
            <a:br>
              <a:rPr lang="ja-JP" altLang="en-US" dirty="0"/>
            </a:br>
            <a:r>
              <a:rPr lang="ja-JP" altLang="en-US" b="0" i="0" dirty="0">
                <a:solidFill>
                  <a:srgbClr val="3F4348"/>
                </a:solidFill>
                <a:effectLst/>
                <a:latin typeface="Open Sans" panose="020B0606030504020204" pitchFamily="34" charset="0"/>
              </a:rPr>
              <a:t>フッターの左側にはロゴがあり、右側にはリストがあります。</a:t>
            </a: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フッターを作ろう！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21</a:t>
            </a:fld>
            <a:endParaRPr lang="ja-JP" altLang="en-US"/>
          </a:p>
        </p:txBody>
      </p:sp>
      <p:pic>
        <p:nvPicPr>
          <p:cNvPr id="11" name="図 10">
            <a:extLst>
              <a:ext uri="{FF2B5EF4-FFF2-40B4-BE49-F238E27FC236}">
                <a16:creationId xmlns:a16="http://schemas.microsoft.com/office/drawing/2014/main" id="{609F9668-5517-1B2B-77AC-A663B45BC4C2}"/>
              </a:ext>
            </a:extLst>
          </p:cNvPr>
          <p:cNvPicPr>
            <a:picLocks noChangeAspect="1"/>
          </p:cNvPicPr>
          <p:nvPr/>
        </p:nvPicPr>
        <p:blipFill>
          <a:blip r:embed="rId2"/>
          <a:stretch>
            <a:fillRect/>
          </a:stretch>
        </p:blipFill>
        <p:spPr>
          <a:xfrm>
            <a:off x="1893520" y="3003160"/>
            <a:ext cx="6086520" cy="1504961"/>
          </a:xfrm>
          <a:prstGeom prst="rect">
            <a:avLst/>
          </a:prstGeom>
        </p:spPr>
      </p:pic>
      <p:sp>
        <p:nvSpPr>
          <p:cNvPr id="12" name="正方形/長方形 11">
            <a:extLst>
              <a:ext uri="{FF2B5EF4-FFF2-40B4-BE49-F238E27FC236}">
                <a16:creationId xmlns:a16="http://schemas.microsoft.com/office/drawing/2014/main" id="{AEA67C57-28C0-5FFB-1F98-2318FC102AEE}"/>
              </a:ext>
            </a:extLst>
          </p:cNvPr>
          <p:cNvSpPr/>
          <p:nvPr/>
        </p:nvSpPr>
        <p:spPr>
          <a:xfrm>
            <a:off x="1604188" y="3002917"/>
            <a:ext cx="1232867" cy="36573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73A056D-2FB6-AE8B-7EC6-4A165A8CAA89}"/>
              </a:ext>
            </a:extLst>
          </p:cNvPr>
          <p:cNvSpPr/>
          <p:nvPr/>
        </p:nvSpPr>
        <p:spPr>
          <a:xfrm>
            <a:off x="2452452" y="3629223"/>
            <a:ext cx="4893296" cy="58622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四角形 13">
            <a:extLst>
              <a:ext uri="{FF2B5EF4-FFF2-40B4-BE49-F238E27FC236}">
                <a16:creationId xmlns:a16="http://schemas.microsoft.com/office/drawing/2014/main" id="{517EFD30-B21D-A3BE-5481-2F09DCC861F7}"/>
              </a:ext>
            </a:extLst>
          </p:cNvPr>
          <p:cNvSpPr/>
          <p:nvPr/>
        </p:nvSpPr>
        <p:spPr>
          <a:xfrm>
            <a:off x="120445" y="4335590"/>
            <a:ext cx="1731034" cy="893996"/>
          </a:xfrm>
          <a:prstGeom prst="wedgeRectCallout">
            <a:avLst>
              <a:gd name="adj1" fmla="val 45166"/>
              <a:gd name="adj2" fmla="val -139985"/>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フッター</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の</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ロゴ</a:t>
            </a:r>
            <a:endParaRPr kumimoji="1" lang="en-US" altLang="ja-JP" dirty="0">
              <a:solidFill>
                <a:schemeClr val="accent1">
                  <a:lumMod val="10000"/>
                </a:schemeClr>
              </a:solidFill>
            </a:endParaRPr>
          </a:p>
        </p:txBody>
      </p:sp>
      <p:sp>
        <p:nvSpPr>
          <p:cNvPr id="16" name="吹き出し: 四角形 15">
            <a:extLst>
              <a:ext uri="{FF2B5EF4-FFF2-40B4-BE49-F238E27FC236}">
                <a16:creationId xmlns:a16="http://schemas.microsoft.com/office/drawing/2014/main" id="{87AD3B60-6DD4-1498-A7FC-3F92B578027A}"/>
              </a:ext>
            </a:extLst>
          </p:cNvPr>
          <p:cNvSpPr/>
          <p:nvPr/>
        </p:nvSpPr>
        <p:spPr>
          <a:xfrm>
            <a:off x="4102838" y="4951562"/>
            <a:ext cx="1731034" cy="971910"/>
          </a:xfrm>
          <a:prstGeom prst="wedgeRectCallout">
            <a:avLst>
              <a:gd name="adj1" fmla="val -14634"/>
              <a:gd name="adj2" fmla="val -113467"/>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フッター</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の</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リスト</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1686045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【index.html】(※</a:t>
            </a:r>
            <a:r>
              <a:rPr lang="ja-JP" altLang="en-US" b="0" i="0" dirty="0">
                <a:solidFill>
                  <a:srgbClr val="3F4348"/>
                </a:solidFill>
                <a:effectLst/>
                <a:latin typeface="Open Sans" panose="020B0606030504020204" pitchFamily="34" charset="0"/>
              </a:rPr>
              <a:t>前回のファイルに追加しましょう</a:t>
            </a:r>
            <a:r>
              <a:rPr lang="en-US" altLang="ja-JP" dirty="0">
                <a:solidFill>
                  <a:srgbClr val="3F4348"/>
                </a:solidFill>
                <a:latin typeface="Open Sans" panose="020B0606030504020204" pitchFamily="34" charset="0"/>
              </a:rPr>
              <a:t>)</a:t>
            </a: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フッターを作ろう！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22</a:t>
            </a:fld>
            <a:endParaRPr lang="ja-JP" altLang="en-US"/>
          </a:p>
        </p:txBody>
      </p:sp>
      <p:pic>
        <p:nvPicPr>
          <p:cNvPr id="7" name="図 6">
            <a:extLst>
              <a:ext uri="{FF2B5EF4-FFF2-40B4-BE49-F238E27FC236}">
                <a16:creationId xmlns:a16="http://schemas.microsoft.com/office/drawing/2014/main" id="{5338D667-3576-47BA-DC86-773D9BE10C0E}"/>
              </a:ext>
            </a:extLst>
          </p:cNvPr>
          <p:cNvPicPr>
            <a:picLocks noChangeAspect="1"/>
          </p:cNvPicPr>
          <p:nvPr/>
        </p:nvPicPr>
        <p:blipFill>
          <a:blip r:embed="rId2"/>
          <a:stretch>
            <a:fillRect/>
          </a:stretch>
        </p:blipFill>
        <p:spPr>
          <a:xfrm>
            <a:off x="442822" y="1991482"/>
            <a:ext cx="5057025" cy="4096508"/>
          </a:xfrm>
          <a:prstGeom prst="rect">
            <a:avLst/>
          </a:prstGeom>
        </p:spPr>
      </p:pic>
      <p:sp>
        <p:nvSpPr>
          <p:cNvPr id="8" name="正方形/長方形 7">
            <a:extLst>
              <a:ext uri="{FF2B5EF4-FFF2-40B4-BE49-F238E27FC236}">
                <a16:creationId xmlns:a16="http://schemas.microsoft.com/office/drawing/2014/main" id="{AC7DA1D9-06AD-025F-FE4B-BC5C68ADFC99}"/>
              </a:ext>
            </a:extLst>
          </p:cNvPr>
          <p:cNvSpPr/>
          <p:nvPr/>
        </p:nvSpPr>
        <p:spPr>
          <a:xfrm>
            <a:off x="1353311" y="2505508"/>
            <a:ext cx="4146535" cy="214700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1B238F83-FB02-65DD-445E-97F1F72E96A2}"/>
              </a:ext>
            </a:extLst>
          </p:cNvPr>
          <p:cNvSpPr/>
          <p:nvPr/>
        </p:nvSpPr>
        <p:spPr>
          <a:xfrm>
            <a:off x="5563578" y="5660650"/>
            <a:ext cx="2894887" cy="427340"/>
          </a:xfrm>
          <a:prstGeom prst="wedgeRectCallout">
            <a:avLst>
              <a:gd name="adj1" fmla="val -59980"/>
              <a:gd name="adj2" fmla="val -271254"/>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追加しましょう！</a:t>
            </a:r>
            <a:endParaRPr kumimoji="1" lang="en-US" altLang="ja-JP" dirty="0">
              <a:solidFill>
                <a:schemeClr val="accent1">
                  <a:lumMod val="10000"/>
                </a:schemeClr>
              </a:solidFill>
            </a:endParaRPr>
          </a:p>
        </p:txBody>
      </p:sp>
      <p:sp>
        <p:nvSpPr>
          <p:cNvPr id="10" name="正方形/長方形 9">
            <a:extLst>
              <a:ext uri="{FF2B5EF4-FFF2-40B4-BE49-F238E27FC236}">
                <a16:creationId xmlns:a16="http://schemas.microsoft.com/office/drawing/2014/main" id="{0D7E1A9D-05E6-0DAD-0A3E-2F645DE62250}"/>
              </a:ext>
            </a:extLst>
          </p:cNvPr>
          <p:cNvSpPr/>
          <p:nvPr/>
        </p:nvSpPr>
        <p:spPr>
          <a:xfrm>
            <a:off x="1420421" y="2559171"/>
            <a:ext cx="4012318" cy="230038"/>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11F0635-A68D-FEEB-9B71-5A2CD9DE84C6}"/>
              </a:ext>
            </a:extLst>
          </p:cNvPr>
          <p:cNvSpPr/>
          <p:nvPr/>
        </p:nvSpPr>
        <p:spPr>
          <a:xfrm>
            <a:off x="1420421" y="2842871"/>
            <a:ext cx="3122824" cy="1734879"/>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532E485B-1411-7397-8525-68D917F37C75}"/>
              </a:ext>
            </a:extLst>
          </p:cNvPr>
          <p:cNvSpPr/>
          <p:nvPr/>
        </p:nvSpPr>
        <p:spPr>
          <a:xfrm>
            <a:off x="5890814" y="1991482"/>
            <a:ext cx="2379044" cy="950903"/>
          </a:xfrm>
          <a:prstGeom prst="wedgeRectCallout">
            <a:avLst>
              <a:gd name="adj1" fmla="val -72919"/>
              <a:gd name="adj2" fmla="val 21741"/>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ロゴの</a:t>
            </a:r>
            <a:r>
              <a:rPr kumimoji="1" lang="en-US" altLang="ja-JP" dirty="0">
                <a:solidFill>
                  <a:schemeClr val="accent1">
                    <a:lumMod val="10000"/>
                  </a:schemeClr>
                </a:solidFill>
              </a:rPr>
              <a:t>&lt;div&gt;</a:t>
            </a:r>
            <a:r>
              <a:rPr kumimoji="1" lang="ja-JP" altLang="en-US" dirty="0">
                <a:solidFill>
                  <a:schemeClr val="accent1">
                    <a:lumMod val="10000"/>
                  </a:schemeClr>
                </a:solidFill>
              </a:rPr>
              <a:t>要素</a:t>
            </a:r>
            <a:endParaRPr kumimoji="1" lang="en-US" altLang="ja-JP" dirty="0">
              <a:solidFill>
                <a:schemeClr val="accent1">
                  <a:lumMod val="10000"/>
                </a:schemeClr>
              </a:solidFill>
            </a:endParaRPr>
          </a:p>
        </p:txBody>
      </p:sp>
      <p:sp>
        <p:nvSpPr>
          <p:cNvPr id="19" name="吹き出し: 四角形 18">
            <a:extLst>
              <a:ext uri="{FF2B5EF4-FFF2-40B4-BE49-F238E27FC236}">
                <a16:creationId xmlns:a16="http://schemas.microsoft.com/office/drawing/2014/main" id="{61BAAA7E-FA49-3E07-8CA7-BB53C6977155}"/>
              </a:ext>
            </a:extLst>
          </p:cNvPr>
          <p:cNvSpPr/>
          <p:nvPr/>
        </p:nvSpPr>
        <p:spPr>
          <a:xfrm>
            <a:off x="5890814" y="3088833"/>
            <a:ext cx="2379044" cy="950903"/>
          </a:xfrm>
          <a:prstGeom prst="wedgeRectCallout">
            <a:avLst>
              <a:gd name="adj1" fmla="val -110871"/>
              <a:gd name="adj2" fmla="val 57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フッターのリストの</a:t>
            </a:r>
            <a:r>
              <a:rPr kumimoji="1" lang="en-US" altLang="ja-JP" dirty="0">
                <a:solidFill>
                  <a:schemeClr val="accent1">
                    <a:lumMod val="10000"/>
                  </a:schemeClr>
                </a:solidFill>
              </a:rPr>
              <a:t>&lt;div&gt;</a:t>
            </a:r>
            <a:r>
              <a:rPr kumimoji="1" lang="ja-JP" altLang="en-US" dirty="0">
                <a:solidFill>
                  <a:schemeClr val="accent1">
                    <a:lumMod val="10000"/>
                  </a:schemeClr>
                </a:solidFill>
              </a:rPr>
              <a:t>要素</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869786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ヘッダーを作った時に</a:t>
            </a:r>
            <a:r>
              <a:rPr lang="en-US" altLang="ja-JP" b="0" i="0" dirty="0">
                <a:solidFill>
                  <a:srgbClr val="00A3D3"/>
                </a:solidFill>
                <a:effectLst/>
                <a:latin typeface="Open Sans" panose="020B0606030504020204" pitchFamily="34" charset="0"/>
              </a:rPr>
              <a:t>&lt;li&gt;</a:t>
            </a:r>
            <a:r>
              <a:rPr lang="ja-JP" altLang="en-US" b="0" i="0" dirty="0">
                <a:solidFill>
                  <a:srgbClr val="00A3D3"/>
                </a:solidFill>
                <a:effectLst/>
                <a:latin typeface="Open Sans" panose="020B0606030504020204" pitchFamily="34" charset="0"/>
              </a:rPr>
              <a:t>要素全体</a:t>
            </a:r>
            <a:r>
              <a:rPr lang="ja-JP" altLang="en-US" b="0" i="0" dirty="0">
                <a:solidFill>
                  <a:srgbClr val="3F4348"/>
                </a:solidFill>
                <a:effectLst/>
                <a:latin typeface="Open Sans" panose="020B0606030504020204" pitchFamily="34" charset="0"/>
              </a:rPr>
              <a:t>に</a:t>
            </a:r>
            <a:r>
              <a:rPr lang="en-US" altLang="ja-JP" b="0" i="0" u="sng" dirty="0">
                <a:solidFill>
                  <a:srgbClr val="3F4348"/>
                </a:solidFill>
                <a:effectLst/>
                <a:latin typeface="Open Sans" panose="020B0606030504020204" pitchFamily="34" charset="0"/>
              </a:rPr>
              <a:t>float</a:t>
            </a:r>
            <a:r>
              <a:rPr lang="ja-JP" altLang="en-US" b="0" i="0" dirty="0">
                <a:solidFill>
                  <a:srgbClr val="3F4348"/>
                </a:solidFill>
                <a:effectLst/>
                <a:latin typeface="Open Sans" panose="020B0606030504020204" pitchFamily="34" charset="0"/>
              </a:rPr>
              <a:t>と</a:t>
            </a:r>
            <a:r>
              <a:rPr lang="en-US" altLang="ja-JP" b="0" i="0" u="sng" dirty="0">
                <a:solidFill>
                  <a:srgbClr val="3F4348"/>
                </a:solidFill>
                <a:effectLst/>
                <a:latin typeface="Open Sans" panose="020B0606030504020204" pitchFamily="34" charset="0"/>
              </a:rPr>
              <a:t>padding</a:t>
            </a:r>
            <a:r>
              <a:rPr lang="ja-JP" altLang="en-US" b="0" i="0" dirty="0">
                <a:solidFill>
                  <a:srgbClr val="3F4348"/>
                </a:solidFill>
                <a:effectLst/>
                <a:latin typeface="Open Sans" panose="020B0606030504020204" pitchFamily="34" charset="0"/>
              </a:rPr>
              <a:t>を指定しました。</a:t>
            </a:r>
            <a:br>
              <a:rPr lang="ja-JP" altLang="en-US" dirty="0"/>
            </a:br>
            <a:r>
              <a:rPr lang="ja-JP" altLang="en-US" b="0" i="0" dirty="0">
                <a:solidFill>
                  <a:srgbClr val="3F4348"/>
                </a:solidFill>
                <a:effectLst/>
                <a:latin typeface="Open Sans" panose="020B0606030504020204" pitchFamily="34" charset="0"/>
              </a:rPr>
              <a:t>これらは、フッターの</a:t>
            </a:r>
            <a:r>
              <a:rPr lang="en-US" altLang="ja-JP" b="0" i="0" u="sng" dirty="0">
                <a:solidFill>
                  <a:srgbClr val="3F4348"/>
                </a:solidFill>
                <a:effectLst/>
                <a:latin typeface="Open Sans" panose="020B0606030504020204" pitchFamily="34" charset="0"/>
              </a:rPr>
              <a:t>&lt;li&gt;</a:t>
            </a:r>
            <a:r>
              <a:rPr lang="ja-JP" altLang="en-US" b="0" i="0" u="sng" dirty="0">
                <a:solidFill>
                  <a:srgbClr val="3F4348"/>
                </a:solidFill>
                <a:effectLst/>
                <a:latin typeface="Open Sans" panose="020B0606030504020204" pitchFamily="34" charset="0"/>
              </a:rPr>
              <a:t>要素</a:t>
            </a:r>
            <a:r>
              <a:rPr lang="ja-JP" altLang="en-US" b="0" i="0" dirty="0">
                <a:solidFill>
                  <a:srgbClr val="3F4348"/>
                </a:solidFill>
                <a:effectLst/>
                <a:latin typeface="Open Sans" panose="020B0606030504020204" pitchFamily="34" charset="0"/>
              </a:rPr>
              <a:t>にも適用されてしまいます。</a:t>
            </a:r>
            <a:br>
              <a:rPr lang="ja-JP" altLang="en-US" dirty="0"/>
            </a:br>
            <a:r>
              <a:rPr lang="en-US" altLang="ja-JP" b="0" i="0" u="sng" dirty="0">
                <a:solidFill>
                  <a:srgbClr val="3F4348"/>
                </a:solidFill>
                <a:effectLst/>
                <a:latin typeface="Open Sans" panose="020B0606030504020204" pitchFamily="34" charset="0"/>
              </a:rPr>
              <a:t>float</a:t>
            </a:r>
            <a:r>
              <a:rPr lang="ja-JP" altLang="en-US" b="0" i="0" dirty="0">
                <a:solidFill>
                  <a:srgbClr val="3F4348"/>
                </a:solidFill>
                <a:effectLst/>
                <a:latin typeface="Open Sans" panose="020B0606030504020204" pitchFamily="34" charset="0"/>
              </a:rPr>
              <a:t>と</a:t>
            </a:r>
            <a:r>
              <a:rPr lang="en-US" altLang="ja-JP" b="0" i="0" u="sng" dirty="0">
                <a:solidFill>
                  <a:srgbClr val="3F4348"/>
                </a:solidFill>
                <a:effectLst/>
                <a:latin typeface="Open Sans" panose="020B0606030504020204" pitchFamily="34" charset="0"/>
              </a:rPr>
              <a:t>padding</a:t>
            </a:r>
            <a:r>
              <a:rPr lang="ja-JP" altLang="en-US" b="0" i="0" dirty="0">
                <a:solidFill>
                  <a:srgbClr val="3F4348"/>
                </a:solidFill>
                <a:effectLst/>
                <a:latin typeface="Open Sans" panose="020B0606030504020204" pitchFamily="34" charset="0"/>
              </a:rPr>
              <a:t>を</a:t>
            </a:r>
            <a:r>
              <a:rPr lang="ja-JP" altLang="en-US" b="0" i="0" dirty="0">
                <a:solidFill>
                  <a:srgbClr val="00A3D3"/>
                </a:solidFill>
                <a:effectLst/>
                <a:latin typeface="Open Sans" panose="020B0606030504020204" pitchFamily="34" charset="0"/>
              </a:rPr>
              <a:t>ヘッダーの</a:t>
            </a:r>
            <a:r>
              <a:rPr lang="en-US" altLang="ja-JP" b="0" i="0" dirty="0">
                <a:solidFill>
                  <a:srgbClr val="00A3D3"/>
                </a:solidFill>
                <a:effectLst/>
                <a:latin typeface="Open Sans" panose="020B0606030504020204" pitchFamily="34" charset="0"/>
              </a:rPr>
              <a:t>&lt;li&gt;</a:t>
            </a:r>
            <a:r>
              <a:rPr lang="ja-JP" altLang="en-US" b="0" i="0" dirty="0">
                <a:solidFill>
                  <a:srgbClr val="00A3D3"/>
                </a:solidFill>
                <a:effectLst/>
                <a:latin typeface="Open Sans" panose="020B0606030504020204" pitchFamily="34" charset="0"/>
              </a:rPr>
              <a:t>要素にのみ</a:t>
            </a:r>
            <a:r>
              <a:rPr lang="ja-JP" altLang="en-US" b="0" i="0" dirty="0">
                <a:solidFill>
                  <a:srgbClr val="3F4348"/>
                </a:solidFill>
                <a:effectLst/>
                <a:latin typeface="Open Sans" panose="020B0606030504020204" pitchFamily="34" charset="0"/>
              </a:rPr>
              <a:t>適用されるようにするにはどうすれば</a:t>
            </a:r>
            <a:r>
              <a:rPr lang="en-US" altLang="ja-JP" b="0" i="0" dirty="0">
                <a:solidFill>
                  <a:srgbClr val="3F4348"/>
                </a:solidFill>
                <a:effectLst/>
                <a:latin typeface="Open Sans" panose="020B0606030504020204" pitchFamily="34" charset="0"/>
              </a:rPr>
              <a:t>…</a:t>
            </a:r>
            <a:r>
              <a:rPr lang="ja-JP" altLang="en-US" b="0" i="0" dirty="0">
                <a:solidFill>
                  <a:srgbClr val="3F4348"/>
                </a:solidFill>
                <a:effectLst/>
                <a:latin typeface="Open Sans" panose="020B0606030504020204" pitchFamily="34" charset="0"/>
              </a:rPr>
              <a:t>。</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ja-JP" altLang="en-US" dirty="0">
                <a:solidFill>
                  <a:srgbClr val="3F4348"/>
                </a:solidFill>
                <a:latin typeface="Open Sans" panose="020B0606030504020204" pitchFamily="34" charset="0"/>
              </a:rPr>
              <a:t>そんな時には、</a:t>
            </a:r>
            <a:r>
              <a:rPr lang="ja-JP" altLang="en-US" dirty="0">
                <a:solidFill>
                  <a:srgbClr val="FF0000"/>
                </a:solidFill>
                <a:latin typeface="Open Sans" panose="020B0606030504020204" pitchFamily="34" charset="0"/>
              </a:rPr>
              <a:t>入れ子のセレクタ</a:t>
            </a:r>
            <a:r>
              <a:rPr lang="ja-JP" altLang="en-US" dirty="0">
                <a:solidFill>
                  <a:srgbClr val="3F4348"/>
                </a:solidFill>
                <a:latin typeface="Open Sans" panose="020B0606030504020204" pitchFamily="34" charset="0"/>
              </a:rPr>
              <a:t>を設定すれば</a:t>
            </a:r>
            <a:r>
              <a:rPr lang="en-US" altLang="ja-JP" dirty="0">
                <a:solidFill>
                  <a:srgbClr val="3F4348"/>
                </a:solidFill>
                <a:latin typeface="Open Sans" panose="020B0606030504020204" pitchFamily="34" charset="0"/>
              </a:rPr>
              <a:t>OK</a:t>
            </a:r>
            <a:r>
              <a:rPr lang="ja-JP" altLang="en-US" dirty="0">
                <a:solidFill>
                  <a:srgbClr val="3F4348"/>
                </a:solidFill>
                <a:latin typeface="Open Sans" panose="020B0606030504020204" pitchFamily="34" charset="0"/>
              </a:rPr>
              <a:t>！</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【style.css】(※</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フッターのレイアウト</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23</a:t>
            </a:fld>
            <a:endParaRPr lang="ja-JP" altLang="en-US"/>
          </a:p>
        </p:txBody>
      </p:sp>
      <p:pic>
        <p:nvPicPr>
          <p:cNvPr id="7" name="図 6">
            <a:extLst>
              <a:ext uri="{FF2B5EF4-FFF2-40B4-BE49-F238E27FC236}">
                <a16:creationId xmlns:a16="http://schemas.microsoft.com/office/drawing/2014/main" id="{575B925A-9273-71A9-38F4-29967B875185}"/>
              </a:ext>
            </a:extLst>
          </p:cNvPr>
          <p:cNvPicPr>
            <a:picLocks noChangeAspect="1"/>
          </p:cNvPicPr>
          <p:nvPr/>
        </p:nvPicPr>
        <p:blipFill rotWithShape="1">
          <a:blip r:embed="rId2"/>
          <a:srcRect b="38982"/>
          <a:stretch/>
        </p:blipFill>
        <p:spPr>
          <a:xfrm>
            <a:off x="365759" y="3692074"/>
            <a:ext cx="3024175" cy="2611092"/>
          </a:xfrm>
          <a:prstGeom prst="rect">
            <a:avLst/>
          </a:prstGeom>
        </p:spPr>
      </p:pic>
      <p:sp>
        <p:nvSpPr>
          <p:cNvPr id="14" name="正方形/長方形 13">
            <a:extLst>
              <a:ext uri="{FF2B5EF4-FFF2-40B4-BE49-F238E27FC236}">
                <a16:creationId xmlns:a16="http://schemas.microsoft.com/office/drawing/2014/main" id="{3E0B642A-A52D-84B7-BD86-FD8CE83FB515}"/>
              </a:ext>
            </a:extLst>
          </p:cNvPr>
          <p:cNvSpPr/>
          <p:nvPr/>
        </p:nvSpPr>
        <p:spPr>
          <a:xfrm>
            <a:off x="603389" y="4353982"/>
            <a:ext cx="2703403" cy="1546486"/>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4C6B7092-BC1C-943C-CA2E-CCF6CE35780A}"/>
              </a:ext>
            </a:extLst>
          </p:cNvPr>
          <p:cNvSpPr/>
          <p:nvPr/>
        </p:nvSpPr>
        <p:spPr>
          <a:xfrm>
            <a:off x="3866482" y="5272916"/>
            <a:ext cx="2379044" cy="950903"/>
          </a:xfrm>
          <a:prstGeom prst="wedgeRectCallout">
            <a:avLst>
              <a:gd name="adj1" fmla="val -71952"/>
              <a:gd name="adj2" fmla="val -19989"/>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削除</a:t>
            </a:r>
            <a:endParaRPr kumimoji="1" lang="en-US" altLang="ja-JP" dirty="0">
              <a:solidFill>
                <a:schemeClr val="accent1">
                  <a:lumMod val="10000"/>
                </a:schemeClr>
              </a:solidFill>
            </a:endParaRPr>
          </a:p>
        </p:txBody>
      </p:sp>
      <p:sp>
        <p:nvSpPr>
          <p:cNvPr id="21" name="吹き出し: 四角形 20">
            <a:extLst>
              <a:ext uri="{FF2B5EF4-FFF2-40B4-BE49-F238E27FC236}">
                <a16:creationId xmlns:a16="http://schemas.microsoft.com/office/drawing/2014/main" id="{635E02F4-216C-C6F4-B6F4-F8D4B5D58CE9}"/>
              </a:ext>
            </a:extLst>
          </p:cNvPr>
          <p:cNvSpPr/>
          <p:nvPr/>
        </p:nvSpPr>
        <p:spPr>
          <a:xfrm>
            <a:off x="7288293" y="3841955"/>
            <a:ext cx="2379044" cy="899776"/>
          </a:xfrm>
          <a:prstGeom prst="wedgeRectCallout">
            <a:avLst>
              <a:gd name="adj1" fmla="val -76545"/>
              <a:gd name="adj2" fmla="val -3186"/>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追加しましょう</a:t>
            </a:r>
            <a:endParaRPr kumimoji="1" lang="en-US" altLang="ja-JP" dirty="0">
              <a:solidFill>
                <a:schemeClr val="accent1">
                  <a:lumMod val="10000"/>
                </a:schemeClr>
              </a:solidFill>
            </a:endParaRPr>
          </a:p>
        </p:txBody>
      </p:sp>
      <p:pic>
        <p:nvPicPr>
          <p:cNvPr id="8" name="図 7">
            <a:extLst>
              <a:ext uri="{FF2B5EF4-FFF2-40B4-BE49-F238E27FC236}">
                <a16:creationId xmlns:a16="http://schemas.microsoft.com/office/drawing/2014/main" id="{4A69A315-266B-D828-AC10-EA2EF8D4CF2F}"/>
              </a:ext>
            </a:extLst>
          </p:cNvPr>
          <p:cNvPicPr>
            <a:picLocks noChangeAspect="1"/>
          </p:cNvPicPr>
          <p:nvPr/>
        </p:nvPicPr>
        <p:blipFill rotWithShape="1">
          <a:blip r:embed="rId2"/>
          <a:srcRect t="64346" b="2459"/>
          <a:stretch/>
        </p:blipFill>
        <p:spPr>
          <a:xfrm>
            <a:off x="3727185" y="3692074"/>
            <a:ext cx="3024175" cy="1420482"/>
          </a:xfrm>
          <a:prstGeom prst="rect">
            <a:avLst/>
          </a:prstGeom>
        </p:spPr>
      </p:pic>
      <p:sp>
        <p:nvSpPr>
          <p:cNvPr id="20" name="正方形/長方形 19">
            <a:extLst>
              <a:ext uri="{FF2B5EF4-FFF2-40B4-BE49-F238E27FC236}">
                <a16:creationId xmlns:a16="http://schemas.microsoft.com/office/drawing/2014/main" id="{410F9C24-74A3-FCAE-1A4A-6B45276D53CD}"/>
              </a:ext>
            </a:extLst>
          </p:cNvPr>
          <p:cNvSpPr/>
          <p:nvPr/>
        </p:nvSpPr>
        <p:spPr>
          <a:xfrm>
            <a:off x="3788481" y="3776661"/>
            <a:ext cx="2901581" cy="1255266"/>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9244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.header-list</a:t>
            </a:r>
            <a:r>
              <a:rPr lang="ja-JP" altLang="en-US" b="0" i="0" dirty="0">
                <a:solidFill>
                  <a:srgbClr val="3F4348"/>
                </a:solidFill>
                <a:effectLst/>
                <a:latin typeface="Open Sans" panose="020B0606030504020204" pitchFamily="34" charset="0"/>
              </a:rPr>
              <a:t>」の後にスペースを空けて</a:t>
            </a:r>
            <a:r>
              <a:rPr lang="en-US" altLang="ja-JP" b="0" i="0" dirty="0">
                <a:solidFill>
                  <a:srgbClr val="3F4348"/>
                </a:solidFill>
                <a:effectLst/>
                <a:latin typeface="Open Sans" panose="020B0606030504020204" pitchFamily="34" charset="0"/>
              </a:rPr>
              <a:t>li</a:t>
            </a:r>
            <a:r>
              <a:rPr lang="ja-JP" altLang="en-US" b="0" i="0" dirty="0">
                <a:solidFill>
                  <a:srgbClr val="3F4348"/>
                </a:solidFill>
                <a:effectLst/>
                <a:latin typeface="Open Sans" panose="020B0606030504020204" pitchFamily="34" charset="0"/>
              </a:rPr>
              <a:t>と続けると、</a:t>
            </a:r>
            <a:r>
              <a:rPr lang="ja-JP" altLang="en-US" b="0" i="0" dirty="0">
                <a:solidFill>
                  <a:srgbClr val="00A3D3"/>
                </a:solidFill>
                <a:effectLst/>
                <a:latin typeface="Open Sans" panose="020B0606030504020204" pitchFamily="34" charset="0"/>
              </a:rPr>
              <a:t>「</a:t>
            </a:r>
            <a:r>
              <a:rPr lang="en-US" altLang="ja-JP" b="0" i="0" dirty="0">
                <a:solidFill>
                  <a:srgbClr val="00A3D3"/>
                </a:solidFill>
                <a:effectLst/>
                <a:latin typeface="Open Sans" panose="020B0606030504020204" pitchFamily="34" charset="0"/>
              </a:rPr>
              <a:t>header-list</a:t>
            </a:r>
            <a:r>
              <a:rPr lang="ja-JP" altLang="en-US" b="0" i="0" dirty="0">
                <a:solidFill>
                  <a:srgbClr val="00A3D3"/>
                </a:solidFill>
                <a:effectLst/>
                <a:latin typeface="Open Sans" panose="020B0606030504020204" pitchFamily="34" charset="0"/>
              </a:rPr>
              <a:t>」の中の</a:t>
            </a:r>
            <a:r>
              <a:rPr lang="en-US" altLang="ja-JP" b="0" i="0" dirty="0">
                <a:solidFill>
                  <a:srgbClr val="00A3D3"/>
                </a:solidFill>
                <a:effectLst/>
                <a:latin typeface="Open Sans" panose="020B0606030504020204" pitchFamily="34" charset="0"/>
              </a:rPr>
              <a:t>&lt;li&gt;</a:t>
            </a:r>
            <a:r>
              <a:rPr lang="ja-JP" altLang="en-US" b="0" i="0" dirty="0">
                <a:solidFill>
                  <a:srgbClr val="00A3D3"/>
                </a:solidFill>
                <a:effectLst/>
                <a:latin typeface="Open Sans" panose="020B0606030504020204" pitchFamily="34" charset="0"/>
              </a:rPr>
              <a:t>要素</a:t>
            </a:r>
            <a:r>
              <a:rPr lang="ja-JP" altLang="en-US" b="0" i="0" dirty="0">
                <a:solidFill>
                  <a:srgbClr val="3F4348"/>
                </a:solidFill>
                <a:effectLst/>
                <a:latin typeface="Open Sans" panose="020B0606030504020204" pitchFamily="34" charset="0"/>
              </a:rPr>
              <a:t>にのみ</a:t>
            </a:r>
            <a:r>
              <a:rPr lang="en-US" altLang="ja-JP" b="0" i="0" dirty="0">
                <a:solidFill>
                  <a:srgbClr val="3F4348"/>
                </a:solidFill>
                <a:effectLst/>
                <a:latin typeface="Open Sans" panose="020B0606030504020204" pitchFamily="34" charset="0"/>
              </a:rPr>
              <a:t>CSS</a:t>
            </a:r>
            <a:r>
              <a:rPr lang="ja-JP" altLang="en-US" b="0" i="0" dirty="0">
                <a:solidFill>
                  <a:srgbClr val="3F4348"/>
                </a:solidFill>
                <a:effectLst/>
                <a:latin typeface="Open Sans" panose="020B0606030504020204" pitchFamily="34" charset="0"/>
              </a:rPr>
              <a:t>を適用することができます。</a:t>
            </a:r>
            <a:br>
              <a:rPr lang="ja-JP" altLang="en-US" dirty="0"/>
            </a:br>
            <a:r>
              <a:rPr lang="ja-JP" altLang="en-US" b="0" i="0" dirty="0">
                <a:solidFill>
                  <a:srgbClr val="3F4348"/>
                </a:solidFill>
                <a:effectLst/>
                <a:latin typeface="Open Sans" panose="020B0606030504020204" pitchFamily="34" charset="0"/>
              </a:rPr>
              <a:t>これにより、</a:t>
            </a:r>
            <a:r>
              <a:rPr lang="ja-JP" altLang="en-US" b="0" i="0" dirty="0">
                <a:solidFill>
                  <a:srgbClr val="00A3D3"/>
                </a:solidFill>
                <a:effectLst/>
                <a:latin typeface="Open Sans" panose="020B0606030504020204" pitchFamily="34" charset="0"/>
              </a:rPr>
              <a:t>ヘッダーの</a:t>
            </a:r>
            <a:r>
              <a:rPr lang="en-US" altLang="ja-JP" b="0" i="0" dirty="0">
                <a:solidFill>
                  <a:srgbClr val="00A3D3"/>
                </a:solidFill>
                <a:effectLst/>
                <a:latin typeface="Open Sans" panose="020B0606030504020204" pitchFamily="34" charset="0"/>
              </a:rPr>
              <a:t>&lt;li&gt;</a:t>
            </a:r>
            <a:r>
              <a:rPr lang="ja-JP" altLang="en-US" b="0" i="0" dirty="0">
                <a:solidFill>
                  <a:srgbClr val="00A3D3"/>
                </a:solidFill>
                <a:effectLst/>
                <a:latin typeface="Open Sans" panose="020B0606030504020204" pitchFamily="34" charset="0"/>
              </a:rPr>
              <a:t>要素</a:t>
            </a:r>
            <a:r>
              <a:rPr lang="ja-JP" altLang="en-US" b="0" i="0" dirty="0">
                <a:solidFill>
                  <a:srgbClr val="3F4348"/>
                </a:solidFill>
                <a:effectLst/>
                <a:latin typeface="Open Sans" panose="020B0606030504020204" pitchFamily="34" charset="0"/>
              </a:rPr>
              <a:t>と</a:t>
            </a:r>
            <a:r>
              <a:rPr lang="ja-JP" altLang="en-US" b="0" i="0" dirty="0">
                <a:solidFill>
                  <a:srgbClr val="00A3D3"/>
                </a:solidFill>
                <a:effectLst/>
                <a:latin typeface="Open Sans" panose="020B0606030504020204" pitchFamily="34" charset="0"/>
              </a:rPr>
              <a:t>フッターの</a:t>
            </a:r>
            <a:r>
              <a:rPr lang="en-US" altLang="ja-JP" b="0" i="0" dirty="0">
                <a:solidFill>
                  <a:srgbClr val="00A3D3"/>
                </a:solidFill>
                <a:effectLst/>
                <a:latin typeface="Open Sans" panose="020B0606030504020204" pitchFamily="34" charset="0"/>
              </a:rPr>
              <a:t>&lt;li&gt;</a:t>
            </a:r>
            <a:r>
              <a:rPr lang="ja-JP" altLang="en-US" b="0" i="0" dirty="0">
                <a:solidFill>
                  <a:srgbClr val="00A3D3"/>
                </a:solidFill>
                <a:effectLst/>
                <a:latin typeface="Open Sans" panose="020B0606030504020204" pitchFamily="34" charset="0"/>
              </a:rPr>
              <a:t>要素</a:t>
            </a:r>
            <a:r>
              <a:rPr lang="ja-JP" altLang="en-US" b="0" i="0" dirty="0">
                <a:solidFill>
                  <a:srgbClr val="3F4348"/>
                </a:solidFill>
                <a:effectLst/>
                <a:latin typeface="Open Sans" panose="020B0606030504020204" pitchFamily="34" charset="0"/>
              </a:rPr>
              <a:t>に別々の</a:t>
            </a:r>
            <a:r>
              <a:rPr lang="en-US" altLang="ja-JP" b="0" i="0" dirty="0">
                <a:solidFill>
                  <a:srgbClr val="3F4348"/>
                </a:solidFill>
                <a:effectLst/>
                <a:latin typeface="Open Sans" panose="020B0606030504020204" pitchFamily="34" charset="0"/>
              </a:rPr>
              <a:t>CSS</a:t>
            </a:r>
            <a:r>
              <a:rPr lang="ja-JP" altLang="en-US" b="0" i="0" dirty="0">
                <a:solidFill>
                  <a:srgbClr val="3F4348"/>
                </a:solidFill>
                <a:effectLst/>
                <a:latin typeface="Open Sans" panose="020B0606030504020204" pitchFamily="34" charset="0"/>
              </a:rPr>
              <a:t>を適用することができます。</a:t>
            </a: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フッターのレイアウト</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24</a:t>
            </a:fld>
            <a:endParaRPr lang="ja-JP" altLang="en-US"/>
          </a:p>
        </p:txBody>
      </p:sp>
      <p:pic>
        <p:nvPicPr>
          <p:cNvPr id="7" name="図 6">
            <a:extLst>
              <a:ext uri="{FF2B5EF4-FFF2-40B4-BE49-F238E27FC236}">
                <a16:creationId xmlns:a16="http://schemas.microsoft.com/office/drawing/2014/main" id="{121793D5-F3DD-57C7-EADA-FD5115535C73}"/>
              </a:ext>
            </a:extLst>
          </p:cNvPr>
          <p:cNvPicPr>
            <a:picLocks noChangeAspect="1"/>
          </p:cNvPicPr>
          <p:nvPr/>
        </p:nvPicPr>
        <p:blipFill>
          <a:blip r:embed="rId2"/>
          <a:stretch>
            <a:fillRect/>
          </a:stretch>
        </p:blipFill>
        <p:spPr>
          <a:xfrm>
            <a:off x="365760" y="3056993"/>
            <a:ext cx="3573636" cy="3187750"/>
          </a:xfrm>
          <a:prstGeom prst="rect">
            <a:avLst/>
          </a:prstGeom>
        </p:spPr>
      </p:pic>
      <p:sp>
        <p:nvSpPr>
          <p:cNvPr id="8" name="正方形/長方形 7">
            <a:extLst>
              <a:ext uri="{FF2B5EF4-FFF2-40B4-BE49-F238E27FC236}">
                <a16:creationId xmlns:a16="http://schemas.microsoft.com/office/drawing/2014/main" id="{CFFF3A91-A5D3-DDC4-9A99-C7C2BAEF69E8}"/>
              </a:ext>
            </a:extLst>
          </p:cNvPr>
          <p:cNvSpPr/>
          <p:nvPr/>
        </p:nvSpPr>
        <p:spPr>
          <a:xfrm>
            <a:off x="859536" y="4761781"/>
            <a:ext cx="2901581" cy="146203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54D21126-66A2-484B-77F2-F87D42DEE447}"/>
              </a:ext>
            </a:extLst>
          </p:cNvPr>
          <p:cNvSpPr/>
          <p:nvPr/>
        </p:nvSpPr>
        <p:spPr>
          <a:xfrm>
            <a:off x="4379975" y="4714179"/>
            <a:ext cx="3245775" cy="950903"/>
          </a:xfrm>
          <a:prstGeom prst="wedgeRectCallout">
            <a:avLst>
              <a:gd name="adj1" fmla="val -72919"/>
              <a:gd name="adj2" fmla="val 21741"/>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a:t>
            </a:r>
            <a:r>
              <a:rPr kumimoji="1" lang="en-US" altLang="ja-JP" dirty="0">
                <a:solidFill>
                  <a:schemeClr val="accent1">
                    <a:lumMod val="10000"/>
                  </a:schemeClr>
                </a:solidFill>
              </a:rPr>
              <a:t>header-list</a:t>
            </a:r>
            <a:r>
              <a:rPr kumimoji="1" lang="ja-JP" altLang="en-US" dirty="0">
                <a:solidFill>
                  <a:schemeClr val="accent1">
                    <a:lumMod val="10000"/>
                  </a:schemeClr>
                </a:solidFill>
              </a:rPr>
              <a:t>」の子要素である</a:t>
            </a:r>
            <a:endParaRPr kumimoji="1" lang="en-US" altLang="ja-JP" dirty="0">
              <a:solidFill>
                <a:schemeClr val="accent1">
                  <a:lumMod val="10000"/>
                </a:schemeClr>
              </a:solidFill>
            </a:endParaRPr>
          </a:p>
          <a:p>
            <a:pPr algn="ctr"/>
            <a:r>
              <a:rPr kumimoji="1" lang="en-US" altLang="ja-JP" dirty="0">
                <a:solidFill>
                  <a:schemeClr val="accent1">
                    <a:lumMod val="10000"/>
                  </a:schemeClr>
                </a:solidFill>
              </a:rPr>
              <a:t>&lt;li&gt;</a:t>
            </a:r>
            <a:r>
              <a:rPr kumimoji="1" lang="ja-JP" altLang="en-US" dirty="0">
                <a:solidFill>
                  <a:schemeClr val="accent1">
                    <a:lumMod val="10000"/>
                  </a:schemeClr>
                </a:solidFill>
              </a:rPr>
              <a:t>要素にのみ</a:t>
            </a:r>
            <a:r>
              <a:rPr kumimoji="1" lang="en-US" altLang="ja-JP" dirty="0">
                <a:solidFill>
                  <a:schemeClr val="accent1">
                    <a:lumMod val="10000"/>
                  </a:schemeClr>
                </a:solidFill>
              </a:rPr>
              <a:t>CSS</a:t>
            </a:r>
            <a:r>
              <a:rPr kumimoji="1" lang="ja-JP" altLang="en-US" dirty="0">
                <a:solidFill>
                  <a:schemeClr val="accent1">
                    <a:lumMod val="10000"/>
                  </a:schemeClr>
                </a:solidFill>
              </a:rPr>
              <a:t>を適用</a:t>
            </a:r>
            <a:endParaRPr kumimoji="1" lang="en-US" altLang="ja-JP" dirty="0">
              <a:solidFill>
                <a:schemeClr val="accent1">
                  <a:lumMod val="10000"/>
                </a:schemeClr>
              </a:solidFill>
            </a:endParaRPr>
          </a:p>
        </p:txBody>
      </p:sp>
      <p:sp>
        <p:nvSpPr>
          <p:cNvPr id="10" name="吹き出し: 四角形 9">
            <a:extLst>
              <a:ext uri="{FF2B5EF4-FFF2-40B4-BE49-F238E27FC236}">
                <a16:creationId xmlns:a16="http://schemas.microsoft.com/office/drawing/2014/main" id="{4AD73BA6-37B6-48D6-EF10-499AF858B53D}"/>
              </a:ext>
            </a:extLst>
          </p:cNvPr>
          <p:cNvSpPr/>
          <p:nvPr/>
        </p:nvSpPr>
        <p:spPr>
          <a:xfrm>
            <a:off x="4379974" y="3248151"/>
            <a:ext cx="3245775" cy="950903"/>
          </a:xfrm>
          <a:prstGeom prst="wedgeRectCallout">
            <a:avLst>
              <a:gd name="adj1" fmla="val -72919"/>
              <a:gd name="adj2" fmla="val 21741"/>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フッター部分の</a:t>
            </a:r>
            <a:r>
              <a:rPr kumimoji="1" lang="en-US" altLang="ja-JP" dirty="0">
                <a:solidFill>
                  <a:schemeClr val="accent1">
                    <a:lumMod val="10000"/>
                  </a:schemeClr>
                </a:solidFill>
              </a:rPr>
              <a:t>&lt;li&gt;</a:t>
            </a:r>
            <a:r>
              <a:rPr kumimoji="1" lang="ja-JP" altLang="en-US" dirty="0">
                <a:solidFill>
                  <a:schemeClr val="accent1">
                    <a:lumMod val="10000"/>
                  </a:schemeClr>
                </a:solidFill>
              </a:rPr>
              <a:t>要素には</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こちらの</a:t>
            </a:r>
            <a:r>
              <a:rPr kumimoji="1" lang="en-US" altLang="ja-JP" dirty="0">
                <a:solidFill>
                  <a:schemeClr val="accent1">
                    <a:lumMod val="10000"/>
                  </a:schemeClr>
                </a:solidFill>
              </a:rPr>
              <a:t>CSS</a:t>
            </a:r>
            <a:r>
              <a:rPr kumimoji="1" lang="ja-JP" altLang="en-US" dirty="0">
                <a:solidFill>
                  <a:schemeClr val="accent1">
                    <a:lumMod val="10000"/>
                  </a:schemeClr>
                </a:solidFill>
              </a:rPr>
              <a:t>が適用</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1719922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フッターのロゴとリストは、左端と右端に配置したい。</a:t>
            </a:r>
            <a:br>
              <a:rPr lang="ja-JP" altLang="en-US" dirty="0"/>
            </a:br>
            <a:r>
              <a:rPr lang="ja-JP" altLang="en-US" b="0" i="0" dirty="0">
                <a:solidFill>
                  <a:srgbClr val="3F4348"/>
                </a:solidFill>
                <a:effectLst/>
                <a:latin typeface="Open Sans" panose="020B0606030504020204" pitchFamily="34" charset="0"/>
              </a:rPr>
              <a:t>要素を左から横並びにするのには</a:t>
            </a:r>
            <a:r>
              <a:rPr lang="en-US" altLang="ja-JP" b="0" i="0" dirty="0">
                <a:solidFill>
                  <a:srgbClr val="00B0F0"/>
                </a:solidFill>
                <a:effectLst/>
                <a:latin typeface="Open Sans" panose="020B0606030504020204" pitchFamily="34" charset="0"/>
              </a:rPr>
              <a:t>float: left</a:t>
            </a:r>
            <a:r>
              <a:rPr lang="ja-JP" altLang="en-US" b="0" i="0" dirty="0">
                <a:solidFill>
                  <a:srgbClr val="3F4348"/>
                </a:solidFill>
                <a:effectLst/>
                <a:latin typeface="Open Sans" panose="020B0606030504020204" pitchFamily="34" charset="0"/>
              </a:rPr>
              <a:t>を用いましたが、左右に横並びにするにはどうすればいいのか</a:t>
            </a:r>
            <a:r>
              <a:rPr lang="en-US" altLang="ja-JP" b="0" i="0" dirty="0">
                <a:solidFill>
                  <a:srgbClr val="3F4348"/>
                </a:solidFill>
                <a:effectLst/>
                <a:latin typeface="Open Sans" panose="020B0606030504020204" pitchFamily="34" charset="0"/>
              </a:rPr>
              <a:t>…</a:t>
            </a:r>
            <a:r>
              <a:rPr lang="ja-JP" altLang="en-US" b="0" i="0" dirty="0">
                <a:solidFill>
                  <a:srgbClr val="3F4348"/>
                </a:solidFill>
                <a:effectLst/>
                <a:latin typeface="Open Sans" panose="020B0606030504020204" pitchFamily="34" charset="0"/>
              </a:rPr>
              <a:t>。</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b="0" i="0" dirty="0">
                <a:solidFill>
                  <a:srgbClr val="00B0F0"/>
                </a:solidFill>
                <a:effectLst/>
                <a:latin typeface="Open Sans" panose="020B0606030504020204" pitchFamily="34" charset="0"/>
              </a:rPr>
              <a:t>float: right</a:t>
            </a:r>
            <a:r>
              <a:rPr lang="ja-JP" altLang="en-US" b="0" i="0" dirty="0">
                <a:solidFill>
                  <a:srgbClr val="3F4348"/>
                </a:solidFill>
                <a:effectLst/>
                <a:latin typeface="Open Sans" panose="020B0606030504020204" pitchFamily="34" charset="0"/>
              </a:rPr>
              <a:t>を用いると、指定した要素を右から順に横並びにすることができます。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【style.css】(※</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ロゴとリストの配置</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25</a:t>
            </a:fld>
            <a:endParaRPr lang="ja-JP" altLang="en-US"/>
          </a:p>
        </p:txBody>
      </p:sp>
      <p:pic>
        <p:nvPicPr>
          <p:cNvPr id="12" name="図 11">
            <a:extLst>
              <a:ext uri="{FF2B5EF4-FFF2-40B4-BE49-F238E27FC236}">
                <a16:creationId xmlns:a16="http://schemas.microsoft.com/office/drawing/2014/main" id="{D48FDDE5-91CF-8F8B-84AB-0391800D3799}"/>
              </a:ext>
            </a:extLst>
          </p:cNvPr>
          <p:cNvPicPr>
            <a:picLocks noChangeAspect="1"/>
          </p:cNvPicPr>
          <p:nvPr/>
        </p:nvPicPr>
        <p:blipFill rotWithShape="1">
          <a:blip r:embed="rId2"/>
          <a:srcRect t="41703" b="18883"/>
          <a:stretch/>
        </p:blipFill>
        <p:spPr>
          <a:xfrm>
            <a:off x="3717555" y="3641370"/>
            <a:ext cx="3508218" cy="2702943"/>
          </a:xfrm>
          <a:prstGeom prst="rect">
            <a:avLst/>
          </a:prstGeom>
        </p:spPr>
      </p:pic>
      <p:pic>
        <p:nvPicPr>
          <p:cNvPr id="13" name="図 12">
            <a:extLst>
              <a:ext uri="{FF2B5EF4-FFF2-40B4-BE49-F238E27FC236}">
                <a16:creationId xmlns:a16="http://schemas.microsoft.com/office/drawing/2014/main" id="{8E0EA044-5715-63AD-AA50-C0BF65201494}"/>
              </a:ext>
            </a:extLst>
          </p:cNvPr>
          <p:cNvPicPr>
            <a:picLocks noChangeAspect="1"/>
          </p:cNvPicPr>
          <p:nvPr/>
        </p:nvPicPr>
        <p:blipFill rotWithShape="1">
          <a:blip r:embed="rId2"/>
          <a:srcRect t="83796" b="1128"/>
          <a:stretch/>
        </p:blipFill>
        <p:spPr>
          <a:xfrm>
            <a:off x="7314665" y="3641370"/>
            <a:ext cx="3508218" cy="1033872"/>
          </a:xfrm>
          <a:prstGeom prst="rect">
            <a:avLst/>
          </a:prstGeom>
        </p:spPr>
      </p:pic>
      <p:sp>
        <p:nvSpPr>
          <p:cNvPr id="14" name="正方形/長方形 13">
            <a:extLst>
              <a:ext uri="{FF2B5EF4-FFF2-40B4-BE49-F238E27FC236}">
                <a16:creationId xmlns:a16="http://schemas.microsoft.com/office/drawing/2014/main" id="{0AC86339-DF4B-6B92-47E8-66F00D753BBB}"/>
              </a:ext>
            </a:extLst>
          </p:cNvPr>
          <p:cNvSpPr/>
          <p:nvPr/>
        </p:nvSpPr>
        <p:spPr>
          <a:xfrm>
            <a:off x="4068562" y="3720859"/>
            <a:ext cx="2901581" cy="2502959"/>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EC64BFA-A13C-DA7F-1048-B62F54367177}"/>
              </a:ext>
            </a:extLst>
          </p:cNvPr>
          <p:cNvSpPr/>
          <p:nvPr/>
        </p:nvSpPr>
        <p:spPr>
          <a:xfrm>
            <a:off x="7763630" y="3720859"/>
            <a:ext cx="2984883" cy="88564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5EFDB109-B286-DC69-641A-072E6B45D231}"/>
              </a:ext>
            </a:extLst>
          </p:cNvPr>
          <p:cNvSpPr/>
          <p:nvPr/>
        </p:nvSpPr>
        <p:spPr>
          <a:xfrm>
            <a:off x="7818120" y="5070738"/>
            <a:ext cx="3245775" cy="950903"/>
          </a:xfrm>
          <a:prstGeom prst="wedgeRectCallout">
            <a:avLst>
              <a:gd name="adj1" fmla="val -62288"/>
              <a:gd name="adj2" fmla="val -54462"/>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pic>
        <p:nvPicPr>
          <p:cNvPr id="7" name="図 6">
            <a:extLst>
              <a:ext uri="{FF2B5EF4-FFF2-40B4-BE49-F238E27FC236}">
                <a16:creationId xmlns:a16="http://schemas.microsoft.com/office/drawing/2014/main" id="{4BFAF83C-6CA2-C01A-D0B0-3B96E5B3FE2F}"/>
              </a:ext>
            </a:extLst>
          </p:cNvPr>
          <p:cNvPicPr>
            <a:picLocks noChangeAspect="1"/>
          </p:cNvPicPr>
          <p:nvPr/>
        </p:nvPicPr>
        <p:blipFill>
          <a:blip r:embed="rId3"/>
          <a:stretch>
            <a:fillRect/>
          </a:stretch>
        </p:blipFill>
        <p:spPr>
          <a:xfrm>
            <a:off x="198964" y="3641370"/>
            <a:ext cx="3402666" cy="1839279"/>
          </a:xfrm>
          <a:prstGeom prst="rect">
            <a:avLst/>
          </a:prstGeom>
        </p:spPr>
      </p:pic>
      <p:sp>
        <p:nvSpPr>
          <p:cNvPr id="8" name="正方形/長方形 7">
            <a:extLst>
              <a:ext uri="{FF2B5EF4-FFF2-40B4-BE49-F238E27FC236}">
                <a16:creationId xmlns:a16="http://schemas.microsoft.com/office/drawing/2014/main" id="{2182B066-FE43-555E-CB58-C1C7B53324CA}"/>
              </a:ext>
            </a:extLst>
          </p:cNvPr>
          <p:cNvSpPr/>
          <p:nvPr/>
        </p:nvSpPr>
        <p:spPr>
          <a:xfrm>
            <a:off x="365760" y="4376469"/>
            <a:ext cx="2901581" cy="60960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F73B852E-AA28-AD01-F27C-2729ACABCEF2}"/>
              </a:ext>
            </a:extLst>
          </p:cNvPr>
          <p:cNvSpPr/>
          <p:nvPr/>
        </p:nvSpPr>
        <p:spPr>
          <a:xfrm>
            <a:off x="355855" y="5333163"/>
            <a:ext cx="3245775" cy="950903"/>
          </a:xfrm>
          <a:prstGeom prst="wedgeRectCallout">
            <a:avLst>
              <a:gd name="adj1" fmla="val -10728"/>
              <a:gd name="adj2" fmla="val -76839"/>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修正＆追加しよう</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659823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メイン部分のレイアウトを作っていきましょう。</a:t>
            </a:r>
            <a:br>
              <a:rPr lang="ja-JP" altLang="en-US" dirty="0"/>
            </a:br>
            <a:r>
              <a:rPr lang="en-US" altLang="ja-JP" b="0" i="0" dirty="0">
                <a:solidFill>
                  <a:srgbClr val="3F4348"/>
                </a:solidFill>
                <a:effectLst/>
                <a:latin typeface="Open Sans" panose="020B0606030504020204" pitchFamily="34" charset="0"/>
              </a:rPr>
              <a:t>main</a:t>
            </a:r>
            <a:r>
              <a:rPr lang="ja-JP" altLang="en-US" b="0" i="0" dirty="0">
                <a:solidFill>
                  <a:srgbClr val="3F4348"/>
                </a:solidFill>
                <a:effectLst/>
                <a:latin typeface="Open Sans" panose="020B0606030504020204" pitchFamily="34" charset="0"/>
              </a:rPr>
              <a:t>要素は、「</a:t>
            </a:r>
            <a:r>
              <a:rPr lang="en-US" altLang="ja-JP" b="0" i="0" dirty="0">
                <a:solidFill>
                  <a:srgbClr val="3F4348"/>
                </a:solidFill>
                <a:effectLst/>
                <a:latin typeface="Open Sans" panose="020B0606030504020204" pitchFamily="34" charset="0"/>
              </a:rPr>
              <a:t>copy-container</a:t>
            </a: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contents</a:t>
            </a: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contact-form</a:t>
            </a:r>
            <a:r>
              <a:rPr lang="ja-JP" altLang="en-US" b="0" i="0" dirty="0">
                <a:solidFill>
                  <a:srgbClr val="3F4348"/>
                </a:solidFill>
                <a:effectLst/>
                <a:latin typeface="Open Sans" panose="020B0606030504020204" pitchFamily="34" charset="0"/>
              </a:rPr>
              <a:t>」の</a:t>
            </a:r>
            <a:r>
              <a:rPr lang="en-US" altLang="ja-JP" b="0" i="0" dirty="0">
                <a:solidFill>
                  <a:srgbClr val="3F4348"/>
                </a:solidFill>
                <a:effectLst/>
                <a:latin typeface="Open Sans" panose="020B0606030504020204" pitchFamily="34" charset="0"/>
              </a:rPr>
              <a:t>3</a:t>
            </a:r>
            <a:r>
              <a:rPr lang="ja-JP" altLang="en-US" b="0" i="0" dirty="0">
                <a:solidFill>
                  <a:srgbClr val="3F4348"/>
                </a:solidFill>
                <a:effectLst/>
                <a:latin typeface="Open Sans" panose="020B0606030504020204" pitchFamily="34" charset="0"/>
              </a:rPr>
              <a:t>つの要素で構成します。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【index.html】(※</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en-US" altLang="ja-JP" dirty="0"/>
              <a:t>main</a:t>
            </a:r>
            <a:r>
              <a:rPr kumimoji="1" lang="ja-JP" altLang="en-US" dirty="0"/>
              <a:t>の構造</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26</a:t>
            </a:fld>
            <a:endParaRPr lang="ja-JP" altLang="en-US"/>
          </a:p>
        </p:txBody>
      </p:sp>
      <p:sp>
        <p:nvSpPr>
          <p:cNvPr id="9" name="吹き出し: 四角形 8">
            <a:extLst>
              <a:ext uri="{FF2B5EF4-FFF2-40B4-BE49-F238E27FC236}">
                <a16:creationId xmlns:a16="http://schemas.microsoft.com/office/drawing/2014/main" id="{6B25AC50-63FD-A865-C8DD-7DE6D908188C}"/>
              </a:ext>
            </a:extLst>
          </p:cNvPr>
          <p:cNvSpPr/>
          <p:nvPr/>
        </p:nvSpPr>
        <p:spPr>
          <a:xfrm>
            <a:off x="6506905" y="4173591"/>
            <a:ext cx="3245775" cy="950903"/>
          </a:xfrm>
          <a:prstGeom prst="wedgeRectCallout">
            <a:avLst>
              <a:gd name="adj1" fmla="val -66363"/>
              <a:gd name="adj2" fmla="val -910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pic>
        <p:nvPicPr>
          <p:cNvPr id="18" name="図 17">
            <a:extLst>
              <a:ext uri="{FF2B5EF4-FFF2-40B4-BE49-F238E27FC236}">
                <a16:creationId xmlns:a16="http://schemas.microsoft.com/office/drawing/2014/main" id="{D0C14B2C-E91A-3730-9A7B-27F4ED70AF8C}"/>
              </a:ext>
            </a:extLst>
          </p:cNvPr>
          <p:cNvPicPr>
            <a:picLocks noChangeAspect="1"/>
          </p:cNvPicPr>
          <p:nvPr/>
        </p:nvPicPr>
        <p:blipFill>
          <a:blip r:embed="rId2"/>
          <a:stretch>
            <a:fillRect/>
          </a:stretch>
        </p:blipFill>
        <p:spPr>
          <a:xfrm>
            <a:off x="250724" y="3116152"/>
            <a:ext cx="5620990" cy="3171517"/>
          </a:xfrm>
          <a:prstGeom prst="rect">
            <a:avLst/>
          </a:prstGeom>
        </p:spPr>
      </p:pic>
      <p:sp>
        <p:nvSpPr>
          <p:cNvPr id="8" name="正方形/長方形 7">
            <a:extLst>
              <a:ext uri="{FF2B5EF4-FFF2-40B4-BE49-F238E27FC236}">
                <a16:creationId xmlns:a16="http://schemas.microsoft.com/office/drawing/2014/main" id="{351C9839-8B2A-11F0-87F7-D8AAB8D45F51}"/>
              </a:ext>
            </a:extLst>
          </p:cNvPr>
          <p:cNvSpPr/>
          <p:nvPr/>
        </p:nvSpPr>
        <p:spPr>
          <a:xfrm>
            <a:off x="1848697" y="3554083"/>
            <a:ext cx="4023017" cy="230037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545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表示する文章を入力していきましょう。</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【index.html】(※</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メインのレイアウト</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27</a:t>
            </a:fld>
            <a:endParaRPr lang="ja-JP" altLang="en-US"/>
          </a:p>
        </p:txBody>
      </p:sp>
      <p:pic>
        <p:nvPicPr>
          <p:cNvPr id="7" name="図 6">
            <a:extLst>
              <a:ext uri="{FF2B5EF4-FFF2-40B4-BE49-F238E27FC236}">
                <a16:creationId xmlns:a16="http://schemas.microsoft.com/office/drawing/2014/main" id="{9209742B-3251-AB80-53A2-3829C9B9FC64}"/>
              </a:ext>
            </a:extLst>
          </p:cNvPr>
          <p:cNvPicPr>
            <a:picLocks noChangeAspect="1"/>
          </p:cNvPicPr>
          <p:nvPr/>
        </p:nvPicPr>
        <p:blipFill>
          <a:blip r:embed="rId2"/>
          <a:stretch>
            <a:fillRect/>
          </a:stretch>
        </p:blipFill>
        <p:spPr>
          <a:xfrm>
            <a:off x="415675" y="2386005"/>
            <a:ext cx="5333568" cy="3767907"/>
          </a:xfrm>
          <a:prstGeom prst="rect">
            <a:avLst/>
          </a:prstGeom>
        </p:spPr>
      </p:pic>
      <p:sp>
        <p:nvSpPr>
          <p:cNvPr id="10" name="正方形/長方形 9">
            <a:extLst>
              <a:ext uri="{FF2B5EF4-FFF2-40B4-BE49-F238E27FC236}">
                <a16:creationId xmlns:a16="http://schemas.microsoft.com/office/drawing/2014/main" id="{B1EC2761-9718-7294-18D0-0D6F6E61D720}"/>
              </a:ext>
            </a:extLst>
          </p:cNvPr>
          <p:cNvSpPr/>
          <p:nvPr/>
        </p:nvSpPr>
        <p:spPr>
          <a:xfrm>
            <a:off x="1726227" y="3119769"/>
            <a:ext cx="3846438" cy="70460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42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copy-container</a:t>
            </a:r>
            <a:r>
              <a:rPr lang="ja-JP" altLang="en-US" b="0" i="0" dirty="0">
                <a:solidFill>
                  <a:srgbClr val="3F4348"/>
                </a:solidFill>
                <a:effectLst/>
                <a:latin typeface="Open Sans" panose="020B0606030504020204" pitchFamily="34" charset="0"/>
              </a:rPr>
              <a:t>の中の「</a:t>
            </a:r>
            <a:r>
              <a:rPr lang="en-US" altLang="ja-JP" b="0" i="0" dirty="0">
                <a:solidFill>
                  <a:srgbClr val="3F4348"/>
                </a:solidFill>
                <a:effectLst/>
                <a:latin typeface="Open Sans" panose="020B0606030504020204" pitchFamily="34" charset="0"/>
              </a:rPr>
              <a:t>HELLO WORLD.</a:t>
            </a:r>
            <a:r>
              <a:rPr lang="ja-JP" altLang="en-US" b="0" i="0" dirty="0">
                <a:solidFill>
                  <a:srgbClr val="3F4348"/>
                </a:solidFill>
                <a:effectLst/>
                <a:latin typeface="Open Sans" panose="020B0606030504020204" pitchFamily="34" charset="0"/>
              </a:rPr>
              <a:t>」という文の、ドット（</a:t>
            </a:r>
            <a:r>
              <a:rPr lang="en-US" altLang="ja-JP" b="0" i="0" dirty="0">
                <a:solidFill>
                  <a:srgbClr val="3F4348"/>
                </a:solidFill>
                <a:effectLst/>
                <a:latin typeface="Open Sans" panose="020B0606030504020204" pitchFamily="34" charset="0"/>
              </a:rPr>
              <a:t>.</a:t>
            </a:r>
            <a:r>
              <a:rPr lang="ja-JP" altLang="en-US" b="0" i="0" dirty="0">
                <a:solidFill>
                  <a:srgbClr val="3F4348"/>
                </a:solidFill>
                <a:effectLst/>
                <a:latin typeface="Open Sans" panose="020B0606030504020204" pitchFamily="34" charset="0"/>
              </a:rPr>
              <a:t>）のみ色を変えます。文中の一部に</a:t>
            </a:r>
            <a:r>
              <a:rPr lang="en-US" altLang="ja-JP" b="0" i="0" dirty="0">
                <a:solidFill>
                  <a:srgbClr val="3F4348"/>
                </a:solidFill>
                <a:effectLst/>
                <a:latin typeface="Open Sans" panose="020B0606030504020204" pitchFamily="34" charset="0"/>
              </a:rPr>
              <a:t>CSS</a:t>
            </a:r>
            <a:r>
              <a:rPr lang="ja-JP" altLang="en-US" b="0" i="0" dirty="0">
                <a:solidFill>
                  <a:srgbClr val="3F4348"/>
                </a:solidFill>
                <a:effectLst/>
                <a:latin typeface="Open Sans" panose="020B0606030504020204" pitchFamily="34" charset="0"/>
              </a:rPr>
              <a:t>を適用させたい場合は、</a:t>
            </a:r>
            <a:r>
              <a:rPr lang="en-US" altLang="ja-JP" b="0" i="0" dirty="0">
                <a:solidFill>
                  <a:srgbClr val="00A3D3"/>
                </a:solidFill>
                <a:effectLst/>
                <a:latin typeface="Open Sans" panose="020B0606030504020204" pitchFamily="34" charset="0"/>
              </a:rPr>
              <a:t>&lt;span&gt;</a:t>
            </a:r>
            <a:r>
              <a:rPr lang="ja-JP" altLang="en-US" b="0" i="0" dirty="0">
                <a:solidFill>
                  <a:srgbClr val="3F4348"/>
                </a:solidFill>
                <a:effectLst/>
                <a:latin typeface="Open Sans" panose="020B0606030504020204" pitchFamily="34" charset="0"/>
              </a:rPr>
              <a:t>要素で囲みます。</a:t>
            </a:r>
            <a:br>
              <a:rPr lang="ja-JP" altLang="en-US" dirty="0"/>
            </a:br>
            <a:r>
              <a:rPr lang="en-US" altLang="ja-JP" b="0" i="0" dirty="0">
                <a:solidFill>
                  <a:srgbClr val="3F4348"/>
                </a:solidFill>
                <a:effectLst/>
                <a:latin typeface="Open Sans" panose="020B0606030504020204" pitchFamily="34" charset="0"/>
              </a:rPr>
              <a:t>&lt;span&gt;</a:t>
            </a:r>
            <a:r>
              <a:rPr lang="ja-JP" altLang="en-US" b="0" i="0" dirty="0">
                <a:solidFill>
                  <a:srgbClr val="3F4348"/>
                </a:solidFill>
                <a:effectLst/>
                <a:latin typeface="Open Sans" panose="020B0606030504020204" pitchFamily="34" charset="0"/>
              </a:rPr>
              <a:t>タグに</a:t>
            </a:r>
            <a:r>
              <a:rPr lang="en-US" altLang="ja-JP" b="0" i="0" dirty="0">
                <a:solidFill>
                  <a:srgbClr val="3F4348"/>
                </a:solidFill>
                <a:effectLst/>
                <a:latin typeface="Open Sans" panose="020B0606030504020204" pitchFamily="34" charset="0"/>
              </a:rPr>
              <a:t>CSS</a:t>
            </a:r>
            <a:r>
              <a:rPr lang="ja-JP" altLang="en-US" b="0" i="0" dirty="0">
                <a:solidFill>
                  <a:srgbClr val="3F4348"/>
                </a:solidFill>
                <a:effectLst/>
                <a:latin typeface="Open Sans" panose="020B0606030504020204" pitchFamily="34" charset="0"/>
              </a:rPr>
              <a:t>を指定することで、文字の色を変えています。</a:t>
            </a:r>
            <a:br>
              <a:rPr lang="ja-JP" altLang="en-US" dirty="0"/>
            </a:br>
            <a:r>
              <a:rPr lang="en-US" altLang="ja-JP" b="0" i="0" u="sng" dirty="0">
                <a:solidFill>
                  <a:srgbClr val="3F4348"/>
                </a:solidFill>
                <a:effectLst/>
                <a:latin typeface="Open Sans" panose="020B0606030504020204" pitchFamily="34" charset="0"/>
              </a:rPr>
              <a:t>&lt;span&gt;</a:t>
            </a:r>
            <a:r>
              <a:rPr lang="ja-JP" altLang="en-US" b="0" i="0" u="sng" dirty="0">
                <a:solidFill>
                  <a:srgbClr val="3F4348"/>
                </a:solidFill>
                <a:effectLst/>
                <a:latin typeface="Open Sans" panose="020B0606030504020204" pitchFamily="34" charset="0"/>
              </a:rPr>
              <a:t>要素の前後には改行は入りません</a:t>
            </a:r>
            <a:r>
              <a:rPr lang="ja-JP" altLang="en-US" b="0" i="0" dirty="0">
                <a:solidFill>
                  <a:srgbClr val="3F4348"/>
                </a:solidFill>
                <a:effectLst/>
                <a:latin typeface="Open Sans" panose="020B0606030504020204" pitchFamily="34" charset="0"/>
              </a:rPr>
              <a:t>。</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文中の一部に</a:t>
            </a:r>
            <a:r>
              <a:rPr kumimoji="1" lang="en-US" altLang="ja-JP" dirty="0"/>
              <a:t>CSS</a:t>
            </a:r>
            <a:r>
              <a:rPr kumimoji="1" lang="ja-JP" altLang="en-US" dirty="0"/>
              <a:t>を適用させる</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28</a:t>
            </a:fld>
            <a:endParaRPr lang="ja-JP" altLang="en-US"/>
          </a:p>
        </p:txBody>
      </p:sp>
      <p:pic>
        <p:nvPicPr>
          <p:cNvPr id="8" name="図 7">
            <a:extLst>
              <a:ext uri="{FF2B5EF4-FFF2-40B4-BE49-F238E27FC236}">
                <a16:creationId xmlns:a16="http://schemas.microsoft.com/office/drawing/2014/main" id="{4187728E-EB71-AEAF-1F02-2E90764A30CD}"/>
              </a:ext>
            </a:extLst>
          </p:cNvPr>
          <p:cNvPicPr>
            <a:picLocks noChangeAspect="1"/>
          </p:cNvPicPr>
          <p:nvPr/>
        </p:nvPicPr>
        <p:blipFill>
          <a:blip r:embed="rId2"/>
          <a:stretch>
            <a:fillRect/>
          </a:stretch>
        </p:blipFill>
        <p:spPr>
          <a:xfrm>
            <a:off x="316302" y="3508562"/>
            <a:ext cx="5331124" cy="2996995"/>
          </a:xfrm>
          <a:prstGeom prst="rect">
            <a:avLst/>
          </a:prstGeom>
        </p:spPr>
      </p:pic>
      <p:cxnSp>
        <p:nvCxnSpPr>
          <p:cNvPr id="11" name="直線コネクタ 10">
            <a:extLst>
              <a:ext uri="{FF2B5EF4-FFF2-40B4-BE49-F238E27FC236}">
                <a16:creationId xmlns:a16="http://schemas.microsoft.com/office/drawing/2014/main" id="{A5188101-DA6D-391A-88E5-636241F906FC}"/>
              </a:ext>
            </a:extLst>
          </p:cNvPr>
          <p:cNvCxnSpPr>
            <a:cxnSpLocks/>
          </p:cNvCxnSpPr>
          <p:nvPr/>
        </p:nvCxnSpPr>
        <p:spPr>
          <a:xfrm>
            <a:off x="3381554" y="4347713"/>
            <a:ext cx="6843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FB5C0EC-249B-18B4-147F-E55E30A66707}"/>
              </a:ext>
            </a:extLst>
          </p:cNvPr>
          <p:cNvCxnSpPr>
            <a:cxnSpLocks/>
          </p:cNvCxnSpPr>
          <p:nvPr/>
        </p:nvCxnSpPr>
        <p:spPr>
          <a:xfrm>
            <a:off x="4287327" y="4347713"/>
            <a:ext cx="7447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吹き出し: 四角形 14">
            <a:extLst>
              <a:ext uri="{FF2B5EF4-FFF2-40B4-BE49-F238E27FC236}">
                <a16:creationId xmlns:a16="http://schemas.microsoft.com/office/drawing/2014/main" id="{087029DB-6CEC-CE52-F0ED-2588EBF44284}"/>
              </a:ext>
            </a:extLst>
          </p:cNvPr>
          <p:cNvSpPr/>
          <p:nvPr/>
        </p:nvSpPr>
        <p:spPr>
          <a:xfrm>
            <a:off x="6161139" y="3759523"/>
            <a:ext cx="3245775" cy="950903"/>
          </a:xfrm>
          <a:prstGeom prst="wedgeRectCallout">
            <a:avLst>
              <a:gd name="adj1" fmla="val -66363"/>
              <a:gd name="adj2" fmla="val -910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一部を</a:t>
            </a:r>
            <a:r>
              <a:rPr kumimoji="1" lang="en-US" altLang="ja-JP" dirty="0">
                <a:solidFill>
                  <a:schemeClr val="accent1">
                    <a:lumMod val="10000"/>
                  </a:schemeClr>
                </a:solidFill>
              </a:rPr>
              <a:t>&lt;span&gt;</a:t>
            </a:r>
            <a:r>
              <a:rPr kumimoji="1" lang="ja-JP" altLang="en-US" dirty="0">
                <a:solidFill>
                  <a:schemeClr val="accent1">
                    <a:lumMod val="10000"/>
                  </a:schemeClr>
                </a:solidFill>
              </a:rPr>
              <a:t>で囲む</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3701342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3F4348"/>
                </a:solidFill>
                <a:latin typeface="Open Sans" panose="020B0606030504020204" pitchFamily="34" charset="0"/>
              </a:rPr>
              <a:t>【style.css</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文中の一部に</a:t>
            </a:r>
            <a:r>
              <a:rPr kumimoji="1" lang="en-US" altLang="ja-JP" dirty="0"/>
              <a:t>CSS</a:t>
            </a:r>
            <a:r>
              <a:rPr kumimoji="1" lang="ja-JP" altLang="en-US" dirty="0"/>
              <a:t>を適用させる</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29</a:t>
            </a:fld>
            <a:endParaRPr lang="ja-JP" altLang="en-US"/>
          </a:p>
        </p:txBody>
      </p:sp>
      <p:pic>
        <p:nvPicPr>
          <p:cNvPr id="8" name="図 7">
            <a:extLst>
              <a:ext uri="{FF2B5EF4-FFF2-40B4-BE49-F238E27FC236}">
                <a16:creationId xmlns:a16="http://schemas.microsoft.com/office/drawing/2014/main" id="{C8A987BC-1508-8725-94AD-9D624CB1C6B8}"/>
              </a:ext>
            </a:extLst>
          </p:cNvPr>
          <p:cNvPicPr>
            <a:picLocks noChangeAspect="1"/>
          </p:cNvPicPr>
          <p:nvPr/>
        </p:nvPicPr>
        <p:blipFill rotWithShape="1">
          <a:blip r:embed="rId2"/>
          <a:srcRect b="63740"/>
          <a:stretch/>
        </p:blipFill>
        <p:spPr>
          <a:xfrm>
            <a:off x="365760" y="1854038"/>
            <a:ext cx="3878436" cy="2761626"/>
          </a:xfrm>
          <a:prstGeom prst="rect">
            <a:avLst/>
          </a:prstGeom>
        </p:spPr>
      </p:pic>
      <p:sp>
        <p:nvSpPr>
          <p:cNvPr id="9" name="正方形/長方形 8">
            <a:extLst>
              <a:ext uri="{FF2B5EF4-FFF2-40B4-BE49-F238E27FC236}">
                <a16:creationId xmlns:a16="http://schemas.microsoft.com/office/drawing/2014/main" id="{DB58962D-03A9-7E70-AFFE-734606E5D6DA}"/>
              </a:ext>
            </a:extLst>
          </p:cNvPr>
          <p:cNvSpPr/>
          <p:nvPr/>
        </p:nvSpPr>
        <p:spPr>
          <a:xfrm>
            <a:off x="734193" y="2285882"/>
            <a:ext cx="3417988" cy="170943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四角形 14">
            <a:extLst>
              <a:ext uri="{FF2B5EF4-FFF2-40B4-BE49-F238E27FC236}">
                <a16:creationId xmlns:a16="http://schemas.microsoft.com/office/drawing/2014/main" id="{087029DB-6CEC-CE52-F0ED-2588EBF44284}"/>
              </a:ext>
            </a:extLst>
          </p:cNvPr>
          <p:cNvSpPr/>
          <p:nvPr/>
        </p:nvSpPr>
        <p:spPr>
          <a:xfrm>
            <a:off x="4331693" y="1826454"/>
            <a:ext cx="3486427" cy="1370318"/>
          </a:xfrm>
          <a:prstGeom prst="wedgeRectCallout">
            <a:avLst>
              <a:gd name="adj1" fmla="val -53992"/>
              <a:gd name="adj2" fmla="val 32445"/>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lumMod val="10000"/>
                  </a:schemeClr>
                </a:solidFill>
              </a:rPr>
              <a:t>background-color</a:t>
            </a:r>
            <a:r>
              <a:rPr kumimoji="1" lang="ja-JP" altLang="en-US" dirty="0">
                <a:solidFill>
                  <a:schemeClr val="accent1">
                    <a:lumMod val="10000"/>
                  </a:schemeClr>
                </a:solidFill>
              </a:rPr>
              <a:t>の指定を削除</a:t>
            </a:r>
            <a:endParaRPr kumimoji="1" lang="en-US" altLang="ja-JP" dirty="0">
              <a:solidFill>
                <a:schemeClr val="accent1">
                  <a:lumMod val="10000"/>
                </a:schemeClr>
              </a:solidFill>
            </a:endParaRPr>
          </a:p>
          <a:p>
            <a:pPr algn="ctr"/>
            <a:r>
              <a:rPr kumimoji="1" lang="en-US" altLang="ja-JP" dirty="0">
                <a:solidFill>
                  <a:schemeClr val="accent1">
                    <a:lumMod val="10000"/>
                  </a:schemeClr>
                </a:solidFill>
              </a:rPr>
              <a:t>height</a:t>
            </a:r>
            <a:r>
              <a:rPr kumimoji="1" lang="ja-JP" altLang="en-US" dirty="0">
                <a:solidFill>
                  <a:schemeClr val="accent1">
                    <a:lumMod val="10000"/>
                  </a:schemeClr>
                </a:solidFill>
              </a:rPr>
              <a:t>の指定を削除</a:t>
            </a:r>
            <a:endParaRPr kumimoji="1" lang="en-US" altLang="ja-JP" dirty="0">
              <a:solidFill>
                <a:schemeClr val="accent1">
                  <a:lumMod val="10000"/>
                </a:schemeClr>
              </a:solidFill>
            </a:endParaRPr>
          </a:p>
          <a:p>
            <a:pPr algn="ctr"/>
            <a:endParaRPr kumimoji="1" lang="en-US" altLang="ja-JP" dirty="0">
              <a:solidFill>
                <a:schemeClr val="accent1">
                  <a:lumMod val="10000"/>
                </a:schemeClr>
              </a:solidFill>
            </a:endParaRPr>
          </a:p>
          <a:p>
            <a:pPr algn="ctr"/>
            <a:r>
              <a:rPr kumimoji="1" lang="en-US" altLang="ja-JP" dirty="0">
                <a:solidFill>
                  <a:schemeClr val="accent1">
                    <a:lumMod val="10000"/>
                  </a:schemeClr>
                </a:solidFill>
              </a:rPr>
              <a:t>padding</a:t>
            </a:r>
            <a:r>
              <a:rPr kumimoji="1" lang="ja-JP" altLang="en-US" dirty="0">
                <a:solidFill>
                  <a:schemeClr val="accent1">
                    <a:lumMod val="10000"/>
                  </a:schemeClr>
                </a:solidFill>
              </a:rPr>
              <a:t>～４行追加</a:t>
            </a:r>
            <a:endParaRPr kumimoji="1" lang="en-US" altLang="ja-JP" dirty="0">
              <a:solidFill>
                <a:schemeClr val="accent1">
                  <a:lumMod val="10000"/>
                </a:schemeClr>
              </a:solidFill>
            </a:endParaRPr>
          </a:p>
        </p:txBody>
      </p:sp>
      <p:pic>
        <p:nvPicPr>
          <p:cNvPr id="10" name="図 9">
            <a:extLst>
              <a:ext uri="{FF2B5EF4-FFF2-40B4-BE49-F238E27FC236}">
                <a16:creationId xmlns:a16="http://schemas.microsoft.com/office/drawing/2014/main" id="{CF461412-4158-6F10-7CD9-E1917460D16D}"/>
              </a:ext>
            </a:extLst>
          </p:cNvPr>
          <p:cNvPicPr>
            <a:picLocks noChangeAspect="1"/>
          </p:cNvPicPr>
          <p:nvPr/>
        </p:nvPicPr>
        <p:blipFill rotWithShape="1">
          <a:blip r:embed="rId2"/>
          <a:srcRect t="38291" b="44373"/>
          <a:stretch/>
        </p:blipFill>
        <p:spPr>
          <a:xfrm>
            <a:off x="365760" y="4695011"/>
            <a:ext cx="3878436" cy="1320372"/>
          </a:xfrm>
          <a:prstGeom prst="rect">
            <a:avLst/>
          </a:prstGeom>
        </p:spPr>
      </p:pic>
      <p:sp>
        <p:nvSpPr>
          <p:cNvPr id="11" name="正方形/長方形 10">
            <a:extLst>
              <a:ext uri="{FF2B5EF4-FFF2-40B4-BE49-F238E27FC236}">
                <a16:creationId xmlns:a16="http://schemas.microsoft.com/office/drawing/2014/main" id="{402D3A9A-7FBD-6472-1BE9-A8C722BCE7E8}"/>
              </a:ext>
            </a:extLst>
          </p:cNvPr>
          <p:cNvSpPr/>
          <p:nvPr/>
        </p:nvSpPr>
        <p:spPr>
          <a:xfrm>
            <a:off x="530035" y="4779033"/>
            <a:ext cx="3417988" cy="116669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四角形 11">
            <a:extLst>
              <a:ext uri="{FF2B5EF4-FFF2-40B4-BE49-F238E27FC236}">
                <a16:creationId xmlns:a16="http://schemas.microsoft.com/office/drawing/2014/main" id="{45422C7F-6162-B6BC-12FC-A134F3891356}"/>
              </a:ext>
            </a:extLst>
          </p:cNvPr>
          <p:cNvSpPr/>
          <p:nvPr/>
        </p:nvSpPr>
        <p:spPr>
          <a:xfrm>
            <a:off x="4352787" y="4677222"/>
            <a:ext cx="2266550" cy="780423"/>
          </a:xfrm>
          <a:prstGeom prst="wedgeRectCallout">
            <a:avLst>
              <a:gd name="adj1" fmla="val -66363"/>
              <a:gd name="adj2" fmla="val -910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追加しましょう</a:t>
            </a:r>
            <a:endParaRPr kumimoji="1" lang="en-US" altLang="ja-JP" dirty="0">
              <a:solidFill>
                <a:schemeClr val="accent1">
                  <a:lumMod val="10000"/>
                </a:schemeClr>
              </a:solidFill>
            </a:endParaRPr>
          </a:p>
        </p:txBody>
      </p:sp>
      <p:pic>
        <p:nvPicPr>
          <p:cNvPr id="13" name="図 12">
            <a:extLst>
              <a:ext uri="{FF2B5EF4-FFF2-40B4-BE49-F238E27FC236}">
                <a16:creationId xmlns:a16="http://schemas.microsoft.com/office/drawing/2014/main" id="{98F06B9B-E8F8-E226-4707-CC09E543B2EE}"/>
              </a:ext>
            </a:extLst>
          </p:cNvPr>
          <p:cNvPicPr>
            <a:picLocks noChangeAspect="1"/>
          </p:cNvPicPr>
          <p:nvPr/>
        </p:nvPicPr>
        <p:blipFill rotWithShape="1">
          <a:blip r:embed="rId2"/>
          <a:srcRect t="60700" b="21964"/>
          <a:stretch/>
        </p:blipFill>
        <p:spPr>
          <a:xfrm>
            <a:off x="6746431" y="3295292"/>
            <a:ext cx="3878436" cy="1320372"/>
          </a:xfrm>
          <a:prstGeom prst="rect">
            <a:avLst/>
          </a:prstGeom>
        </p:spPr>
      </p:pic>
      <p:pic>
        <p:nvPicPr>
          <p:cNvPr id="14" name="図 13">
            <a:extLst>
              <a:ext uri="{FF2B5EF4-FFF2-40B4-BE49-F238E27FC236}">
                <a16:creationId xmlns:a16="http://schemas.microsoft.com/office/drawing/2014/main" id="{2BA26DEE-43B5-EB38-98BE-956EE2678573}"/>
              </a:ext>
            </a:extLst>
          </p:cNvPr>
          <p:cNvPicPr>
            <a:picLocks noChangeAspect="1"/>
          </p:cNvPicPr>
          <p:nvPr/>
        </p:nvPicPr>
        <p:blipFill rotWithShape="1">
          <a:blip r:embed="rId2"/>
          <a:srcRect t="83484" b="529"/>
          <a:stretch/>
        </p:blipFill>
        <p:spPr>
          <a:xfrm>
            <a:off x="6746431" y="4714184"/>
            <a:ext cx="3878436" cy="1217606"/>
          </a:xfrm>
          <a:prstGeom prst="rect">
            <a:avLst/>
          </a:prstGeom>
        </p:spPr>
      </p:pic>
      <p:sp>
        <p:nvSpPr>
          <p:cNvPr id="16" name="正方形/長方形 15">
            <a:extLst>
              <a:ext uri="{FF2B5EF4-FFF2-40B4-BE49-F238E27FC236}">
                <a16:creationId xmlns:a16="http://schemas.microsoft.com/office/drawing/2014/main" id="{50C54425-377B-7FF5-6EC1-DEED5FF6FE8B}"/>
              </a:ext>
            </a:extLst>
          </p:cNvPr>
          <p:cNvSpPr/>
          <p:nvPr/>
        </p:nvSpPr>
        <p:spPr>
          <a:xfrm>
            <a:off x="6876201" y="3372129"/>
            <a:ext cx="3417988" cy="116669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BA65F4D-21CC-1FD4-3E7A-0187FB2A5DC5}"/>
              </a:ext>
            </a:extLst>
          </p:cNvPr>
          <p:cNvSpPr/>
          <p:nvPr/>
        </p:nvSpPr>
        <p:spPr>
          <a:xfrm>
            <a:off x="6876201" y="4739638"/>
            <a:ext cx="3417988" cy="116669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EDF1FFF3-FA56-0BD3-3F42-C0504BBD4F58}"/>
              </a:ext>
            </a:extLst>
          </p:cNvPr>
          <p:cNvSpPr/>
          <p:nvPr/>
        </p:nvSpPr>
        <p:spPr>
          <a:xfrm>
            <a:off x="4352787" y="4673239"/>
            <a:ext cx="2266550" cy="780423"/>
          </a:xfrm>
          <a:prstGeom prst="wedgeRectCallout">
            <a:avLst>
              <a:gd name="adj1" fmla="val 56443"/>
              <a:gd name="adj2" fmla="val -6142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追加しましょう</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59228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HTML</a:t>
            </a:r>
            <a:r>
              <a:rPr lang="ja-JP" altLang="en-US" dirty="0"/>
              <a:t>の全体構造</a:t>
            </a:r>
            <a:endParaRPr kumimoji="1" lang="ja-JP" altLang="en-US" dirty="0"/>
          </a:p>
        </p:txBody>
      </p:sp>
      <p:pic>
        <p:nvPicPr>
          <p:cNvPr id="8" name="コンテンツ プレースホルダー 7">
            <a:extLst>
              <a:ext uri="{FF2B5EF4-FFF2-40B4-BE49-F238E27FC236}">
                <a16:creationId xmlns:a16="http://schemas.microsoft.com/office/drawing/2014/main" id="{C998E7A9-015A-454E-6384-F79D4657CCB7}"/>
              </a:ext>
            </a:extLst>
          </p:cNvPr>
          <p:cNvPicPr>
            <a:picLocks noGrp="1" noChangeAspect="1"/>
          </p:cNvPicPr>
          <p:nvPr>
            <p:ph idx="1"/>
          </p:nvPr>
        </p:nvPicPr>
        <p:blipFill>
          <a:blip r:embed="rId2"/>
          <a:stretch>
            <a:fillRect/>
          </a:stretch>
        </p:blipFill>
        <p:spPr>
          <a:xfrm>
            <a:off x="176694" y="1483372"/>
            <a:ext cx="5125165" cy="4258269"/>
          </a:xfrm>
        </p:spPr>
      </p:pic>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a:t>
            </a:fld>
            <a:endParaRPr lang="ja-JP" altLang="en-US"/>
          </a:p>
        </p:txBody>
      </p:sp>
      <p:pic>
        <p:nvPicPr>
          <p:cNvPr id="10" name="図 9">
            <a:extLst>
              <a:ext uri="{FF2B5EF4-FFF2-40B4-BE49-F238E27FC236}">
                <a16:creationId xmlns:a16="http://schemas.microsoft.com/office/drawing/2014/main" id="{D4E7A9E9-A010-6C22-6B95-C2015989ABBD}"/>
              </a:ext>
            </a:extLst>
          </p:cNvPr>
          <p:cNvPicPr>
            <a:picLocks noChangeAspect="1"/>
          </p:cNvPicPr>
          <p:nvPr/>
        </p:nvPicPr>
        <p:blipFill>
          <a:blip r:embed="rId3"/>
          <a:stretch>
            <a:fillRect/>
          </a:stretch>
        </p:blipFill>
        <p:spPr>
          <a:xfrm>
            <a:off x="6167834" y="1454793"/>
            <a:ext cx="5906324" cy="4286848"/>
          </a:xfrm>
          <a:prstGeom prst="rect">
            <a:avLst/>
          </a:prstGeom>
        </p:spPr>
      </p:pic>
      <p:sp>
        <p:nvSpPr>
          <p:cNvPr id="11" name="正方形/長方形 10">
            <a:extLst>
              <a:ext uri="{FF2B5EF4-FFF2-40B4-BE49-F238E27FC236}">
                <a16:creationId xmlns:a16="http://schemas.microsoft.com/office/drawing/2014/main" id="{B649DA3C-95BA-6982-26CD-7126D4B50771}"/>
              </a:ext>
            </a:extLst>
          </p:cNvPr>
          <p:cNvSpPr/>
          <p:nvPr/>
        </p:nvSpPr>
        <p:spPr>
          <a:xfrm>
            <a:off x="747622" y="2001327"/>
            <a:ext cx="4100423" cy="240389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04E7AB-F29E-5890-F7EC-873C16610428}"/>
              </a:ext>
            </a:extLst>
          </p:cNvPr>
          <p:cNvSpPr/>
          <p:nvPr/>
        </p:nvSpPr>
        <p:spPr>
          <a:xfrm>
            <a:off x="747622" y="4790536"/>
            <a:ext cx="4100423" cy="85976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B68FE809-E9FA-5F1F-9ADF-0D65B0598530}"/>
              </a:ext>
            </a:extLst>
          </p:cNvPr>
          <p:cNvSpPr/>
          <p:nvPr/>
        </p:nvSpPr>
        <p:spPr>
          <a:xfrm>
            <a:off x="5301859" y="1188617"/>
            <a:ext cx="1889512" cy="812710"/>
          </a:xfrm>
          <a:prstGeom prst="wedgeRectCallout">
            <a:avLst>
              <a:gd name="adj1" fmla="val -73023"/>
              <a:gd name="adj2" fmla="val 166392"/>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背景色を指定</a:t>
            </a:r>
          </a:p>
        </p:txBody>
      </p:sp>
      <p:sp>
        <p:nvSpPr>
          <p:cNvPr id="14" name="吹き出し: 四角形 13">
            <a:extLst>
              <a:ext uri="{FF2B5EF4-FFF2-40B4-BE49-F238E27FC236}">
                <a16:creationId xmlns:a16="http://schemas.microsoft.com/office/drawing/2014/main" id="{F66E636C-433D-1911-A1AA-BC63CB42F476}"/>
              </a:ext>
            </a:extLst>
          </p:cNvPr>
          <p:cNvSpPr/>
          <p:nvPr/>
        </p:nvSpPr>
        <p:spPr>
          <a:xfrm>
            <a:off x="5301859" y="1188617"/>
            <a:ext cx="1889512" cy="812710"/>
          </a:xfrm>
          <a:prstGeom prst="wedgeRectCallout">
            <a:avLst>
              <a:gd name="adj1" fmla="val -74545"/>
              <a:gd name="adj2" fmla="val 435997"/>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lumMod val="10000"/>
                  </a:schemeClr>
                </a:solidFill>
              </a:rPr>
              <a:t>HTML</a:t>
            </a:r>
          </a:p>
          <a:p>
            <a:pPr algn="ctr"/>
            <a:r>
              <a:rPr kumimoji="1" lang="ja-JP" altLang="en-US" dirty="0">
                <a:solidFill>
                  <a:schemeClr val="accent1">
                    <a:lumMod val="10000"/>
                  </a:schemeClr>
                </a:solidFill>
              </a:rPr>
              <a:t>の型</a:t>
            </a:r>
          </a:p>
        </p:txBody>
      </p:sp>
      <p:sp>
        <p:nvSpPr>
          <p:cNvPr id="15" name="テキスト ボックス 14">
            <a:extLst>
              <a:ext uri="{FF2B5EF4-FFF2-40B4-BE49-F238E27FC236}">
                <a16:creationId xmlns:a16="http://schemas.microsoft.com/office/drawing/2014/main" id="{F6A0173B-1814-47C1-1F71-353D94E79BF4}"/>
              </a:ext>
            </a:extLst>
          </p:cNvPr>
          <p:cNvSpPr txBox="1"/>
          <p:nvPr/>
        </p:nvSpPr>
        <p:spPr>
          <a:xfrm>
            <a:off x="6274280" y="5129842"/>
            <a:ext cx="5799878" cy="369332"/>
          </a:xfrm>
          <a:prstGeom prst="rect">
            <a:avLst/>
          </a:prstGeom>
          <a:noFill/>
          <a:ln>
            <a:noFill/>
          </a:ln>
        </p:spPr>
        <p:txBody>
          <a:bodyPr wrap="square" rtlCol="0">
            <a:spAutoFit/>
          </a:bodyPr>
          <a:lstStyle/>
          <a:p>
            <a:r>
              <a:rPr kumimoji="1" lang="en-US" altLang="ja-JP" dirty="0">
                <a:solidFill>
                  <a:srgbClr val="FF0000"/>
                </a:solidFill>
              </a:rPr>
              <a:t>※</a:t>
            </a:r>
            <a:r>
              <a:rPr kumimoji="1" lang="ja-JP" altLang="en-US" dirty="0">
                <a:solidFill>
                  <a:srgbClr val="FF0000"/>
                </a:solidFill>
              </a:rPr>
              <a:t>ブラウザに表示されるのは</a:t>
            </a:r>
            <a:r>
              <a:rPr kumimoji="1" lang="en-US" altLang="ja-JP" dirty="0">
                <a:solidFill>
                  <a:srgbClr val="FF0000"/>
                </a:solidFill>
              </a:rPr>
              <a:t>&lt;body&gt;</a:t>
            </a:r>
            <a:r>
              <a:rPr kumimoji="1" lang="ja-JP" altLang="en-US" dirty="0">
                <a:solidFill>
                  <a:srgbClr val="FF0000"/>
                </a:solidFill>
              </a:rPr>
              <a:t>の内容のみ</a:t>
            </a:r>
          </a:p>
        </p:txBody>
      </p:sp>
    </p:spTree>
    <p:extLst>
      <p:ext uri="{BB962C8B-B14F-4D97-AF65-F5344CB8AC3E}">
        <p14:creationId xmlns:p14="http://schemas.microsoft.com/office/powerpoint/2010/main" val="4275950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コンテンツの枠組みを作っていきましょう。</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コンテンツを作ろう！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30</a:t>
            </a:fld>
            <a:endParaRPr lang="ja-JP" altLang="en-US"/>
          </a:p>
        </p:txBody>
      </p:sp>
      <p:pic>
        <p:nvPicPr>
          <p:cNvPr id="16" name="図 15">
            <a:extLst>
              <a:ext uri="{FF2B5EF4-FFF2-40B4-BE49-F238E27FC236}">
                <a16:creationId xmlns:a16="http://schemas.microsoft.com/office/drawing/2014/main" id="{C88CDCC9-6ACA-6C41-8C30-AE226DCE44E8}"/>
              </a:ext>
            </a:extLst>
          </p:cNvPr>
          <p:cNvPicPr>
            <a:picLocks noChangeAspect="1"/>
          </p:cNvPicPr>
          <p:nvPr/>
        </p:nvPicPr>
        <p:blipFill rotWithShape="1">
          <a:blip r:embed="rId2"/>
          <a:srcRect b="47757"/>
          <a:stretch/>
        </p:blipFill>
        <p:spPr>
          <a:xfrm>
            <a:off x="120445" y="2426898"/>
            <a:ext cx="5493310" cy="3582838"/>
          </a:xfrm>
          <a:prstGeom prst="rect">
            <a:avLst/>
          </a:prstGeom>
        </p:spPr>
      </p:pic>
      <p:pic>
        <p:nvPicPr>
          <p:cNvPr id="18" name="図 17">
            <a:extLst>
              <a:ext uri="{FF2B5EF4-FFF2-40B4-BE49-F238E27FC236}">
                <a16:creationId xmlns:a16="http://schemas.microsoft.com/office/drawing/2014/main" id="{5592F4B5-0336-F92F-8041-1B9D79220213}"/>
              </a:ext>
            </a:extLst>
          </p:cNvPr>
          <p:cNvPicPr>
            <a:picLocks noChangeAspect="1"/>
          </p:cNvPicPr>
          <p:nvPr/>
        </p:nvPicPr>
        <p:blipFill rotWithShape="1">
          <a:blip r:embed="rId2"/>
          <a:srcRect t="53039" b="504"/>
          <a:stretch/>
        </p:blipFill>
        <p:spPr>
          <a:xfrm>
            <a:off x="5744033" y="2426898"/>
            <a:ext cx="5493310" cy="3186022"/>
          </a:xfrm>
          <a:prstGeom prst="rect">
            <a:avLst/>
          </a:prstGeom>
        </p:spPr>
      </p:pic>
      <p:sp>
        <p:nvSpPr>
          <p:cNvPr id="19" name="正方形/長方形 18">
            <a:extLst>
              <a:ext uri="{FF2B5EF4-FFF2-40B4-BE49-F238E27FC236}">
                <a16:creationId xmlns:a16="http://schemas.microsoft.com/office/drawing/2014/main" id="{C334B910-E458-6CB7-CC53-53044502EBA4}"/>
              </a:ext>
            </a:extLst>
          </p:cNvPr>
          <p:cNvSpPr/>
          <p:nvPr/>
        </p:nvSpPr>
        <p:spPr>
          <a:xfrm>
            <a:off x="1545076" y="2763210"/>
            <a:ext cx="3993082" cy="318326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2C64D49-9939-C939-FE47-254710D4F3A1}"/>
              </a:ext>
            </a:extLst>
          </p:cNvPr>
          <p:cNvSpPr/>
          <p:nvPr/>
        </p:nvSpPr>
        <p:spPr>
          <a:xfrm>
            <a:off x="7160872" y="2426899"/>
            <a:ext cx="3993082" cy="2886974"/>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吹き出し: 四角形 20">
            <a:extLst>
              <a:ext uri="{FF2B5EF4-FFF2-40B4-BE49-F238E27FC236}">
                <a16:creationId xmlns:a16="http://schemas.microsoft.com/office/drawing/2014/main" id="{674B4759-E6CC-FB49-A271-11ED5CD5184B}"/>
              </a:ext>
            </a:extLst>
          </p:cNvPr>
          <p:cNvSpPr/>
          <p:nvPr/>
        </p:nvSpPr>
        <p:spPr>
          <a:xfrm>
            <a:off x="5668436" y="5678460"/>
            <a:ext cx="3245775" cy="950903"/>
          </a:xfrm>
          <a:prstGeom prst="wedgeRectCallout">
            <a:avLst>
              <a:gd name="adj1" fmla="val -41380"/>
              <a:gd name="adj2" fmla="val -108288"/>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396537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要素にボーダー（枠線）をつけるには、</a:t>
            </a:r>
            <a:r>
              <a:rPr lang="en-US" altLang="ja-JP" b="0" i="0" dirty="0">
                <a:solidFill>
                  <a:srgbClr val="00A3D3"/>
                </a:solidFill>
                <a:effectLst/>
                <a:latin typeface="Open Sans" panose="020B0606030504020204" pitchFamily="34" charset="0"/>
              </a:rPr>
              <a:t>border</a:t>
            </a:r>
            <a:r>
              <a:rPr lang="ja-JP" altLang="en-US" b="0" i="0" dirty="0">
                <a:solidFill>
                  <a:srgbClr val="3F4348"/>
                </a:solidFill>
                <a:effectLst/>
                <a:latin typeface="Open Sans" panose="020B0606030504020204" pitchFamily="34" charset="0"/>
              </a:rPr>
              <a:t>プロパティを用います。枠線の</a:t>
            </a:r>
            <a:r>
              <a:rPr lang="ja-JP" altLang="en-US" b="0" i="0" dirty="0">
                <a:solidFill>
                  <a:srgbClr val="00A3D3"/>
                </a:solidFill>
                <a:effectLst/>
                <a:latin typeface="Open Sans" panose="020B0606030504020204" pitchFamily="34" charset="0"/>
              </a:rPr>
              <a:t>太さ</a:t>
            </a:r>
            <a:r>
              <a:rPr lang="ja-JP" altLang="en-US" b="0" i="0" dirty="0">
                <a:solidFill>
                  <a:srgbClr val="3F4348"/>
                </a:solidFill>
                <a:effectLst/>
                <a:latin typeface="Open Sans" panose="020B0606030504020204" pitchFamily="34" charset="0"/>
              </a:rPr>
              <a:t>、</a:t>
            </a:r>
            <a:r>
              <a:rPr lang="ja-JP" altLang="en-US" b="0" i="0" dirty="0">
                <a:solidFill>
                  <a:srgbClr val="00A3D3"/>
                </a:solidFill>
                <a:effectLst/>
                <a:latin typeface="Open Sans" panose="020B0606030504020204" pitchFamily="34" charset="0"/>
              </a:rPr>
              <a:t>種類</a:t>
            </a:r>
            <a:r>
              <a:rPr lang="ja-JP" altLang="en-US" b="0" i="0" dirty="0">
                <a:solidFill>
                  <a:srgbClr val="3F4348"/>
                </a:solidFill>
                <a:effectLst/>
                <a:latin typeface="Open Sans" panose="020B0606030504020204" pitchFamily="34" charset="0"/>
              </a:rPr>
              <a:t>、</a:t>
            </a:r>
            <a:r>
              <a:rPr lang="ja-JP" altLang="en-US" b="0" i="0" dirty="0">
                <a:solidFill>
                  <a:srgbClr val="00A3D3"/>
                </a:solidFill>
                <a:effectLst/>
                <a:latin typeface="Open Sans" panose="020B0606030504020204" pitchFamily="34" charset="0"/>
              </a:rPr>
              <a:t>色</a:t>
            </a:r>
            <a:r>
              <a:rPr lang="ja-JP" altLang="en-US" b="0" i="0" dirty="0">
                <a:solidFill>
                  <a:srgbClr val="3F4348"/>
                </a:solidFill>
                <a:effectLst/>
                <a:latin typeface="Open Sans" panose="020B0606030504020204" pitchFamily="34" charset="0"/>
              </a:rPr>
              <a:t>を指定して使用します。</a:t>
            </a:r>
            <a:br>
              <a:rPr lang="ja-JP" altLang="en-US" dirty="0"/>
            </a:br>
            <a:r>
              <a:rPr lang="ja-JP" altLang="en-US" b="0" i="0" dirty="0">
                <a:solidFill>
                  <a:srgbClr val="3F4348"/>
                </a:solidFill>
                <a:effectLst/>
                <a:latin typeface="Open Sans" panose="020B0606030504020204" pitchFamily="34" charset="0"/>
              </a:rPr>
              <a:t>上下左右すべてに線を付けたい場合は</a:t>
            </a:r>
            <a:r>
              <a:rPr lang="en-US" altLang="ja-JP" b="0" i="0" dirty="0">
                <a:solidFill>
                  <a:srgbClr val="3F4348"/>
                </a:solidFill>
                <a:effectLst/>
                <a:latin typeface="Open Sans" panose="020B0606030504020204" pitchFamily="34" charset="0"/>
              </a:rPr>
              <a:t>border</a:t>
            </a:r>
            <a:r>
              <a:rPr lang="ja-JP" altLang="en-US" b="0" i="0" dirty="0">
                <a:solidFill>
                  <a:srgbClr val="3F4348"/>
                </a:solidFill>
                <a:effectLst/>
                <a:latin typeface="Open Sans" panose="020B0606030504020204" pitchFamily="34" charset="0"/>
              </a:rPr>
              <a:t>とし、特定の場所にのみ付けたい場合は「</a:t>
            </a:r>
            <a:r>
              <a:rPr lang="en-US" altLang="ja-JP" b="0" i="0" dirty="0">
                <a:solidFill>
                  <a:srgbClr val="3F4348"/>
                </a:solidFill>
                <a:effectLst/>
                <a:latin typeface="Open Sans" panose="020B0606030504020204" pitchFamily="34" charset="0"/>
              </a:rPr>
              <a:t>border-bottom</a:t>
            </a:r>
            <a:r>
              <a:rPr lang="ja-JP" altLang="en-US" b="0" i="0" dirty="0">
                <a:solidFill>
                  <a:srgbClr val="3F4348"/>
                </a:solidFill>
                <a:effectLst/>
                <a:latin typeface="Open Sans" panose="020B0606030504020204" pitchFamily="34" charset="0"/>
              </a:rPr>
              <a:t>」のように、「</a:t>
            </a:r>
            <a:r>
              <a:rPr lang="en-US" altLang="ja-JP" b="0" i="0" dirty="0">
                <a:solidFill>
                  <a:srgbClr val="3F4348"/>
                </a:solidFill>
                <a:effectLst/>
                <a:latin typeface="Open Sans" panose="020B0606030504020204" pitchFamily="34" charset="0"/>
              </a:rPr>
              <a:t>border-</a:t>
            </a:r>
            <a:r>
              <a:rPr lang="ja-JP" altLang="en-US" b="0" i="0" dirty="0">
                <a:solidFill>
                  <a:srgbClr val="3F4348"/>
                </a:solidFill>
                <a:effectLst/>
                <a:latin typeface="Open Sans" panose="020B0606030504020204" pitchFamily="34" charset="0"/>
              </a:rPr>
              <a:t>方向」とします。</a:t>
            </a:r>
            <a:br>
              <a:rPr lang="ja-JP" altLang="en-US" dirty="0"/>
            </a:br>
            <a:r>
              <a:rPr lang="ja-JP" altLang="en-US" b="0" i="0" dirty="0">
                <a:solidFill>
                  <a:srgbClr val="3F4348"/>
                </a:solidFill>
                <a:effectLst/>
                <a:latin typeface="Open Sans" panose="020B0606030504020204" pitchFamily="34" charset="0"/>
              </a:rPr>
              <a:t>他に</a:t>
            </a:r>
            <a:r>
              <a:rPr lang="en-US" altLang="ja-JP" b="0" i="0" dirty="0">
                <a:solidFill>
                  <a:srgbClr val="3F4348"/>
                </a:solidFill>
                <a:effectLst/>
                <a:latin typeface="Open Sans" panose="020B0606030504020204" pitchFamily="34" charset="0"/>
              </a:rPr>
              <a:t>border-top</a:t>
            </a: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border-left</a:t>
            </a:r>
            <a:r>
              <a:rPr lang="ja-JP" altLang="en-US" b="0" i="0" dirty="0">
                <a:solidFill>
                  <a:srgbClr val="3F4348"/>
                </a:solidFill>
                <a:effectLst/>
                <a:latin typeface="Open Sans" panose="020B0606030504020204" pitchFamily="34" charset="0"/>
              </a:rPr>
              <a:t>、</a:t>
            </a:r>
            <a:r>
              <a:rPr lang="en-US" altLang="ja-JP" b="0" i="0" dirty="0">
                <a:solidFill>
                  <a:srgbClr val="3F4348"/>
                </a:solidFill>
                <a:effectLst/>
                <a:latin typeface="Open Sans" panose="020B0606030504020204" pitchFamily="34" charset="0"/>
              </a:rPr>
              <a:t>border-right</a:t>
            </a:r>
            <a:r>
              <a:rPr lang="ja-JP" altLang="en-US" b="0" i="0" dirty="0">
                <a:solidFill>
                  <a:srgbClr val="3F4348"/>
                </a:solidFill>
                <a:effectLst/>
                <a:latin typeface="Open Sans" panose="020B0606030504020204" pitchFamily="34" charset="0"/>
              </a:rPr>
              <a:t>などがあります。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ボーダーをつけよう！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31</a:t>
            </a:fld>
            <a:endParaRPr lang="ja-JP" altLang="en-US"/>
          </a:p>
        </p:txBody>
      </p:sp>
      <p:pic>
        <p:nvPicPr>
          <p:cNvPr id="7" name="図 6">
            <a:extLst>
              <a:ext uri="{FF2B5EF4-FFF2-40B4-BE49-F238E27FC236}">
                <a16:creationId xmlns:a16="http://schemas.microsoft.com/office/drawing/2014/main" id="{720CA344-0006-2807-E12F-969845F24509}"/>
              </a:ext>
            </a:extLst>
          </p:cNvPr>
          <p:cNvPicPr>
            <a:picLocks noChangeAspect="1"/>
          </p:cNvPicPr>
          <p:nvPr/>
        </p:nvPicPr>
        <p:blipFill rotWithShape="1">
          <a:blip r:embed="rId2"/>
          <a:srcRect b="42465"/>
          <a:stretch/>
        </p:blipFill>
        <p:spPr>
          <a:xfrm>
            <a:off x="365760" y="3926098"/>
            <a:ext cx="7987131" cy="2297721"/>
          </a:xfrm>
          <a:prstGeom prst="rect">
            <a:avLst/>
          </a:prstGeom>
        </p:spPr>
      </p:pic>
      <p:sp>
        <p:nvSpPr>
          <p:cNvPr id="8" name="正方形/長方形 7">
            <a:extLst>
              <a:ext uri="{FF2B5EF4-FFF2-40B4-BE49-F238E27FC236}">
                <a16:creationId xmlns:a16="http://schemas.microsoft.com/office/drawing/2014/main" id="{555B08AC-21FF-7167-571C-CC68EA7EFBBB}"/>
              </a:ext>
            </a:extLst>
          </p:cNvPr>
          <p:cNvSpPr/>
          <p:nvPr/>
        </p:nvSpPr>
        <p:spPr>
          <a:xfrm>
            <a:off x="2383435" y="4338122"/>
            <a:ext cx="3108716" cy="325893"/>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9FECDB2B-8206-2B3F-1161-B0E87472863F}"/>
              </a:ext>
            </a:extLst>
          </p:cNvPr>
          <p:cNvSpPr/>
          <p:nvPr/>
        </p:nvSpPr>
        <p:spPr>
          <a:xfrm>
            <a:off x="6519576" y="5203009"/>
            <a:ext cx="3245775" cy="950903"/>
          </a:xfrm>
          <a:prstGeom prst="wedgeRectCallout">
            <a:avLst>
              <a:gd name="adj1" fmla="val -80892"/>
              <a:gd name="adj2" fmla="val -105869"/>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112219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3F4348"/>
                </a:solidFill>
                <a:latin typeface="Open Sans" panose="020B0606030504020204" pitchFamily="34" charset="0"/>
              </a:rPr>
              <a:t>【style.css</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ボーダーをつけよう！</a:t>
            </a:r>
            <a:r>
              <a:rPr kumimoji="1" lang="en-US" altLang="ja-JP" dirty="0"/>
              <a:t>&amp;</a:t>
            </a:r>
            <a:r>
              <a:rPr kumimoji="1" lang="ja-JP" altLang="en-US" dirty="0"/>
              <a:t>画像を横並びに</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32</a:t>
            </a:fld>
            <a:endParaRPr lang="ja-JP" altLang="en-US"/>
          </a:p>
        </p:txBody>
      </p:sp>
      <p:sp>
        <p:nvSpPr>
          <p:cNvPr id="12" name="吹き出し: 四角形 11">
            <a:extLst>
              <a:ext uri="{FF2B5EF4-FFF2-40B4-BE49-F238E27FC236}">
                <a16:creationId xmlns:a16="http://schemas.microsoft.com/office/drawing/2014/main" id="{6C38293A-CD88-B2D6-77B7-0FB33CCDBE8A}"/>
              </a:ext>
            </a:extLst>
          </p:cNvPr>
          <p:cNvSpPr/>
          <p:nvPr/>
        </p:nvSpPr>
        <p:spPr>
          <a:xfrm>
            <a:off x="7410972" y="3633002"/>
            <a:ext cx="3245775" cy="950903"/>
          </a:xfrm>
          <a:prstGeom prst="wedgeRectCallout">
            <a:avLst>
              <a:gd name="adj1" fmla="val -55023"/>
              <a:gd name="adj2" fmla="val -73815"/>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pic>
        <p:nvPicPr>
          <p:cNvPr id="7" name="図 6">
            <a:extLst>
              <a:ext uri="{FF2B5EF4-FFF2-40B4-BE49-F238E27FC236}">
                <a16:creationId xmlns:a16="http://schemas.microsoft.com/office/drawing/2014/main" id="{3F88F575-EAED-759B-6AEE-73AEDFBBF655}"/>
              </a:ext>
            </a:extLst>
          </p:cNvPr>
          <p:cNvPicPr>
            <a:picLocks noChangeAspect="1"/>
          </p:cNvPicPr>
          <p:nvPr/>
        </p:nvPicPr>
        <p:blipFill>
          <a:blip r:embed="rId2"/>
          <a:stretch>
            <a:fillRect/>
          </a:stretch>
        </p:blipFill>
        <p:spPr>
          <a:xfrm>
            <a:off x="365760" y="1841186"/>
            <a:ext cx="5468113" cy="4534533"/>
          </a:xfrm>
          <a:prstGeom prst="rect">
            <a:avLst/>
          </a:prstGeom>
        </p:spPr>
      </p:pic>
      <p:sp>
        <p:nvSpPr>
          <p:cNvPr id="11" name="正方形/長方形 10">
            <a:extLst>
              <a:ext uri="{FF2B5EF4-FFF2-40B4-BE49-F238E27FC236}">
                <a16:creationId xmlns:a16="http://schemas.microsoft.com/office/drawing/2014/main" id="{73452AEF-AFD2-4E67-B33D-0E614E30D4E0}"/>
              </a:ext>
            </a:extLst>
          </p:cNvPr>
          <p:cNvSpPr/>
          <p:nvPr/>
        </p:nvSpPr>
        <p:spPr>
          <a:xfrm>
            <a:off x="474120" y="1916975"/>
            <a:ext cx="5236567" cy="4386191"/>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4466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余白を作るには</a:t>
            </a:r>
            <a:r>
              <a:rPr lang="en-US" altLang="ja-JP" b="0" i="0" dirty="0">
                <a:solidFill>
                  <a:srgbClr val="3F4348"/>
                </a:solidFill>
                <a:effectLst/>
                <a:latin typeface="Open Sans" panose="020B0606030504020204" pitchFamily="34" charset="0"/>
              </a:rPr>
              <a:t>padding</a:t>
            </a:r>
            <a:r>
              <a:rPr lang="ja-JP" altLang="en-US" b="0" i="0" dirty="0">
                <a:solidFill>
                  <a:srgbClr val="3F4348"/>
                </a:solidFill>
                <a:effectLst/>
                <a:latin typeface="Open Sans" panose="020B0606030504020204" pitchFamily="34" charset="0"/>
              </a:rPr>
              <a:t>を使ってきましたが、</a:t>
            </a:r>
            <a:r>
              <a:rPr lang="en-US" altLang="ja-JP" b="0" i="0" dirty="0">
                <a:solidFill>
                  <a:srgbClr val="3F4348"/>
                </a:solidFill>
                <a:effectLst/>
                <a:latin typeface="Open Sans" panose="020B0606030504020204" pitchFamily="34" charset="0"/>
              </a:rPr>
              <a:t>padding</a:t>
            </a:r>
            <a:r>
              <a:rPr lang="ja-JP" altLang="en-US" b="0" i="0" dirty="0">
                <a:solidFill>
                  <a:srgbClr val="3F4348"/>
                </a:solidFill>
                <a:effectLst/>
                <a:latin typeface="Open Sans" panose="020B0606030504020204" pitchFamily="34" charset="0"/>
              </a:rPr>
              <a:t>は</a:t>
            </a:r>
            <a:r>
              <a:rPr lang="en-US" altLang="ja-JP" b="0" i="0" dirty="0">
                <a:solidFill>
                  <a:srgbClr val="00A3D3"/>
                </a:solidFill>
                <a:effectLst/>
                <a:latin typeface="Open Sans" panose="020B0606030504020204" pitchFamily="34" charset="0"/>
              </a:rPr>
              <a:t>border</a:t>
            </a:r>
            <a:r>
              <a:rPr lang="ja-JP" altLang="en-US" b="0" i="0" dirty="0">
                <a:solidFill>
                  <a:srgbClr val="00A3D3"/>
                </a:solidFill>
                <a:effectLst/>
                <a:latin typeface="Open Sans" panose="020B0606030504020204" pitchFamily="34" charset="0"/>
              </a:rPr>
              <a:t>の内側</a:t>
            </a:r>
            <a:r>
              <a:rPr lang="ja-JP" altLang="en-US" b="0" i="0" dirty="0">
                <a:solidFill>
                  <a:srgbClr val="3F4348"/>
                </a:solidFill>
                <a:effectLst/>
                <a:latin typeface="Open Sans" panose="020B0606030504020204" pitchFamily="34" charset="0"/>
              </a:rPr>
              <a:t>の余白を作ります。</a:t>
            </a:r>
            <a:r>
              <a:rPr lang="en-US" altLang="ja-JP" b="0" i="0" dirty="0">
                <a:solidFill>
                  <a:srgbClr val="00A3D3"/>
                </a:solidFill>
                <a:effectLst/>
                <a:latin typeface="Open Sans" panose="020B0606030504020204" pitchFamily="34" charset="0"/>
              </a:rPr>
              <a:t>border</a:t>
            </a:r>
            <a:r>
              <a:rPr lang="ja-JP" altLang="en-US" b="0" i="0" dirty="0">
                <a:solidFill>
                  <a:srgbClr val="00A3D3"/>
                </a:solidFill>
                <a:effectLst/>
                <a:latin typeface="Open Sans" panose="020B0606030504020204" pitchFamily="34" charset="0"/>
              </a:rPr>
              <a:t>の外側</a:t>
            </a:r>
            <a:r>
              <a:rPr lang="ja-JP" altLang="en-US" b="0" i="0" dirty="0">
                <a:solidFill>
                  <a:srgbClr val="3F4348"/>
                </a:solidFill>
                <a:effectLst/>
                <a:latin typeface="Open Sans" panose="020B0606030504020204" pitchFamily="34" charset="0"/>
              </a:rPr>
              <a:t>に余白を作りたい場合、</a:t>
            </a:r>
            <a:r>
              <a:rPr lang="en-US" altLang="ja-JP" b="0" i="0" dirty="0">
                <a:solidFill>
                  <a:srgbClr val="3F4348"/>
                </a:solidFill>
                <a:effectLst/>
                <a:latin typeface="Open Sans" panose="020B0606030504020204" pitchFamily="34" charset="0"/>
              </a:rPr>
              <a:t>margin</a:t>
            </a:r>
            <a:r>
              <a:rPr lang="ja-JP" altLang="en-US" b="0" i="0" dirty="0">
                <a:solidFill>
                  <a:srgbClr val="3F4348"/>
                </a:solidFill>
                <a:effectLst/>
                <a:latin typeface="Open Sans" panose="020B0606030504020204" pitchFamily="34" charset="0"/>
              </a:rPr>
              <a:t>を用います。</a:t>
            </a:r>
            <a:br>
              <a:rPr lang="ja-JP" altLang="en-US" dirty="0"/>
            </a:br>
            <a:r>
              <a:rPr lang="ja-JP" altLang="en-US" b="0" i="0" dirty="0">
                <a:solidFill>
                  <a:srgbClr val="3F4348"/>
                </a:solidFill>
                <a:effectLst/>
                <a:latin typeface="Open Sans" panose="020B0606030504020204" pitchFamily="34" charset="0"/>
              </a:rPr>
              <a:t>値の指定の方法は、</a:t>
            </a:r>
            <a:r>
              <a:rPr lang="en-US" altLang="ja-JP" b="0" i="0" dirty="0">
                <a:solidFill>
                  <a:srgbClr val="3F4348"/>
                </a:solidFill>
                <a:effectLst/>
                <a:latin typeface="Open Sans" panose="020B0606030504020204" pitchFamily="34" charset="0"/>
              </a:rPr>
              <a:t>padding</a:t>
            </a:r>
            <a:r>
              <a:rPr lang="ja-JP" altLang="en-US" b="0" i="0" dirty="0">
                <a:solidFill>
                  <a:srgbClr val="3F4348"/>
                </a:solidFill>
                <a:effectLst/>
                <a:latin typeface="Open Sans" panose="020B0606030504020204" pitchFamily="34" charset="0"/>
              </a:rPr>
              <a:t>と同じです。</a:t>
            </a: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内側の余白と外側の余白</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33</a:t>
            </a:fld>
            <a:endParaRPr lang="ja-JP" altLang="en-US"/>
          </a:p>
        </p:txBody>
      </p:sp>
      <p:grpSp>
        <p:nvGrpSpPr>
          <p:cNvPr id="12" name="グループ化 11">
            <a:extLst>
              <a:ext uri="{FF2B5EF4-FFF2-40B4-BE49-F238E27FC236}">
                <a16:creationId xmlns:a16="http://schemas.microsoft.com/office/drawing/2014/main" id="{B4DFCF54-CA1F-BA2F-7365-4A683BFC699B}"/>
              </a:ext>
            </a:extLst>
          </p:cNvPr>
          <p:cNvGrpSpPr/>
          <p:nvPr/>
        </p:nvGrpSpPr>
        <p:grpSpPr>
          <a:xfrm>
            <a:off x="250723" y="2647320"/>
            <a:ext cx="5618961" cy="3576499"/>
            <a:chOff x="250723" y="2647320"/>
            <a:chExt cx="5618961" cy="3576499"/>
          </a:xfrm>
        </p:grpSpPr>
        <p:pic>
          <p:nvPicPr>
            <p:cNvPr id="7" name="図 6">
              <a:extLst>
                <a:ext uri="{FF2B5EF4-FFF2-40B4-BE49-F238E27FC236}">
                  <a16:creationId xmlns:a16="http://schemas.microsoft.com/office/drawing/2014/main" id="{C7EBE03D-5451-4A8A-8E40-4C0D93361A41}"/>
                </a:ext>
              </a:extLst>
            </p:cNvPr>
            <p:cNvPicPr>
              <a:picLocks noChangeAspect="1"/>
            </p:cNvPicPr>
            <p:nvPr/>
          </p:nvPicPr>
          <p:blipFill>
            <a:blip r:embed="rId2"/>
            <a:stretch>
              <a:fillRect/>
            </a:stretch>
          </p:blipFill>
          <p:spPr>
            <a:xfrm>
              <a:off x="250723" y="2647320"/>
              <a:ext cx="5618961" cy="3576499"/>
            </a:xfrm>
            <a:prstGeom prst="rect">
              <a:avLst/>
            </a:prstGeom>
          </p:spPr>
        </p:pic>
        <p:pic>
          <p:nvPicPr>
            <p:cNvPr id="9" name="図 8">
              <a:extLst>
                <a:ext uri="{FF2B5EF4-FFF2-40B4-BE49-F238E27FC236}">
                  <a16:creationId xmlns:a16="http://schemas.microsoft.com/office/drawing/2014/main" id="{165CB21F-55C3-DBF6-C3FD-534D3BBDF800}"/>
                </a:ext>
              </a:extLst>
            </p:cNvPr>
            <p:cNvPicPr>
              <a:picLocks noChangeAspect="1"/>
            </p:cNvPicPr>
            <p:nvPr/>
          </p:nvPicPr>
          <p:blipFill>
            <a:blip r:embed="rId3"/>
            <a:stretch>
              <a:fillRect/>
            </a:stretch>
          </p:blipFill>
          <p:spPr>
            <a:xfrm>
              <a:off x="776378" y="3928596"/>
              <a:ext cx="2024332" cy="304098"/>
            </a:xfrm>
            <a:prstGeom prst="rect">
              <a:avLst/>
            </a:prstGeom>
          </p:spPr>
        </p:pic>
      </p:grpSp>
      <p:pic>
        <p:nvPicPr>
          <p:cNvPr id="14" name="図 13">
            <a:extLst>
              <a:ext uri="{FF2B5EF4-FFF2-40B4-BE49-F238E27FC236}">
                <a16:creationId xmlns:a16="http://schemas.microsoft.com/office/drawing/2014/main" id="{8E555404-FF4C-BE21-BDC9-46E6906474EB}"/>
              </a:ext>
            </a:extLst>
          </p:cNvPr>
          <p:cNvPicPr>
            <a:picLocks noChangeAspect="1"/>
          </p:cNvPicPr>
          <p:nvPr/>
        </p:nvPicPr>
        <p:blipFill>
          <a:blip r:embed="rId4"/>
          <a:stretch>
            <a:fillRect/>
          </a:stretch>
        </p:blipFill>
        <p:spPr>
          <a:xfrm>
            <a:off x="6015914" y="2647320"/>
            <a:ext cx="5791462" cy="3576499"/>
          </a:xfrm>
          <a:prstGeom prst="rect">
            <a:avLst/>
          </a:prstGeom>
        </p:spPr>
      </p:pic>
    </p:spTree>
    <p:extLst>
      <p:ext uri="{BB962C8B-B14F-4D97-AF65-F5344CB8AC3E}">
        <p14:creationId xmlns:p14="http://schemas.microsoft.com/office/powerpoint/2010/main" val="3886371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3F4348"/>
                </a:solidFill>
                <a:latin typeface="Open Sans" panose="020B0606030504020204" pitchFamily="34" charset="0"/>
              </a:rPr>
              <a:t>【style.css</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余白を作って見た目を整えよう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34</a:t>
            </a:fld>
            <a:endParaRPr lang="ja-JP" altLang="en-US"/>
          </a:p>
        </p:txBody>
      </p:sp>
      <p:sp>
        <p:nvSpPr>
          <p:cNvPr id="16" name="吹き出し: 四角形 15">
            <a:extLst>
              <a:ext uri="{FF2B5EF4-FFF2-40B4-BE49-F238E27FC236}">
                <a16:creationId xmlns:a16="http://schemas.microsoft.com/office/drawing/2014/main" id="{B7F55E51-8EA2-28D9-20A2-6FB2C7C86BDD}"/>
              </a:ext>
            </a:extLst>
          </p:cNvPr>
          <p:cNvSpPr/>
          <p:nvPr/>
        </p:nvSpPr>
        <p:spPr>
          <a:xfrm>
            <a:off x="5515401" y="5197416"/>
            <a:ext cx="3245775" cy="950903"/>
          </a:xfrm>
          <a:prstGeom prst="wedgeRectCallout">
            <a:avLst>
              <a:gd name="adj1" fmla="val -55023"/>
              <a:gd name="adj2" fmla="val -73815"/>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pic>
        <p:nvPicPr>
          <p:cNvPr id="7" name="図 6">
            <a:extLst>
              <a:ext uri="{FF2B5EF4-FFF2-40B4-BE49-F238E27FC236}">
                <a16:creationId xmlns:a16="http://schemas.microsoft.com/office/drawing/2014/main" id="{1B759D93-F098-1919-F293-7D3CC4C01096}"/>
              </a:ext>
            </a:extLst>
          </p:cNvPr>
          <p:cNvPicPr>
            <a:picLocks noChangeAspect="1"/>
          </p:cNvPicPr>
          <p:nvPr/>
        </p:nvPicPr>
        <p:blipFill rotWithShape="1">
          <a:blip r:embed="rId2"/>
          <a:srcRect b="47086"/>
          <a:stretch/>
        </p:blipFill>
        <p:spPr>
          <a:xfrm>
            <a:off x="365760" y="1920815"/>
            <a:ext cx="4369146" cy="3628845"/>
          </a:xfrm>
          <a:prstGeom prst="rect">
            <a:avLst/>
          </a:prstGeom>
        </p:spPr>
      </p:pic>
      <p:sp>
        <p:nvSpPr>
          <p:cNvPr id="11" name="正方形/長方形 10">
            <a:extLst>
              <a:ext uri="{FF2B5EF4-FFF2-40B4-BE49-F238E27FC236}">
                <a16:creationId xmlns:a16="http://schemas.microsoft.com/office/drawing/2014/main" id="{9FAC7842-2D2A-C840-B58F-DDE0FA9778F8}"/>
              </a:ext>
            </a:extLst>
          </p:cNvPr>
          <p:cNvSpPr/>
          <p:nvPr/>
        </p:nvSpPr>
        <p:spPr>
          <a:xfrm>
            <a:off x="672861" y="2593677"/>
            <a:ext cx="2300377" cy="313426"/>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D8B4021-667B-89A4-B090-CFD5FB3CB05D}"/>
              </a:ext>
            </a:extLst>
          </p:cNvPr>
          <p:cNvSpPr/>
          <p:nvPr/>
        </p:nvSpPr>
        <p:spPr>
          <a:xfrm>
            <a:off x="672861" y="4195314"/>
            <a:ext cx="2576422" cy="1002101"/>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50B62C92-9B09-E195-BB19-E22E6979258F}"/>
              </a:ext>
            </a:extLst>
          </p:cNvPr>
          <p:cNvPicPr>
            <a:picLocks noChangeAspect="1"/>
          </p:cNvPicPr>
          <p:nvPr/>
        </p:nvPicPr>
        <p:blipFill rotWithShape="1">
          <a:blip r:embed="rId2"/>
          <a:srcRect t="56497" b="317"/>
          <a:stretch/>
        </p:blipFill>
        <p:spPr>
          <a:xfrm>
            <a:off x="5093765" y="1931599"/>
            <a:ext cx="4369146" cy="2961736"/>
          </a:xfrm>
          <a:prstGeom prst="rect">
            <a:avLst/>
          </a:prstGeom>
        </p:spPr>
      </p:pic>
      <p:sp>
        <p:nvSpPr>
          <p:cNvPr id="15" name="正方形/長方形 14">
            <a:extLst>
              <a:ext uri="{FF2B5EF4-FFF2-40B4-BE49-F238E27FC236}">
                <a16:creationId xmlns:a16="http://schemas.microsoft.com/office/drawing/2014/main" id="{5CE506E1-5A36-C1D0-3D34-E038B62147DD}"/>
              </a:ext>
            </a:extLst>
          </p:cNvPr>
          <p:cNvSpPr/>
          <p:nvPr/>
        </p:nvSpPr>
        <p:spPr>
          <a:xfrm>
            <a:off x="5383837" y="2593677"/>
            <a:ext cx="2356933" cy="385312"/>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753596E-66AF-B082-20C0-4C4370769285}"/>
              </a:ext>
            </a:extLst>
          </p:cNvPr>
          <p:cNvSpPr/>
          <p:nvPr/>
        </p:nvSpPr>
        <p:spPr>
          <a:xfrm>
            <a:off x="5168177" y="3597217"/>
            <a:ext cx="2411566" cy="129611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5542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【style.css</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お問い合わせフォームを作ろう！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35</a:t>
            </a:fld>
            <a:endParaRPr lang="ja-JP" altLang="en-US"/>
          </a:p>
        </p:txBody>
      </p:sp>
      <p:pic>
        <p:nvPicPr>
          <p:cNvPr id="7" name="図 6">
            <a:extLst>
              <a:ext uri="{FF2B5EF4-FFF2-40B4-BE49-F238E27FC236}">
                <a16:creationId xmlns:a16="http://schemas.microsoft.com/office/drawing/2014/main" id="{102B5E95-75F7-711E-3226-5B63384DEDAC}"/>
              </a:ext>
            </a:extLst>
          </p:cNvPr>
          <p:cNvPicPr>
            <a:picLocks noChangeAspect="1"/>
          </p:cNvPicPr>
          <p:nvPr/>
        </p:nvPicPr>
        <p:blipFill>
          <a:blip r:embed="rId2"/>
          <a:stretch>
            <a:fillRect/>
          </a:stretch>
        </p:blipFill>
        <p:spPr>
          <a:xfrm>
            <a:off x="365760" y="1931851"/>
            <a:ext cx="7100225" cy="2548134"/>
          </a:xfrm>
          <a:prstGeom prst="rect">
            <a:avLst/>
          </a:prstGeom>
        </p:spPr>
      </p:pic>
      <p:sp>
        <p:nvSpPr>
          <p:cNvPr id="8" name="正方形/長方形 7">
            <a:extLst>
              <a:ext uri="{FF2B5EF4-FFF2-40B4-BE49-F238E27FC236}">
                <a16:creationId xmlns:a16="http://schemas.microsoft.com/office/drawing/2014/main" id="{35DFD2B4-98FF-59D2-0D18-6AA375741310}"/>
              </a:ext>
            </a:extLst>
          </p:cNvPr>
          <p:cNvSpPr/>
          <p:nvPr/>
        </p:nvSpPr>
        <p:spPr>
          <a:xfrm>
            <a:off x="1725283" y="2245745"/>
            <a:ext cx="5653177" cy="143486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3F7DFB01-E649-6897-3B9E-4F4DB1EB113C}"/>
              </a:ext>
            </a:extLst>
          </p:cNvPr>
          <p:cNvSpPr/>
          <p:nvPr/>
        </p:nvSpPr>
        <p:spPr>
          <a:xfrm>
            <a:off x="7723763" y="2487723"/>
            <a:ext cx="3245775" cy="950903"/>
          </a:xfrm>
          <a:prstGeom prst="wedgeRectCallout">
            <a:avLst>
              <a:gd name="adj1" fmla="val -57858"/>
              <a:gd name="adj2" fmla="val -26642"/>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pic>
        <p:nvPicPr>
          <p:cNvPr id="11" name="図 10">
            <a:extLst>
              <a:ext uri="{FF2B5EF4-FFF2-40B4-BE49-F238E27FC236}">
                <a16:creationId xmlns:a16="http://schemas.microsoft.com/office/drawing/2014/main" id="{E8DCECFF-1FEB-B4A3-D476-C83D899053BD}"/>
              </a:ext>
            </a:extLst>
          </p:cNvPr>
          <p:cNvPicPr>
            <a:picLocks noChangeAspect="1"/>
          </p:cNvPicPr>
          <p:nvPr/>
        </p:nvPicPr>
        <p:blipFill>
          <a:blip r:embed="rId3"/>
          <a:stretch>
            <a:fillRect/>
          </a:stretch>
        </p:blipFill>
        <p:spPr>
          <a:xfrm>
            <a:off x="373925" y="4951744"/>
            <a:ext cx="3387191" cy="1421063"/>
          </a:xfrm>
          <a:prstGeom prst="rect">
            <a:avLst/>
          </a:prstGeom>
        </p:spPr>
      </p:pic>
      <p:sp>
        <p:nvSpPr>
          <p:cNvPr id="12" name="正方形/長方形 11">
            <a:extLst>
              <a:ext uri="{FF2B5EF4-FFF2-40B4-BE49-F238E27FC236}">
                <a16:creationId xmlns:a16="http://schemas.microsoft.com/office/drawing/2014/main" id="{89BF7F7C-60B2-1FA1-9E7F-93798CD4916B}"/>
              </a:ext>
            </a:extLst>
          </p:cNvPr>
          <p:cNvSpPr/>
          <p:nvPr/>
        </p:nvSpPr>
        <p:spPr>
          <a:xfrm>
            <a:off x="442823" y="5029948"/>
            <a:ext cx="3214777" cy="1193871"/>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E06B943D-2C8F-AAEA-F2A4-C9ECD7835F1F}"/>
              </a:ext>
            </a:extLst>
          </p:cNvPr>
          <p:cNvSpPr/>
          <p:nvPr/>
        </p:nvSpPr>
        <p:spPr>
          <a:xfrm>
            <a:off x="3982775" y="5151431"/>
            <a:ext cx="3245775" cy="950903"/>
          </a:xfrm>
          <a:prstGeom prst="wedgeRectCallout">
            <a:avLst>
              <a:gd name="adj1" fmla="val -57858"/>
              <a:gd name="adj2" fmla="val -26642"/>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追加しよう</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1083484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入力欄の</a:t>
            </a:r>
            <a:r>
              <a:rPr lang="ja-JP" altLang="en-US" dirty="0">
                <a:solidFill>
                  <a:srgbClr val="3F4348"/>
                </a:solidFill>
                <a:latin typeface="Open Sans" panose="020B0606030504020204" pitchFamily="34" charset="0"/>
              </a:rPr>
              <a:t>作っていきましょう。</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b="0" i="0" dirty="0">
                <a:solidFill>
                  <a:srgbClr val="00A3D3"/>
                </a:solidFill>
                <a:effectLst/>
                <a:latin typeface="Open Sans" panose="020B0606030504020204" pitchFamily="34" charset="0"/>
              </a:rPr>
              <a:t>&lt;input&gt;</a:t>
            </a:r>
            <a:r>
              <a:rPr lang="ja-JP" altLang="en-US" b="0" i="0" dirty="0">
                <a:solidFill>
                  <a:srgbClr val="3F4348"/>
                </a:solidFill>
                <a:effectLst/>
                <a:latin typeface="Open Sans" panose="020B0606030504020204" pitchFamily="34" charset="0"/>
              </a:rPr>
              <a:t>要素は</a:t>
            </a:r>
            <a:r>
              <a:rPr lang="ja-JP" altLang="en-US" b="0" i="0" u="sng" dirty="0">
                <a:solidFill>
                  <a:srgbClr val="3F4348"/>
                </a:solidFill>
                <a:effectLst/>
                <a:latin typeface="Open Sans" panose="020B0606030504020204" pitchFamily="34" charset="0"/>
              </a:rPr>
              <a:t>１行のテキスト</a:t>
            </a:r>
            <a:r>
              <a:rPr lang="ja-JP" altLang="en-US" b="0" i="0" dirty="0">
                <a:solidFill>
                  <a:srgbClr val="3F4348"/>
                </a:solidFill>
                <a:effectLst/>
                <a:latin typeface="Open Sans" panose="020B0606030504020204" pitchFamily="34" charset="0"/>
              </a:rPr>
              <a:t>入力を受け取るための要素です。</a:t>
            </a:r>
            <a:br>
              <a:rPr lang="ja-JP" altLang="en-US" dirty="0"/>
            </a:br>
            <a:r>
              <a:rPr lang="en-US" altLang="ja-JP" b="0" i="0" dirty="0">
                <a:solidFill>
                  <a:srgbClr val="00A3D3"/>
                </a:solidFill>
                <a:effectLst/>
                <a:latin typeface="Open Sans" panose="020B0606030504020204" pitchFamily="34" charset="0"/>
              </a:rPr>
              <a:t>&lt;</a:t>
            </a:r>
            <a:r>
              <a:rPr lang="en-US" altLang="ja-JP" b="0" i="0" dirty="0" err="1">
                <a:solidFill>
                  <a:srgbClr val="00A3D3"/>
                </a:solidFill>
                <a:effectLst/>
                <a:latin typeface="Open Sans" panose="020B0606030504020204" pitchFamily="34" charset="0"/>
              </a:rPr>
              <a:t>textarea</a:t>
            </a:r>
            <a:r>
              <a:rPr lang="en-US" altLang="ja-JP" b="0" i="0" dirty="0">
                <a:solidFill>
                  <a:srgbClr val="00A3D3"/>
                </a:solidFill>
                <a:effectLst/>
                <a:latin typeface="Open Sans" panose="020B0606030504020204" pitchFamily="34" charset="0"/>
              </a:rPr>
              <a:t>&gt;</a:t>
            </a:r>
            <a:r>
              <a:rPr lang="ja-JP" altLang="en-US" b="0" i="0" dirty="0">
                <a:solidFill>
                  <a:srgbClr val="3F4348"/>
                </a:solidFill>
                <a:effectLst/>
                <a:latin typeface="Open Sans" panose="020B0606030504020204" pitchFamily="34" charset="0"/>
              </a:rPr>
              <a:t>要素は</a:t>
            </a:r>
            <a:r>
              <a:rPr lang="ja-JP" altLang="en-US" b="0" i="0" u="sng" dirty="0">
                <a:solidFill>
                  <a:srgbClr val="3F4348"/>
                </a:solidFill>
                <a:effectLst/>
                <a:latin typeface="Open Sans" panose="020B0606030504020204" pitchFamily="34" charset="0"/>
              </a:rPr>
              <a:t>複数行のテキスト</a:t>
            </a:r>
            <a:r>
              <a:rPr lang="ja-JP" altLang="en-US" b="0" i="0" dirty="0">
                <a:solidFill>
                  <a:srgbClr val="3F4348"/>
                </a:solidFill>
                <a:effectLst/>
                <a:latin typeface="Open Sans" panose="020B0606030504020204" pitchFamily="34" charset="0"/>
              </a:rPr>
              <a:t>入力を受け取るための要素です。</a:t>
            </a:r>
            <a:br>
              <a:rPr lang="ja-JP" altLang="en-US" dirty="0"/>
            </a:br>
            <a:r>
              <a:rPr lang="en-US" altLang="ja-JP" b="0" i="0" dirty="0">
                <a:solidFill>
                  <a:srgbClr val="3F4348"/>
                </a:solidFill>
                <a:effectLst/>
                <a:latin typeface="Open Sans" panose="020B0606030504020204" pitchFamily="34" charset="0"/>
              </a:rPr>
              <a:t>&lt;input&gt;</a:t>
            </a:r>
            <a:r>
              <a:rPr lang="ja-JP" altLang="en-US" b="0" i="0" dirty="0">
                <a:solidFill>
                  <a:srgbClr val="3F4348"/>
                </a:solidFill>
                <a:effectLst/>
                <a:latin typeface="Open Sans" panose="020B0606030504020204" pitchFamily="34" charset="0"/>
              </a:rPr>
              <a:t>要素は終了タグが不要な点に注意しましょう。</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en-US" altLang="ja-JP" dirty="0"/>
              <a:t>&lt;input&gt;, &lt;</a:t>
            </a:r>
            <a:r>
              <a:rPr kumimoji="1" lang="en-US" altLang="ja-JP" dirty="0" err="1"/>
              <a:t>textarea</a:t>
            </a:r>
            <a:r>
              <a:rPr kumimoji="1" lang="en-US" altLang="ja-JP" dirty="0"/>
              <a:t>&gt;</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36</a:t>
            </a:fld>
            <a:endParaRPr lang="ja-JP" altLang="en-US"/>
          </a:p>
        </p:txBody>
      </p:sp>
      <p:pic>
        <p:nvPicPr>
          <p:cNvPr id="15" name="図 14">
            <a:extLst>
              <a:ext uri="{FF2B5EF4-FFF2-40B4-BE49-F238E27FC236}">
                <a16:creationId xmlns:a16="http://schemas.microsoft.com/office/drawing/2014/main" id="{A0753007-0BF6-C700-D304-0C3DDC14F1CE}"/>
              </a:ext>
            </a:extLst>
          </p:cNvPr>
          <p:cNvPicPr>
            <a:picLocks noChangeAspect="1"/>
          </p:cNvPicPr>
          <p:nvPr/>
        </p:nvPicPr>
        <p:blipFill>
          <a:blip r:embed="rId2"/>
          <a:stretch>
            <a:fillRect/>
          </a:stretch>
        </p:blipFill>
        <p:spPr>
          <a:xfrm>
            <a:off x="365760" y="3664064"/>
            <a:ext cx="5620972" cy="2667580"/>
          </a:xfrm>
          <a:prstGeom prst="rect">
            <a:avLst/>
          </a:prstGeom>
        </p:spPr>
      </p:pic>
      <p:sp>
        <p:nvSpPr>
          <p:cNvPr id="16" name="正方形/長方形 15">
            <a:extLst>
              <a:ext uri="{FF2B5EF4-FFF2-40B4-BE49-F238E27FC236}">
                <a16:creationId xmlns:a16="http://schemas.microsoft.com/office/drawing/2014/main" id="{462D2421-59F9-FD63-90AA-21BBD5ED5F6D}"/>
              </a:ext>
            </a:extLst>
          </p:cNvPr>
          <p:cNvSpPr/>
          <p:nvPr/>
        </p:nvSpPr>
        <p:spPr>
          <a:xfrm>
            <a:off x="672861" y="4612257"/>
            <a:ext cx="4543246" cy="35655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2D0622B-3C2E-6115-F630-CCE821FFC988}"/>
              </a:ext>
            </a:extLst>
          </p:cNvPr>
          <p:cNvSpPr/>
          <p:nvPr/>
        </p:nvSpPr>
        <p:spPr>
          <a:xfrm>
            <a:off x="672861" y="5287993"/>
            <a:ext cx="4543246" cy="35655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4F90E3C7-934C-5705-7038-834CD65053D9}"/>
              </a:ext>
            </a:extLst>
          </p:cNvPr>
          <p:cNvSpPr/>
          <p:nvPr/>
        </p:nvSpPr>
        <p:spPr>
          <a:xfrm>
            <a:off x="6096000" y="4493364"/>
            <a:ext cx="3245775" cy="550214"/>
          </a:xfrm>
          <a:prstGeom prst="wedgeRectCallout">
            <a:avLst>
              <a:gd name="adj1" fmla="val -71501"/>
              <a:gd name="adj2" fmla="val -15756"/>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lumMod val="10000"/>
                  </a:schemeClr>
                </a:solidFill>
              </a:rPr>
              <a:t>1</a:t>
            </a:r>
            <a:r>
              <a:rPr kumimoji="1" lang="ja-JP" altLang="en-US" dirty="0">
                <a:solidFill>
                  <a:schemeClr val="accent1">
                    <a:lumMod val="10000"/>
                  </a:schemeClr>
                </a:solidFill>
              </a:rPr>
              <a:t>行用のテキストボックス</a:t>
            </a:r>
            <a:endParaRPr kumimoji="1" lang="en-US" altLang="ja-JP" dirty="0">
              <a:solidFill>
                <a:schemeClr val="accent1">
                  <a:lumMod val="10000"/>
                </a:schemeClr>
              </a:solidFill>
            </a:endParaRPr>
          </a:p>
        </p:txBody>
      </p:sp>
      <p:sp>
        <p:nvSpPr>
          <p:cNvPr id="20" name="吹き出し: 四角形 19">
            <a:extLst>
              <a:ext uri="{FF2B5EF4-FFF2-40B4-BE49-F238E27FC236}">
                <a16:creationId xmlns:a16="http://schemas.microsoft.com/office/drawing/2014/main" id="{0CD23F86-068C-1A8A-891E-A3588D488990}"/>
              </a:ext>
            </a:extLst>
          </p:cNvPr>
          <p:cNvSpPr/>
          <p:nvPr/>
        </p:nvSpPr>
        <p:spPr>
          <a:xfrm>
            <a:off x="6095999" y="5284567"/>
            <a:ext cx="3245775" cy="939252"/>
          </a:xfrm>
          <a:prstGeom prst="wedgeRectCallout">
            <a:avLst>
              <a:gd name="adj1" fmla="val -73804"/>
              <a:gd name="adj2" fmla="val -32288"/>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複数行用のテキストエリア</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2454835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送信ボタンにも、</a:t>
            </a:r>
            <a:r>
              <a:rPr lang="en-US" altLang="ja-JP" b="0" i="0" dirty="0">
                <a:solidFill>
                  <a:srgbClr val="3F4348"/>
                </a:solidFill>
                <a:effectLst/>
                <a:latin typeface="Open Sans" panose="020B0606030504020204" pitchFamily="34" charset="0"/>
              </a:rPr>
              <a:t>&lt;input&gt;</a:t>
            </a:r>
            <a:r>
              <a:rPr lang="ja-JP" altLang="en-US" b="0" i="0" dirty="0">
                <a:solidFill>
                  <a:srgbClr val="3F4348"/>
                </a:solidFill>
                <a:effectLst/>
                <a:latin typeface="Open Sans" panose="020B0606030504020204" pitchFamily="34" charset="0"/>
              </a:rPr>
              <a:t>要素を用います。</a:t>
            </a:r>
            <a:br>
              <a:rPr lang="ja-JP" altLang="en-US" dirty="0"/>
            </a:br>
            <a:r>
              <a:rPr lang="en-US" altLang="ja-JP" b="0" i="0" dirty="0">
                <a:solidFill>
                  <a:srgbClr val="3F4348"/>
                </a:solidFill>
                <a:effectLst/>
                <a:latin typeface="Open Sans" panose="020B0606030504020204" pitchFamily="34" charset="0"/>
              </a:rPr>
              <a:t>&lt;input&gt;</a:t>
            </a:r>
            <a:r>
              <a:rPr lang="ja-JP" altLang="en-US" b="0" i="0" dirty="0">
                <a:solidFill>
                  <a:srgbClr val="3F4348"/>
                </a:solidFill>
                <a:effectLst/>
                <a:latin typeface="Open Sans" panose="020B0606030504020204" pitchFamily="34" charset="0"/>
              </a:rPr>
              <a:t>要素には</a:t>
            </a:r>
            <a:r>
              <a:rPr lang="en-US" altLang="ja-JP" b="0" i="0" dirty="0">
                <a:solidFill>
                  <a:srgbClr val="00A3D3"/>
                </a:solidFill>
                <a:effectLst/>
                <a:latin typeface="Open Sans" panose="020B0606030504020204" pitchFamily="34" charset="0"/>
              </a:rPr>
              <a:t>type</a:t>
            </a:r>
            <a:r>
              <a:rPr lang="ja-JP" altLang="en-US" b="0" i="0" dirty="0">
                <a:solidFill>
                  <a:srgbClr val="00A3D3"/>
                </a:solidFill>
                <a:effectLst/>
                <a:latin typeface="Open Sans" panose="020B0606030504020204" pitchFamily="34" charset="0"/>
              </a:rPr>
              <a:t>属性</a:t>
            </a:r>
            <a:r>
              <a:rPr lang="ja-JP" altLang="en-US" b="0" i="0" dirty="0">
                <a:solidFill>
                  <a:srgbClr val="3F4348"/>
                </a:solidFill>
                <a:effectLst/>
                <a:latin typeface="Open Sans" panose="020B0606030504020204" pitchFamily="34" charset="0"/>
              </a:rPr>
              <a:t>を指定することができ、</a:t>
            </a:r>
            <a:r>
              <a:rPr lang="en-US" altLang="ja-JP" b="0" i="0" dirty="0">
                <a:solidFill>
                  <a:srgbClr val="3F4348"/>
                </a:solidFill>
                <a:effectLst/>
                <a:latin typeface="Open Sans" panose="020B0606030504020204" pitchFamily="34" charset="0"/>
              </a:rPr>
              <a:t>type</a:t>
            </a:r>
            <a:r>
              <a:rPr lang="ja-JP" altLang="en-US" b="0" i="0" dirty="0">
                <a:solidFill>
                  <a:srgbClr val="3F4348"/>
                </a:solidFill>
                <a:effectLst/>
                <a:latin typeface="Open Sans" panose="020B0606030504020204" pitchFamily="34" charset="0"/>
              </a:rPr>
              <a:t>属性に</a:t>
            </a:r>
            <a:r>
              <a:rPr lang="en-US" altLang="ja-JP" b="0" i="0" dirty="0">
                <a:solidFill>
                  <a:srgbClr val="00A3D3"/>
                </a:solidFill>
                <a:effectLst/>
                <a:latin typeface="Open Sans" panose="020B0606030504020204" pitchFamily="34" charset="0"/>
              </a:rPr>
              <a:t>submit</a:t>
            </a:r>
            <a:r>
              <a:rPr lang="ja-JP" altLang="en-US" b="0" i="0" dirty="0">
                <a:solidFill>
                  <a:srgbClr val="3F4348"/>
                </a:solidFill>
                <a:effectLst/>
                <a:latin typeface="Open Sans" panose="020B0606030504020204" pitchFamily="34" charset="0"/>
              </a:rPr>
              <a:t>を指定すると、入力欄ではなく、送信ボタンになります。</a:t>
            </a:r>
            <a:br>
              <a:rPr lang="ja-JP" altLang="en-US" dirty="0"/>
            </a:br>
            <a:r>
              <a:rPr lang="ja-JP" altLang="en-US" b="0" i="0" dirty="0">
                <a:solidFill>
                  <a:srgbClr val="3F4348"/>
                </a:solidFill>
                <a:effectLst/>
                <a:latin typeface="Open Sans" panose="020B0606030504020204" pitchFamily="34" charset="0"/>
              </a:rPr>
              <a:t>ボタンに表示されるテキストは、</a:t>
            </a:r>
            <a:r>
              <a:rPr lang="en-US" altLang="ja-JP" b="0" i="0" dirty="0">
                <a:solidFill>
                  <a:srgbClr val="00A3D3"/>
                </a:solidFill>
                <a:effectLst/>
                <a:latin typeface="Open Sans" panose="020B0606030504020204" pitchFamily="34" charset="0"/>
              </a:rPr>
              <a:t>value</a:t>
            </a:r>
            <a:r>
              <a:rPr lang="ja-JP" altLang="en-US" b="0" i="0" dirty="0">
                <a:solidFill>
                  <a:srgbClr val="00A3D3"/>
                </a:solidFill>
                <a:effectLst/>
                <a:latin typeface="Open Sans" panose="020B0606030504020204" pitchFamily="34" charset="0"/>
              </a:rPr>
              <a:t>属性</a:t>
            </a:r>
            <a:r>
              <a:rPr lang="ja-JP" altLang="en-US" b="0" i="0" dirty="0">
                <a:solidFill>
                  <a:srgbClr val="3F4348"/>
                </a:solidFill>
                <a:effectLst/>
                <a:latin typeface="Open Sans" panose="020B0606030504020204" pitchFamily="34" charset="0"/>
              </a:rPr>
              <a:t>に任意の値を指定することで、ボタンに表示されるテキストを変更することができます。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送信ボタンを作ろう！</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37</a:t>
            </a:fld>
            <a:endParaRPr lang="ja-JP" altLang="en-US"/>
          </a:p>
        </p:txBody>
      </p:sp>
      <p:pic>
        <p:nvPicPr>
          <p:cNvPr id="7" name="図 6">
            <a:extLst>
              <a:ext uri="{FF2B5EF4-FFF2-40B4-BE49-F238E27FC236}">
                <a16:creationId xmlns:a16="http://schemas.microsoft.com/office/drawing/2014/main" id="{386E59FF-18A0-0828-209E-B7BCA23FB0C2}"/>
              </a:ext>
            </a:extLst>
          </p:cNvPr>
          <p:cNvPicPr>
            <a:picLocks noChangeAspect="1"/>
          </p:cNvPicPr>
          <p:nvPr/>
        </p:nvPicPr>
        <p:blipFill>
          <a:blip r:embed="rId2"/>
          <a:stretch>
            <a:fillRect/>
          </a:stretch>
        </p:blipFill>
        <p:spPr>
          <a:xfrm>
            <a:off x="365760" y="3906141"/>
            <a:ext cx="4545546" cy="2401908"/>
          </a:xfrm>
          <a:prstGeom prst="rect">
            <a:avLst/>
          </a:prstGeom>
        </p:spPr>
      </p:pic>
      <p:sp>
        <p:nvSpPr>
          <p:cNvPr id="8" name="正方形/長方形 7">
            <a:extLst>
              <a:ext uri="{FF2B5EF4-FFF2-40B4-BE49-F238E27FC236}">
                <a16:creationId xmlns:a16="http://schemas.microsoft.com/office/drawing/2014/main" id="{72F5E57D-D97E-EAAF-4025-88E16FD68C52}"/>
              </a:ext>
            </a:extLst>
          </p:cNvPr>
          <p:cNvSpPr/>
          <p:nvPr/>
        </p:nvSpPr>
        <p:spPr>
          <a:xfrm>
            <a:off x="576072" y="5767362"/>
            <a:ext cx="4283475" cy="288381"/>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8EDB1EBC-DDE1-88C4-6B29-C3BE6EE1B92F}"/>
              </a:ext>
            </a:extLst>
          </p:cNvPr>
          <p:cNvSpPr/>
          <p:nvPr/>
        </p:nvSpPr>
        <p:spPr>
          <a:xfrm>
            <a:off x="5371380" y="5107095"/>
            <a:ext cx="3245775" cy="939252"/>
          </a:xfrm>
          <a:prstGeom prst="wedgeRectCallout">
            <a:avLst>
              <a:gd name="adj1" fmla="val -64059"/>
              <a:gd name="adj2" fmla="val 33839"/>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lumMod val="10000"/>
                  </a:schemeClr>
                </a:solidFill>
              </a:rPr>
              <a:t>【</a:t>
            </a:r>
            <a:r>
              <a:rPr kumimoji="1" lang="ja-JP" altLang="en-US" dirty="0">
                <a:solidFill>
                  <a:schemeClr val="accent1">
                    <a:lumMod val="10000"/>
                  </a:schemeClr>
                </a:solidFill>
              </a:rPr>
              <a:t>送信</a:t>
            </a:r>
            <a:r>
              <a:rPr kumimoji="1" lang="en-US" altLang="ja-JP" dirty="0">
                <a:solidFill>
                  <a:schemeClr val="accent1">
                    <a:lumMod val="10000"/>
                  </a:schemeClr>
                </a:solidFill>
              </a:rPr>
              <a:t>】</a:t>
            </a:r>
            <a:r>
              <a:rPr kumimoji="1" lang="ja-JP" altLang="en-US" dirty="0">
                <a:solidFill>
                  <a:schemeClr val="accent1">
                    <a:lumMod val="10000"/>
                  </a:schemeClr>
                </a:solidFill>
              </a:rPr>
              <a:t>ボタン</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296195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複数のセレクタを</a:t>
            </a:r>
            <a:r>
              <a:rPr lang="ja-JP" altLang="en-US" dirty="0">
                <a:solidFill>
                  <a:srgbClr val="3F4348"/>
                </a:solidFill>
                <a:latin typeface="Open Sans" panose="020B0606030504020204" pitchFamily="34" charset="0"/>
              </a:rPr>
              <a:t>カ</a:t>
            </a:r>
            <a:r>
              <a:rPr lang="ja-JP" altLang="en-US" b="0" i="0" dirty="0">
                <a:solidFill>
                  <a:srgbClr val="3F4348"/>
                </a:solidFill>
                <a:effectLst/>
                <a:latin typeface="Open Sans" panose="020B0606030504020204" pitchFamily="34" charset="0"/>
              </a:rPr>
              <a:t>ンマ（</a:t>
            </a:r>
            <a:r>
              <a:rPr lang="en-US" altLang="ja-JP" b="0" i="0" dirty="0">
                <a:solidFill>
                  <a:srgbClr val="3F4348"/>
                </a:solidFill>
                <a:effectLst/>
                <a:latin typeface="Open Sans" panose="020B0606030504020204" pitchFamily="34" charset="0"/>
              </a:rPr>
              <a:t>,</a:t>
            </a:r>
            <a:r>
              <a:rPr lang="ja-JP" altLang="en-US" b="0" i="0" dirty="0">
                <a:solidFill>
                  <a:srgbClr val="3F4348"/>
                </a:solidFill>
                <a:effectLst/>
                <a:latin typeface="Open Sans" panose="020B0606030504020204" pitchFamily="34" charset="0"/>
              </a:rPr>
              <a:t>）で区切ることで、同じ</a:t>
            </a:r>
            <a:r>
              <a:rPr lang="en-US" altLang="ja-JP" b="0" i="0" dirty="0">
                <a:solidFill>
                  <a:srgbClr val="3F4348"/>
                </a:solidFill>
                <a:effectLst/>
                <a:latin typeface="Open Sans" panose="020B0606030504020204" pitchFamily="34" charset="0"/>
              </a:rPr>
              <a:t>CSS</a:t>
            </a:r>
            <a:r>
              <a:rPr lang="ja-JP" altLang="en-US" b="0" i="0" dirty="0">
                <a:solidFill>
                  <a:srgbClr val="3F4348"/>
                </a:solidFill>
                <a:effectLst/>
                <a:latin typeface="Open Sans" panose="020B0606030504020204" pitchFamily="34" charset="0"/>
              </a:rPr>
              <a:t>を適用することができます。</a:t>
            </a:r>
            <a:br>
              <a:rPr lang="ja-JP" altLang="en-US" dirty="0"/>
            </a:br>
            <a:r>
              <a:rPr lang="ja-JP" altLang="en-US" b="0" i="0" dirty="0">
                <a:solidFill>
                  <a:srgbClr val="3F4348"/>
                </a:solidFill>
                <a:effectLst/>
                <a:latin typeface="Open Sans" panose="020B0606030504020204" pitchFamily="34" charset="0"/>
              </a:rPr>
              <a:t>これを用いて、</a:t>
            </a:r>
            <a:r>
              <a:rPr lang="en-US" altLang="ja-JP" b="0" i="0" dirty="0">
                <a:solidFill>
                  <a:srgbClr val="3F4348"/>
                </a:solidFill>
                <a:effectLst/>
                <a:latin typeface="Open Sans" panose="020B0606030504020204" pitchFamily="34" charset="0"/>
              </a:rPr>
              <a:t>&lt;input&gt;</a:t>
            </a:r>
            <a:r>
              <a:rPr lang="ja-JP" altLang="en-US" b="0" i="0" dirty="0">
                <a:solidFill>
                  <a:srgbClr val="3F4348"/>
                </a:solidFill>
                <a:effectLst/>
                <a:latin typeface="Open Sans" panose="020B0606030504020204" pitchFamily="34" charset="0"/>
              </a:rPr>
              <a:t>要素と</a:t>
            </a:r>
            <a:r>
              <a:rPr lang="en-US" altLang="ja-JP" b="0" i="0" dirty="0">
                <a:solidFill>
                  <a:srgbClr val="3F4348"/>
                </a:solidFill>
                <a:effectLst/>
                <a:latin typeface="Open Sans" panose="020B0606030504020204" pitchFamily="34" charset="0"/>
              </a:rPr>
              <a:t>&lt;</a:t>
            </a:r>
            <a:r>
              <a:rPr lang="en-US" altLang="ja-JP" b="0" i="0" dirty="0" err="1">
                <a:solidFill>
                  <a:srgbClr val="3F4348"/>
                </a:solidFill>
                <a:effectLst/>
                <a:latin typeface="Open Sans" panose="020B0606030504020204" pitchFamily="34" charset="0"/>
              </a:rPr>
              <a:t>textarea</a:t>
            </a:r>
            <a:r>
              <a:rPr lang="en-US" altLang="ja-JP" b="0" i="0" dirty="0">
                <a:solidFill>
                  <a:srgbClr val="3F4348"/>
                </a:solidFill>
                <a:effectLst/>
                <a:latin typeface="Open Sans" panose="020B0606030504020204" pitchFamily="34" charset="0"/>
              </a:rPr>
              <a:t>&gt;</a:t>
            </a:r>
            <a:r>
              <a:rPr lang="ja-JP" altLang="en-US" b="0" i="0" dirty="0">
                <a:solidFill>
                  <a:srgbClr val="3F4348"/>
                </a:solidFill>
                <a:effectLst/>
                <a:latin typeface="Open Sans" panose="020B0606030504020204" pitchFamily="34" charset="0"/>
              </a:rPr>
              <a:t>要素には同じ</a:t>
            </a:r>
            <a:r>
              <a:rPr lang="en-US" altLang="ja-JP" b="0" i="0" dirty="0">
                <a:solidFill>
                  <a:srgbClr val="3F4348"/>
                </a:solidFill>
                <a:effectLst/>
                <a:latin typeface="Open Sans" panose="020B0606030504020204" pitchFamily="34" charset="0"/>
              </a:rPr>
              <a:t>CSS</a:t>
            </a:r>
            <a:r>
              <a:rPr lang="ja-JP" altLang="en-US" b="0" i="0" dirty="0">
                <a:solidFill>
                  <a:srgbClr val="3F4348"/>
                </a:solidFill>
                <a:effectLst/>
                <a:latin typeface="Open Sans" panose="020B0606030504020204" pitchFamily="34" charset="0"/>
              </a:rPr>
              <a:t>を適用していきましょう。</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【index.html</a:t>
            </a:r>
            <a:r>
              <a:rPr lang="en-US" altLang="ja-JP" b="0" i="0" dirty="0">
                <a:solidFill>
                  <a:srgbClr val="3F4348"/>
                </a:solidFill>
                <a:effectLst/>
                <a:latin typeface="Open Sans" panose="020B0606030504020204" pitchFamily="34" charset="0"/>
              </a:rPr>
              <a:t> 】(※</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b="0" i="0" dirty="0">
                <a:solidFill>
                  <a:srgbClr val="3F4348"/>
                </a:solidFill>
                <a:effectLst/>
                <a:latin typeface="Open Sans" panose="020B0606030504020204" pitchFamily="34" charset="0"/>
              </a:rPr>
              <a:t>【style.css】(※</a:t>
            </a:r>
            <a:r>
              <a:rPr lang="ja-JP" altLang="en-US" b="0" i="0" dirty="0">
                <a:solidFill>
                  <a:srgbClr val="3F4348"/>
                </a:solidFill>
                <a:effectLst/>
                <a:latin typeface="Open Sans" panose="020B0606030504020204" pitchFamily="34" charset="0"/>
              </a:rPr>
              <a:t>前回のファイルに追加しましょう</a:t>
            </a:r>
            <a:r>
              <a:rPr lang="en-US" altLang="ja-JP" b="0" i="0" dirty="0">
                <a:solidFill>
                  <a:srgbClr val="3F4348"/>
                </a:solidFill>
                <a:effectLst/>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ja-JP" altLang="en-US" dirty="0"/>
              <a:t>複数のセレクタに同じ</a:t>
            </a:r>
            <a:r>
              <a:rPr kumimoji="1" lang="en-US" altLang="ja-JP" dirty="0"/>
              <a:t>CSS</a:t>
            </a:r>
            <a:r>
              <a:rPr kumimoji="1" lang="ja-JP" altLang="en-US" dirty="0"/>
              <a:t>を指定する</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38</a:t>
            </a:fld>
            <a:endParaRPr lang="ja-JP" altLang="en-US"/>
          </a:p>
        </p:txBody>
      </p:sp>
      <p:pic>
        <p:nvPicPr>
          <p:cNvPr id="7" name="図 6">
            <a:extLst>
              <a:ext uri="{FF2B5EF4-FFF2-40B4-BE49-F238E27FC236}">
                <a16:creationId xmlns:a16="http://schemas.microsoft.com/office/drawing/2014/main" id="{CC978A57-45BE-301C-E99E-7F74E64E47EC}"/>
              </a:ext>
            </a:extLst>
          </p:cNvPr>
          <p:cNvPicPr>
            <a:picLocks noChangeAspect="1"/>
          </p:cNvPicPr>
          <p:nvPr/>
        </p:nvPicPr>
        <p:blipFill>
          <a:blip r:embed="rId2"/>
          <a:stretch>
            <a:fillRect/>
          </a:stretch>
        </p:blipFill>
        <p:spPr>
          <a:xfrm>
            <a:off x="313677" y="2727365"/>
            <a:ext cx="7087787" cy="666605"/>
          </a:xfrm>
          <a:prstGeom prst="rect">
            <a:avLst/>
          </a:prstGeom>
        </p:spPr>
      </p:pic>
      <p:sp>
        <p:nvSpPr>
          <p:cNvPr id="8" name="正方形/長方形 7">
            <a:extLst>
              <a:ext uri="{FF2B5EF4-FFF2-40B4-BE49-F238E27FC236}">
                <a16:creationId xmlns:a16="http://schemas.microsoft.com/office/drawing/2014/main" id="{1E4C8A1B-A635-0F35-07DB-5611FFDB599C}"/>
              </a:ext>
            </a:extLst>
          </p:cNvPr>
          <p:cNvSpPr/>
          <p:nvPr/>
        </p:nvSpPr>
        <p:spPr>
          <a:xfrm>
            <a:off x="1123275" y="3031660"/>
            <a:ext cx="2494068" cy="30388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C824244-4C7E-075B-D267-493265DF3744}"/>
              </a:ext>
            </a:extLst>
          </p:cNvPr>
          <p:cNvPicPr>
            <a:picLocks noChangeAspect="1"/>
          </p:cNvPicPr>
          <p:nvPr/>
        </p:nvPicPr>
        <p:blipFill rotWithShape="1">
          <a:blip r:embed="rId3"/>
          <a:srcRect b="37541"/>
          <a:stretch/>
        </p:blipFill>
        <p:spPr>
          <a:xfrm>
            <a:off x="313677" y="3798936"/>
            <a:ext cx="3309545" cy="2504230"/>
          </a:xfrm>
          <a:prstGeom prst="rect">
            <a:avLst/>
          </a:prstGeom>
        </p:spPr>
      </p:pic>
      <p:pic>
        <p:nvPicPr>
          <p:cNvPr id="11" name="図 10">
            <a:extLst>
              <a:ext uri="{FF2B5EF4-FFF2-40B4-BE49-F238E27FC236}">
                <a16:creationId xmlns:a16="http://schemas.microsoft.com/office/drawing/2014/main" id="{E451DD61-0773-C0DE-A2B7-B6169D6349A5}"/>
              </a:ext>
            </a:extLst>
          </p:cNvPr>
          <p:cNvPicPr>
            <a:picLocks noChangeAspect="1"/>
          </p:cNvPicPr>
          <p:nvPr/>
        </p:nvPicPr>
        <p:blipFill rotWithShape="1">
          <a:blip r:embed="rId3"/>
          <a:srcRect t="67640" b="1378"/>
          <a:stretch/>
        </p:blipFill>
        <p:spPr>
          <a:xfrm>
            <a:off x="3740986" y="3808847"/>
            <a:ext cx="4883116" cy="1832828"/>
          </a:xfrm>
          <a:prstGeom prst="rect">
            <a:avLst/>
          </a:prstGeom>
        </p:spPr>
      </p:pic>
      <p:sp>
        <p:nvSpPr>
          <p:cNvPr id="12" name="正方形/長方形 11">
            <a:extLst>
              <a:ext uri="{FF2B5EF4-FFF2-40B4-BE49-F238E27FC236}">
                <a16:creationId xmlns:a16="http://schemas.microsoft.com/office/drawing/2014/main" id="{11F87457-CF98-71E6-DC2D-798F91F23B3D}"/>
              </a:ext>
            </a:extLst>
          </p:cNvPr>
          <p:cNvSpPr/>
          <p:nvPr/>
        </p:nvSpPr>
        <p:spPr>
          <a:xfrm>
            <a:off x="365759" y="3841955"/>
            <a:ext cx="3176821" cy="2381864"/>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27DFD21-CD62-F595-8477-121A31DD9A68}"/>
              </a:ext>
            </a:extLst>
          </p:cNvPr>
          <p:cNvSpPr/>
          <p:nvPr/>
        </p:nvSpPr>
        <p:spPr>
          <a:xfrm>
            <a:off x="3857569" y="3920180"/>
            <a:ext cx="4659577" cy="1652484"/>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四角形 13">
            <a:extLst>
              <a:ext uri="{FF2B5EF4-FFF2-40B4-BE49-F238E27FC236}">
                <a16:creationId xmlns:a16="http://schemas.microsoft.com/office/drawing/2014/main" id="{E2658ECC-C7BC-86D9-A89A-8C0B96FF3B64}"/>
              </a:ext>
            </a:extLst>
          </p:cNvPr>
          <p:cNvSpPr/>
          <p:nvPr/>
        </p:nvSpPr>
        <p:spPr>
          <a:xfrm>
            <a:off x="3740986" y="5758759"/>
            <a:ext cx="4247074" cy="939252"/>
          </a:xfrm>
          <a:prstGeom prst="wedgeRectCallout">
            <a:avLst>
              <a:gd name="adj1" fmla="val -61064"/>
              <a:gd name="adj2" fmla="val -61678"/>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カンマ</a:t>
            </a:r>
            <a:r>
              <a:rPr kumimoji="1" lang="en-US" altLang="ja-JP" dirty="0">
                <a:solidFill>
                  <a:schemeClr val="accent1">
                    <a:lumMod val="10000"/>
                  </a:schemeClr>
                </a:solidFill>
              </a:rPr>
              <a:t>(,)</a:t>
            </a:r>
            <a:r>
              <a:rPr kumimoji="1" lang="ja-JP" altLang="en-US" dirty="0">
                <a:solidFill>
                  <a:schemeClr val="accent1">
                    <a:lumMod val="10000"/>
                  </a:schemeClr>
                </a:solidFill>
              </a:rPr>
              <a:t>で区切って複数のセレクタに</a:t>
            </a:r>
            <a:endParaRPr kumimoji="1" lang="en-US" altLang="ja-JP" dirty="0">
              <a:solidFill>
                <a:schemeClr val="accent1">
                  <a:lumMod val="10000"/>
                </a:schemeClr>
              </a:solidFill>
            </a:endParaRPr>
          </a:p>
          <a:p>
            <a:pPr algn="ctr"/>
            <a:r>
              <a:rPr kumimoji="1" lang="en-US" altLang="ja-JP" dirty="0">
                <a:solidFill>
                  <a:schemeClr val="accent1">
                    <a:lumMod val="10000"/>
                  </a:schemeClr>
                </a:solidFill>
              </a:rPr>
              <a:t>CSS</a:t>
            </a:r>
            <a:r>
              <a:rPr kumimoji="1" lang="ja-JP" altLang="en-US" dirty="0">
                <a:solidFill>
                  <a:schemeClr val="accent1">
                    <a:lumMod val="10000"/>
                  </a:schemeClr>
                </a:solidFill>
              </a:rPr>
              <a:t>を指定することができる</a:t>
            </a:r>
            <a:endParaRPr kumimoji="1" lang="en-US" altLang="ja-JP" dirty="0">
              <a:solidFill>
                <a:schemeClr val="accent1">
                  <a:lumMod val="10000"/>
                </a:schemeClr>
              </a:solidFill>
            </a:endParaRPr>
          </a:p>
        </p:txBody>
      </p:sp>
      <p:cxnSp>
        <p:nvCxnSpPr>
          <p:cNvPr id="16" name="直線コネクタ 15">
            <a:extLst>
              <a:ext uri="{FF2B5EF4-FFF2-40B4-BE49-F238E27FC236}">
                <a16:creationId xmlns:a16="http://schemas.microsoft.com/office/drawing/2014/main" id="{F88375F0-1B2F-B907-CAAB-899A1075CDC0}"/>
              </a:ext>
            </a:extLst>
          </p:cNvPr>
          <p:cNvCxnSpPr>
            <a:cxnSpLocks/>
          </p:cNvCxnSpPr>
          <p:nvPr/>
        </p:nvCxnSpPr>
        <p:spPr>
          <a:xfrm>
            <a:off x="431321" y="4088921"/>
            <a:ext cx="168502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128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今回は、テキストボックス・テキストエリア・ボタンを使いましたが、他にも様々な部品が用意されています。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【index1.html】</a:t>
            </a: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その他のフォーム部品</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39</a:t>
            </a:fld>
            <a:endParaRPr lang="ja-JP" altLang="en-US"/>
          </a:p>
        </p:txBody>
      </p:sp>
      <p:pic>
        <p:nvPicPr>
          <p:cNvPr id="7" name="図 6">
            <a:extLst>
              <a:ext uri="{FF2B5EF4-FFF2-40B4-BE49-F238E27FC236}">
                <a16:creationId xmlns:a16="http://schemas.microsoft.com/office/drawing/2014/main" id="{9602E3F1-BCC5-E4C4-9E9C-A0FEF0638A43}"/>
              </a:ext>
            </a:extLst>
          </p:cNvPr>
          <p:cNvPicPr>
            <a:picLocks noChangeAspect="1"/>
          </p:cNvPicPr>
          <p:nvPr/>
        </p:nvPicPr>
        <p:blipFill rotWithShape="1">
          <a:blip r:embed="rId2"/>
          <a:srcRect b="61090"/>
          <a:stretch/>
        </p:blipFill>
        <p:spPr>
          <a:xfrm>
            <a:off x="365760" y="2781677"/>
            <a:ext cx="5768788" cy="3297069"/>
          </a:xfrm>
          <a:prstGeom prst="rect">
            <a:avLst/>
          </a:prstGeom>
        </p:spPr>
      </p:pic>
      <p:pic>
        <p:nvPicPr>
          <p:cNvPr id="8" name="図 7">
            <a:extLst>
              <a:ext uri="{FF2B5EF4-FFF2-40B4-BE49-F238E27FC236}">
                <a16:creationId xmlns:a16="http://schemas.microsoft.com/office/drawing/2014/main" id="{209FD719-A954-ECDB-1113-1D06D1BD9A21}"/>
              </a:ext>
            </a:extLst>
          </p:cNvPr>
          <p:cNvPicPr>
            <a:picLocks noChangeAspect="1"/>
          </p:cNvPicPr>
          <p:nvPr/>
        </p:nvPicPr>
        <p:blipFill rotWithShape="1">
          <a:blip r:embed="rId2"/>
          <a:srcRect t="38900" b="-374"/>
          <a:stretch/>
        </p:blipFill>
        <p:spPr>
          <a:xfrm>
            <a:off x="6159325" y="1827880"/>
            <a:ext cx="5135225" cy="4636928"/>
          </a:xfrm>
          <a:prstGeom prst="rect">
            <a:avLst/>
          </a:prstGeom>
        </p:spPr>
      </p:pic>
    </p:spTree>
    <p:extLst>
      <p:ext uri="{BB962C8B-B14F-4D97-AF65-F5344CB8AC3E}">
        <p14:creationId xmlns:p14="http://schemas.microsoft.com/office/powerpoint/2010/main" val="314248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HTML</a:t>
            </a:r>
            <a:r>
              <a:rPr lang="ja-JP" altLang="en-US" dirty="0"/>
              <a:t>バージョンを指定する</a:t>
            </a:r>
            <a:endParaRPr kumimoji="1" lang="ja-JP" altLang="en-US" dirty="0"/>
          </a:p>
        </p:txBody>
      </p:sp>
      <p:sp>
        <p:nvSpPr>
          <p:cNvPr id="3" name="コンテンツ プレースホルダー 2">
            <a:extLst>
              <a:ext uri="{FF2B5EF4-FFF2-40B4-BE49-F238E27FC236}">
                <a16:creationId xmlns:a16="http://schemas.microsoft.com/office/drawing/2014/main" id="{3E601CE5-6A7B-419D-AA5F-D6531E8C578E}"/>
              </a:ext>
            </a:extLst>
          </p:cNvPr>
          <p:cNvSpPr>
            <a:spLocks noGrp="1"/>
          </p:cNvSpPr>
          <p:nvPr>
            <p:ph idx="1"/>
          </p:nvPr>
        </p:nvSpPr>
        <p:spPr>
          <a:xfrm>
            <a:off x="250723" y="1460091"/>
            <a:ext cx="11820832" cy="4763728"/>
          </a:xfrm>
        </p:spPr>
        <p:txBody>
          <a:bodyPr>
            <a:normAutofit/>
          </a:bodyPr>
          <a:lstStyle/>
          <a:p>
            <a:pPr marL="0" indent="0">
              <a:buNone/>
            </a:pPr>
            <a:r>
              <a:rPr lang="en-US" altLang="ja-JP" b="0" i="0" dirty="0">
                <a:solidFill>
                  <a:srgbClr val="00A3D3"/>
                </a:solidFill>
                <a:effectLst/>
                <a:latin typeface="Open Sans" panose="020B0606030504020204" pitchFamily="34" charset="0"/>
              </a:rPr>
              <a:t>&lt;!DOCTYPE html&gt;</a:t>
            </a:r>
            <a:r>
              <a:rPr lang="ja-JP" altLang="en-US" b="0" i="0" dirty="0">
                <a:solidFill>
                  <a:srgbClr val="3F4348"/>
                </a:solidFill>
                <a:effectLst/>
                <a:latin typeface="Open Sans" panose="020B0606030504020204" pitchFamily="34" charset="0"/>
              </a:rPr>
              <a:t>の部分は</a:t>
            </a:r>
            <a:r>
              <a:rPr lang="en-US" altLang="ja-JP" b="0" i="0" dirty="0">
                <a:solidFill>
                  <a:srgbClr val="3F4348"/>
                </a:solidFill>
                <a:effectLst/>
                <a:latin typeface="Open Sans" panose="020B0606030504020204" pitchFamily="34" charset="0"/>
              </a:rPr>
              <a:t>DOCTYPE</a:t>
            </a:r>
            <a:r>
              <a:rPr lang="ja-JP" altLang="en-US" b="0" i="0" dirty="0">
                <a:solidFill>
                  <a:srgbClr val="3F4348"/>
                </a:solidFill>
                <a:effectLst/>
                <a:latin typeface="Open Sans" panose="020B0606030504020204" pitchFamily="34" charset="0"/>
              </a:rPr>
              <a:t>宣言と呼ばれるもので、</a:t>
            </a:r>
            <a:r>
              <a:rPr lang="en-US" altLang="ja-JP" b="0" i="0" dirty="0">
                <a:solidFill>
                  <a:srgbClr val="3F4348"/>
                </a:solidFill>
                <a:effectLst/>
                <a:latin typeface="Open Sans" panose="020B0606030504020204" pitchFamily="34" charset="0"/>
              </a:rPr>
              <a:t>HTML</a:t>
            </a:r>
            <a:r>
              <a:rPr lang="ja-JP" altLang="en-US" b="0" i="0" dirty="0">
                <a:solidFill>
                  <a:srgbClr val="3F4348"/>
                </a:solidFill>
                <a:effectLst/>
                <a:latin typeface="Open Sans" panose="020B0606030504020204" pitchFamily="34" charset="0"/>
              </a:rPr>
              <a:t>のバージョンを宣言するためのものです。</a:t>
            </a:r>
            <a:br>
              <a:rPr lang="ja-JP" altLang="en-US" dirty="0"/>
            </a:br>
            <a:r>
              <a:rPr lang="ja-JP" altLang="en-US" b="0" i="0" dirty="0">
                <a:solidFill>
                  <a:srgbClr val="3F4348"/>
                </a:solidFill>
                <a:effectLst/>
                <a:latin typeface="Open Sans" panose="020B0606030504020204" pitchFamily="34" charset="0"/>
              </a:rPr>
              <a:t>今回は最新バージョンの</a:t>
            </a:r>
            <a:r>
              <a:rPr lang="en-US" altLang="ja-JP" b="0" i="0" dirty="0">
                <a:solidFill>
                  <a:srgbClr val="3F4348"/>
                </a:solidFill>
                <a:effectLst/>
                <a:latin typeface="Open Sans" panose="020B0606030504020204" pitchFamily="34" charset="0"/>
              </a:rPr>
              <a:t>HTML</a:t>
            </a:r>
            <a:r>
              <a:rPr lang="ja-JP" altLang="en-US" b="0" i="0" dirty="0">
                <a:solidFill>
                  <a:srgbClr val="3F4348"/>
                </a:solidFill>
                <a:effectLst/>
                <a:latin typeface="Open Sans" panose="020B0606030504020204" pitchFamily="34" charset="0"/>
              </a:rPr>
              <a:t>を使うため、</a:t>
            </a:r>
            <a:r>
              <a:rPr lang="en-US" altLang="ja-JP" b="0" i="0" dirty="0">
                <a:solidFill>
                  <a:srgbClr val="3F4348"/>
                </a:solidFill>
                <a:effectLst/>
                <a:latin typeface="Open Sans" panose="020B0606030504020204" pitchFamily="34" charset="0"/>
              </a:rPr>
              <a:t>&lt;!DOCTYPE html&gt;</a:t>
            </a:r>
            <a:r>
              <a:rPr lang="ja-JP" altLang="en-US" b="0" i="0" dirty="0">
                <a:solidFill>
                  <a:srgbClr val="3F4348"/>
                </a:solidFill>
                <a:effectLst/>
                <a:latin typeface="Open Sans" panose="020B0606030504020204" pitchFamily="34" charset="0"/>
              </a:rPr>
              <a:t>を使用します。</a:t>
            </a:r>
            <a:br>
              <a:rPr lang="ja-JP" altLang="en-US" dirty="0"/>
            </a:br>
            <a:r>
              <a:rPr lang="ja-JP" altLang="en-US" b="0" i="0" dirty="0">
                <a:solidFill>
                  <a:srgbClr val="3F4348"/>
                </a:solidFill>
                <a:effectLst/>
                <a:latin typeface="Open Sans" panose="020B0606030504020204" pitchFamily="34" charset="0"/>
              </a:rPr>
              <a:t>この辺りは特に気にせず、必ず記述するものだと覚えておこう！</a:t>
            </a:r>
            <a:endParaRPr lang="en-US" altLang="ja-JP" b="0" i="0" dirty="0">
              <a:solidFill>
                <a:srgbClr val="3F4348"/>
              </a:solidFill>
              <a:effectLst/>
              <a:latin typeface="Open Sans" panose="020B0606030504020204" pitchFamily="34" charset="0"/>
            </a:endParaRP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a:t>
            </a:fld>
            <a:endParaRPr lang="ja-JP" altLang="en-US"/>
          </a:p>
        </p:txBody>
      </p:sp>
      <p:pic>
        <p:nvPicPr>
          <p:cNvPr id="7" name="コンテンツ プレースホルダー 7">
            <a:extLst>
              <a:ext uri="{FF2B5EF4-FFF2-40B4-BE49-F238E27FC236}">
                <a16:creationId xmlns:a16="http://schemas.microsoft.com/office/drawing/2014/main" id="{F5811AB6-144C-76EB-758A-0BC99A324FAC}"/>
              </a:ext>
            </a:extLst>
          </p:cNvPr>
          <p:cNvPicPr>
            <a:picLocks noChangeAspect="1"/>
          </p:cNvPicPr>
          <p:nvPr/>
        </p:nvPicPr>
        <p:blipFill>
          <a:blip r:embed="rId2"/>
          <a:stretch>
            <a:fillRect/>
          </a:stretch>
        </p:blipFill>
        <p:spPr>
          <a:xfrm>
            <a:off x="365760" y="3130397"/>
            <a:ext cx="3723179" cy="3093422"/>
          </a:xfrm>
          <a:prstGeom prst="rect">
            <a:avLst/>
          </a:prstGeom>
        </p:spPr>
      </p:pic>
      <p:sp>
        <p:nvSpPr>
          <p:cNvPr id="8" name="正方形/長方形 7">
            <a:extLst>
              <a:ext uri="{FF2B5EF4-FFF2-40B4-BE49-F238E27FC236}">
                <a16:creationId xmlns:a16="http://schemas.microsoft.com/office/drawing/2014/main" id="{5BE23A0B-AEDB-DB54-72F7-1CEECE16DF39}"/>
              </a:ext>
            </a:extLst>
          </p:cNvPr>
          <p:cNvSpPr/>
          <p:nvPr/>
        </p:nvSpPr>
        <p:spPr>
          <a:xfrm>
            <a:off x="695864" y="3209028"/>
            <a:ext cx="1909314" cy="31055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6AE37AA6-C39E-59E3-3CD1-98CDA6039C17}"/>
              </a:ext>
            </a:extLst>
          </p:cNvPr>
          <p:cNvSpPr/>
          <p:nvPr/>
        </p:nvSpPr>
        <p:spPr>
          <a:xfrm>
            <a:off x="4979805" y="3113223"/>
            <a:ext cx="4549507" cy="812710"/>
          </a:xfrm>
          <a:prstGeom prst="wedgeRectCallout">
            <a:avLst>
              <a:gd name="adj1" fmla="val -98947"/>
              <a:gd name="adj2" fmla="val -14760"/>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lumMod val="10000"/>
                  </a:schemeClr>
                </a:solidFill>
              </a:rPr>
              <a:t>DOCTYPE</a:t>
            </a:r>
            <a:r>
              <a:rPr kumimoji="1" lang="ja-JP" altLang="en-US" dirty="0">
                <a:solidFill>
                  <a:schemeClr val="accent1">
                    <a:lumMod val="10000"/>
                  </a:schemeClr>
                </a:solidFill>
              </a:rPr>
              <a:t>宣言により</a:t>
            </a:r>
            <a:endParaRPr kumimoji="1" lang="en-US" altLang="ja-JP" dirty="0">
              <a:solidFill>
                <a:schemeClr val="accent1">
                  <a:lumMod val="10000"/>
                </a:schemeClr>
              </a:solidFill>
            </a:endParaRPr>
          </a:p>
          <a:p>
            <a:pPr algn="ctr"/>
            <a:r>
              <a:rPr kumimoji="1" lang="en-US" altLang="ja-JP" dirty="0">
                <a:solidFill>
                  <a:schemeClr val="accent1">
                    <a:lumMod val="10000"/>
                  </a:schemeClr>
                </a:solidFill>
              </a:rPr>
              <a:t>HTML</a:t>
            </a:r>
            <a:r>
              <a:rPr kumimoji="1" lang="ja-JP" altLang="en-US" dirty="0">
                <a:solidFill>
                  <a:schemeClr val="accent1">
                    <a:lumMod val="10000"/>
                  </a:schemeClr>
                </a:solidFill>
              </a:rPr>
              <a:t>のバージョンを指定</a:t>
            </a:r>
          </a:p>
        </p:txBody>
      </p:sp>
    </p:spTree>
    <p:extLst>
      <p:ext uri="{BB962C8B-B14F-4D97-AF65-F5344CB8AC3E}">
        <p14:creationId xmlns:p14="http://schemas.microsoft.com/office/powerpoint/2010/main" val="474109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3F4348"/>
                </a:solidFill>
                <a:latin typeface="Open Sans" panose="020B0606030504020204" pitchFamily="34" charset="0"/>
              </a:rPr>
              <a:t>◆テキストボックス</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&lt;input type=</a:t>
            </a:r>
            <a:r>
              <a:rPr lang="en-US" altLang="ja-JP" dirty="0">
                <a:solidFill>
                  <a:srgbClr val="00B0F0"/>
                </a:solidFill>
                <a:latin typeface="Open Sans" panose="020B0606030504020204" pitchFamily="34" charset="0"/>
              </a:rPr>
              <a:t>“text”</a:t>
            </a:r>
            <a:r>
              <a:rPr lang="en-US" altLang="ja-JP" dirty="0">
                <a:solidFill>
                  <a:srgbClr val="3F4348"/>
                </a:solidFill>
                <a:latin typeface="Open Sans" panose="020B0606030504020204" pitchFamily="34" charset="0"/>
              </a:rPr>
              <a:t>&gt;</a:t>
            </a:r>
          </a:p>
          <a:p>
            <a:pPr marL="0" indent="0">
              <a:buFont typeface="Arial" panose="020B0604020202020204" pitchFamily="34" charset="0"/>
              <a:buNone/>
            </a:pPr>
            <a:r>
              <a:rPr lang="en-US" altLang="ja-JP" dirty="0">
                <a:solidFill>
                  <a:srgbClr val="3F4348"/>
                </a:solidFill>
                <a:latin typeface="Open Sans" panose="020B0606030504020204" pitchFamily="34" charset="0"/>
              </a:rPr>
              <a:t>1</a:t>
            </a:r>
            <a:r>
              <a:rPr lang="ja-JP" altLang="en-US" dirty="0">
                <a:solidFill>
                  <a:srgbClr val="3F4348"/>
                </a:solidFill>
                <a:latin typeface="Open Sans" panose="020B0606030504020204" pitchFamily="34" charset="0"/>
              </a:rPr>
              <a:t>行のテキストフィールドが設定されます。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name=“</a:t>
            </a:r>
            <a:r>
              <a:rPr lang="ja-JP" altLang="en-US" dirty="0">
                <a:solidFill>
                  <a:srgbClr val="3F4348"/>
                </a:solidFill>
                <a:latin typeface="Open Sans" panose="020B0606030504020204" pitchFamily="34" charset="0"/>
              </a:rPr>
              <a:t>フィールドの名前</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r>
              <a:rPr lang="en-US" altLang="ja-JP" dirty="0">
                <a:solidFill>
                  <a:srgbClr val="3F4348"/>
                </a:solidFill>
                <a:latin typeface="Open Sans" panose="020B0606030504020204" pitchFamily="34" charset="0"/>
              </a:rPr>
              <a:t>size=“</a:t>
            </a:r>
            <a:r>
              <a:rPr lang="ja-JP" altLang="en-US" dirty="0">
                <a:solidFill>
                  <a:srgbClr val="3F4348"/>
                </a:solidFill>
                <a:latin typeface="Open Sans" panose="020B0606030504020204" pitchFamily="34" charset="0"/>
              </a:rPr>
              <a:t>フィールドの大きさ</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文字数</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r>
              <a:rPr lang="en-US" altLang="ja-JP" dirty="0">
                <a:solidFill>
                  <a:srgbClr val="3F4348"/>
                </a:solidFill>
                <a:latin typeface="Open Sans" panose="020B0606030504020204" pitchFamily="34" charset="0"/>
              </a:rPr>
              <a:t>value=“</a:t>
            </a:r>
            <a:r>
              <a:rPr lang="ja-JP" altLang="en-US" dirty="0">
                <a:solidFill>
                  <a:srgbClr val="3F4348"/>
                </a:solidFill>
                <a:latin typeface="Open Sans" panose="020B0606030504020204" pitchFamily="34" charset="0"/>
              </a:rPr>
              <a:t>デフォルト値</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name</a:t>
            </a:r>
            <a:r>
              <a:rPr lang="ja-JP" altLang="en-US" dirty="0">
                <a:solidFill>
                  <a:srgbClr val="3F4348"/>
                </a:solidFill>
                <a:latin typeface="Open Sans" panose="020B0606030504020204" pitchFamily="34" charset="0"/>
              </a:rPr>
              <a:t>属性を指定することにより、他のプログラム</a:t>
            </a:r>
            <a:r>
              <a:rPr lang="en-US" altLang="ja-JP" dirty="0">
                <a:solidFill>
                  <a:srgbClr val="3F4348"/>
                </a:solidFill>
                <a:latin typeface="Open Sans" panose="020B0606030504020204" pitchFamily="34" charset="0"/>
              </a:rPr>
              <a:t>(JavaScript</a:t>
            </a:r>
            <a:r>
              <a:rPr lang="ja-JP" altLang="en-US" dirty="0">
                <a:solidFill>
                  <a:srgbClr val="3F4348"/>
                </a:solidFill>
                <a:latin typeface="Open Sans" panose="020B0606030504020204" pitchFamily="34" charset="0"/>
              </a:rPr>
              <a:t>など</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から、値を取得することができます。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その他のフォーム部品</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40</a:t>
            </a:fld>
            <a:endParaRPr lang="ja-JP" altLang="en-US"/>
          </a:p>
        </p:txBody>
      </p:sp>
    </p:spTree>
    <p:extLst>
      <p:ext uri="{BB962C8B-B14F-4D97-AF65-F5344CB8AC3E}">
        <p14:creationId xmlns:p14="http://schemas.microsoft.com/office/powerpoint/2010/main" val="2163552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3F4348"/>
                </a:solidFill>
                <a:latin typeface="Open Sans" panose="020B0606030504020204" pitchFamily="34" charset="0"/>
              </a:rPr>
              <a:t>◆ラジオボタン</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&lt;input type=</a:t>
            </a:r>
            <a:r>
              <a:rPr lang="en-US" altLang="ja-JP" dirty="0">
                <a:solidFill>
                  <a:srgbClr val="00B0F0"/>
                </a:solidFill>
                <a:latin typeface="Open Sans" panose="020B0606030504020204" pitchFamily="34" charset="0"/>
              </a:rPr>
              <a:t>“radio”</a:t>
            </a:r>
            <a:r>
              <a:rPr lang="en-US" altLang="ja-JP" dirty="0">
                <a:solidFill>
                  <a:srgbClr val="3F4348"/>
                </a:solidFill>
                <a:latin typeface="Open Sans" panose="020B0606030504020204" pitchFamily="34" charset="0"/>
              </a:rPr>
              <a:t>&gt;</a:t>
            </a:r>
          </a:p>
          <a:p>
            <a:pPr marL="0" indent="0">
              <a:buFont typeface="Arial" panose="020B0604020202020204" pitchFamily="34" charset="0"/>
              <a:buNone/>
            </a:pPr>
            <a:r>
              <a:rPr lang="ja-JP" altLang="en-US" dirty="0">
                <a:solidFill>
                  <a:srgbClr val="3F4348"/>
                </a:solidFill>
                <a:latin typeface="Open Sans" panose="020B0606030504020204" pitchFamily="34" charset="0"/>
              </a:rPr>
              <a:t>ラジオボタンが設定されます。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name=“</a:t>
            </a:r>
            <a:r>
              <a:rPr lang="ja-JP" altLang="en-US" dirty="0">
                <a:solidFill>
                  <a:srgbClr val="3F4348"/>
                </a:solidFill>
                <a:latin typeface="Open Sans" panose="020B0606030504020204" pitchFamily="34" charset="0"/>
              </a:rPr>
              <a:t>ボタンの名前</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r>
              <a:rPr lang="en-US" altLang="ja-JP" dirty="0">
                <a:solidFill>
                  <a:srgbClr val="3F4348"/>
                </a:solidFill>
                <a:latin typeface="Open Sans" panose="020B0606030504020204" pitchFamily="34" charset="0"/>
              </a:rPr>
              <a:t>value=“</a:t>
            </a:r>
            <a:r>
              <a:rPr lang="ja-JP" altLang="en-US" dirty="0">
                <a:solidFill>
                  <a:srgbClr val="3F4348"/>
                </a:solidFill>
                <a:latin typeface="Open Sans" panose="020B0606030504020204" pitchFamily="34" charset="0"/>
              </a:rPr>
              <a:t>ボタンの内容</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u="sng" dirty="0">
                <a:solidFill>
                  <a:srgbClr val="00B0F0"/>
                </a:solidFill>
                <a:latin typeface="Open Sans" panose="020B0606030504020204" pitchFamily="34" charset="0"/>
              </a:rPr>
              <a:t>name</a:t>
            </a:r>
            <a:r>
              <a:rPr lang="ja-JP" altLang="en-US" u="sng" dirty="0">
                <a:solidFill>
                  <a:srgbClr val="00B0F0"/>
                </a:solidFill>
                <a:latin typeface="Open Sans" panose="020B0606030504020204" pitchFamily="34" charset="0"/>
              </a:rPr>
              <a:t>の値を同一</a:t>
            </a:r>
            <a:r>
              <a:rPr lang="ja-JP" altLang="en-US" dirty="0">
                <a:solidFill>
                  <a:srgbClr val="3F4348"/>
                </a:solidFill>
                <a:latin typeface="Open Sans" panose="020B0606030504020204" pitchFamily="34" charset="0"/>
              </a:rPr>
              <a:t>にすることで、１つだけ選べるボタンになります。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その他のフォーム部品</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41</a:t>
            </a:fld>
            <a:endParaRPr lang="ja-JP" altLang="en-US"/>
          </a:p>
        </p:txBody>
      </p:sp>
    </p:spTree>
    <p:extLst>
      <p:ext uri="{BB962C8B-B14F-4D97-AF65-F5344CB8AC3E}">
        <p14:creationId xmlns:p14="http://schemas.microsoft.com/office/powerpoint/2010/main" val="3114241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3F4348"/>
                </a:solidFill>
                <a:latin typeface="Open Sans" panose="020B0606030504020204" pitchFamily="34" charset="0"/>
              </a:rPr>
              <a:t>◆チェックボックス</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&lt;input type=</a:t>
            </a:r>
            <a:r>
              <a:rPr lang="en-US" altLang="ja-JP" dirty="0">
                <a:solidFill>
                  <a:srgbClr val="00B0F0"/>
                </a:solidFill>
                <a:latin typeface="Open Sans" panose="020B0606030504020204" pitchFamily="34" charset="0"/>
              </a:rPr>
              <a:t>“checkbox”</a:t>
            </a:r>
            <a:r>
              <a:rPr lang="en-US" altLang="ja-JP" dirty="0">
                <a:solidFill>
                  <a:srgbClr val="3F4348"/>
                </a:solidFill>
                <a:latin typeface="Open Sans" panose="020B0606030504020204" pitchFamily="34" charset="0"/>
              </a:rPr>
              <a:t>&gt;</a:t>
            </a:r>
          </a:p>
          <a:p>
            <a:pPr marL="0" indent="0">
              <a:buFont typeface="Arial" panose="020B0604020202020204" pitchFamily="34" charset="0"/>
              <a:buNone/>
            </a:pPr>
            <a:r>
              <a:rPr lang="ja-JP" altLang="en-US" dirty="0">
                <a:solidFill>
                  <a:srgbClr val="3F4348"/>
                </a:solidFill>
                <a:latin typeface="Open Sans" panose="020B0606030504020204" pitchFamily="34" charset="0"/>
              </a:rPr>
              <a:t>チェックボックスが設定されます。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name=“</a:t>
            </a:r>
            <a:r>
              <a:rPr lang="ja-JP" altLang="en-US" dirty="0">
                <a:solidFill>
                  <a:srgbClr val="3F4348"/>
                </a:solidFill>
                <a:latin typeface="Open Sans" panose="020B0606030504020204" pitchFamily="34" charset="0"/>
              </a:rPr>
              <a:t>チェックボックスの名前</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r>
              <a:rPr lang="en-US" altLang="ja-JP" dirty="0">
                <a:solidFill>
                  <a:srgbClr val="3F4348"/>
                </a:solidFill>
                <a:latin typeface="Open Sans" panose="020B0606030504020204" pitchFamily="34" charset="0"/>
              </a:rPr>
              <a:t>value=“</a:t>
            </a:r>
            <a:r>
              <a:rPr lang="ja-JP" altLang="en-US" dirty="0">
                <a:solidFill>
                  <a:srgbClr val="3F4348"/>
                </a:solidFill>
                <a:latin typeface="Open Sans" panose="020B0606030504020204" pitchFamily="34" charset="0"/>
              </a:rPr>
              <a:t>チェックボックスの内容</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u="sng" dirty="0">
                <a:solidFill>
                  <a:srgbClr val="00B0F0"/>
                </a:solidFill>
                <a:latin typeface="Open Sans" panose="020B0606030504020204" pitchFamily="34" charset="0"/>
              </a:rPr>
              <a:t>name</a:t>
            </a:r>
            <a:r>
              <a:rPr lang="ja-JP" altLang="en-US" u="sng" dirty="0">
                <a:solidFill>
                  <a:srgbClr val="00B0F0"/>
                </a:solidFill>
                <a:latin typeface="Open Sans" panose="020B0606030504020204" pitchFamily="34" charset="0"/>
              </a:rPr>
              <a:t>の値を同一</a:t>
            </a:r>
            <a:r>
              <a:rPr lang="ja-JP" altLang="en-US" dirty="0">
                <a:solidFill>
                  <a:srgbClr val="3F4348"/>
                </a:solidFill>
                <a:latin typeface="Open Sans" panose="020B0606030504020204" pitchFamily="34" charset="0"/>
              </a:rPr>
              <a:t>にします。</a:t>
            </a:r>
            <a:endParaRPr lang="en-US" altLang="ja-JP" b="0" i="0" dirty="0">
              <a:solidFill>
                <a:srgbClr val="3F4348"/>
              </a:solidFill>
              <a:effectLst/>
              <a:latin typeface="Open Sans" panose="020B0606030504020204" pitchFamily="34" charset="0"/>
            </a:endParaRPr>
          </a:p>
          <a:p>
            <a:pPr marL="0" indent="0">
              <a:buFont typeface="Arial" panose="020B0604020202020204" pitchFamily="34" charset="0"/>
              <a:buNone/>
            </a:pPr>
            <a:endParaRPr lang="en-US" altLang="ja-JP" b="0" i="0" dirty="0">
              <a:solidFill>
                <a:srgbClr val="3F4348"/>
              </a:solidFill>
              <a:effectLst/>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その他のフォーム部品</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42</a:t>
            </a:fld>
            <a:endParaRPr lang="ja-JP" altLang="en-US"/>
          </a:p>
        </p:txBody>
      </p:sp>
    </p:spTree>
    <p:extLst>
      <p:ext uri="{BB962C8B-B14F-4D97-AF65-F5344CB8AC3E}">
        <p14:creationId xmlns:p14="http://schemas.microsoft.com/office/powerpoint/2010/main" val="2593435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3F4348"/>
                </a:solidFill>
                <a:latin typeface="Open Sans" panose="020B0606030504020204" pitchFamily="34" charset="0"/>
              </a:rPr>
              <a:t>◆テキストエリア</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&lt;input type=</a:t>
            </a:r>
            <a:r>
              <a:rPr lang="en-US" altLang="ja-JP" dirty="0">
                <a:solidFill>
                  <a:srgbClr val="00B0F0"/>
                </a:solidFill>
                <a:latin typeface="Open Sans" panose="020B0606030504020204" pitchFamily="34" charset="0"/>
              </a:rPr>
              <a:t>“</a:t>
            </a:r>
            <a:r>
              <a:rPr lang="en-US" altLang="ja-JP" dirty="0" err="1">
                <a:solidFill>
                  <a:srgbClr val="00B0F0"/>
                </a:solidFill>
                <a:latin typeface="Open Sans" panose="020B0606030504020204" pitchFamily="34" charset="0"/>
              </a:rPr>
              <a:t>textarea</a:t>
            </a:r>
            <a:r>
              <a:rPr lang="en-US" altLang="ja-JP" dirty="0">
                <a:solidFill>
                  <a:srgbClr val="00B0F0"/>
                </a:solidFill>
                <a:latin typeface="Open Sans" panose="020B0606030504020204" pitchFamily="34" charset="0"/>
              </a:rPr>
              <a:t>”</a:t>
            </a:r>
            <a:r>
              <a:rPr lang="en-US" altLang="ja-JP" dirty="0">
                <a:solidFill>
                  <a:srgbClr val="3F4348"/>
                </a:solidFill>
                <a:latin typeface="Open Sans" panose="020B0606030504020204" pitchFamily="34" charset="0"/>
              </a:rPr>
              <a:t>&gt;</a:t>
            </a:r>
          </a:p>
          <a:p>
            <a:pPr marL="0" indent="0">
              <a:buFont typeface="Arial" panose="020B0604020202020204" pitchFamily="34" charset="0"/>
              <a:buNone/>
            </a:pPr>
            <a:r>
              <a:rPr lang="ja-JP" altLang="en-US" dirty="0">
                <a:solidFill>
                  <a:srgbClr val="3F4348"/>
                </a:solidFill>
                <a:latin typeface="Open Sans" panose="020B0606030504020204" pitchFamily="34" charset="0"/>
              </a:rPr>
              <a:t>複数行のテキストエリアが設定されます。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name=“</a:t>
            </a:r>
            <a:r>
              <a:rPr lang="ja-JP" altLang="en-US" dirty="0">
                <a:solidFill>
                  <a:srgbClr val="3F4348"/>
                </a:solidFill>
                <a:latin typeface="Open Sans" panose="020B0606030504020204" pitchFamily="34" charset="0"/>
              </a:rPr>
              <a:t>テキストエリアの名前</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r>
              <a:rPr lang="en-US" altLang="ja-JP" dirty="0">
                <a:solidFill>
                  <a:srgbClr val="3F4348"/>
                </a:solidFill>
                <a:latin typeface="Open Sans" panose="020B0606030504020204" pitchFamily="34" charset="0"/>
              </a:rPr>
              <a:t>rows=“</a:t>
            </a:r>
            <a:r>
              <a:rPr lang="ja-JP" altLang="en-US" dirty="0">
                <a:solidFill>
                  <a:srgbClr val="3F4348"/>
                </a:solidFill>
                <a:latin typeface="Open Sans" panose="020B0606030504020204" pitchFamily="34" charset="0"/>
              </a:rPr>
              <a:t>縦幅</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行数</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r>
              <a:rPr lang="en-US" altLang="ja-JP" dirty="0">
                <a:solidFill>
                  <a:srgbClr val="3F4348"/>
                </a:solidFill>
                <a:latin typeface="Open Sans" panose="020B0606030504020204" pitchFamily="34" charset="0"/>
              </a:rPr>
              <a:t>cols=“</a:t>
            </a:r>
            <a:r>
              <a:rPr lang="ja-JP" altLang="en-US" dirty="0">
                <a:solidFill>
                  <a:srgbClr val="3F4348"/>
                </a:solidFill>
                <a:latin typeface="Open Sans" panose="020B0606030504020204" pitchFamily="34" charset="0"/>
              </a:rPr>
              <a:t>横幅</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文字数</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その他のフォーム部品</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43</a:t>
            </a:fld>
            <a:endParaRPr lang="ja-JP" altLang="en-US"/>
          </a:p>
        </p:txBody>
      </p:sp>
    </p:spTree>
    <p:extLst>
      <p:ext uri="{BB962C8B-B14F-4D97-AF65-F5344CB8AC3E}">
        <p14:creationId xmlns:p14="http://schemas.microsoft.com/office/powerpoint/2010/main" val="2133540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3F4348"/>
                </a:solidFill>
                <a:latin typeface="Open Sans" panose="020B0606030504020204" pitchFamily="34" charset="0"/>
              </a:rPr>
              <a:t>◆セレクトボックス</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&lt;</a:t>
            </a:r>
            <a:r>
              <a:rPr lang="en-US" altLang="ja-JP" dirty="0">
                <a:solidFill>
                  <a:srgbClr val="00B0F0"/>
                </a:solidFill>
                <a:latin typeface="Open Sans" panose="020B0606030504020204" pitchFamily="34" charset="0"/>
              </a:rPr>
              <a:t>select</a:t>
            </a:r>
            <a:r>
              <a:rPr lang="en-US" altLang="ja-JP" dirty="0">
                <a:solidFill>
                  <a:srgbClr val="3F4348"/>
                </a:solidFill>
                <a:latin typeface="Open Sans" panose="020B0606030504020204" pitchFamily="34" charset="0"/>
              </a:rPr>
              <a:t>&gt;</a:t>
            </a:r>
          </a:p>
          <a:p>
            <a:pPr marL="0" indent="0">
              <a:buFont typeface="Arial" panose="020B0604020202020204" pitchFamily="34" charset="0"/>
              <a:buNone/>
            </a:pPr>
            <a:r>
              <a:rPr lang="ja-JP" altLang="en-US" dirty="0">
                <a:solidFill>
                  <a:srgbClr val="3F4348"/>
                </a:solidFill>
                <a:latin typeface="Open Sans" panose="020B0606030504020204" pitchFamily="34" charset="0"/>
              </a:rPr>
              <a:t>セレクトボックスが設定されます。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ja-JP" altLang="en-US" dirty="0">
                <a:solidFill>
                  <a:srgbClr val="3F4348"/>
                </a:solidFill>
                <a:latin typeface="Open Sans" panose="020B0606030504020204" pitchFamily="34" charset="0"/>
              </a:rPr>
              <a:t>選択肢の項目は</a:t>
            </a:r>
            <a:r>
              <a:rPr lang="en-US" altLang="ja-JP" dirty="0">
                <a:solidFill>
                  <a:srgbClr val="3F4348"/>
                </a:solidFill>
                <a:latin typeface="Open Sans" panose="020B0606030504020204" pitchFamily="34" charset="0"/>
              </a:rPr>
              <a:t>&lt;</a:t>
            </a:r>
            <a:r>
              <a:rPr lang="en-US" altLang="ja-JP" dirty="0">
                <a:solidFill>
                  <a:srgbClr val="00B0F0"/>
                </a:solidFill>
                <a:latin typeface="Open Sans" panose="020B0606030504020204" pitchFamily="34" charset="0"/>
              </a:rPr>
              <a:t>option</a:t>
            </a:r>
            <a:r>
              <a:rPr lang="en-US" altLang="ja-JP" dirty="0">
                <a:solidFill>
                  <a:srgbClr val="3F4348"/>
                </a:solidFill>
                <a:latin typeface="Open Sans" panose="020B0606030504020204" pitchFamily="34" charset="0"/>
              </a:rPr>
              <a:t>&gt;</a:t>
            </a:r>
            <a:r>
              <a:rPr lang="ja-JP" altLang="en-US" dirty="0">
                <a:solidFill>
                  <a:srgbClr val="3F4348"/>
                </a:solidFill>
                <a:latin typeface="Open Sans" panose="020B0606030504020204" pitchFamily="34" charset="0"/>
              </a:rPr>
              <a:t>に記述します。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name=“</a:t>
            </a:r>
            <a:r>
              <a:rPr lang="ja-JP" altLang="en-US" dirty="0">
                <a:solidFill>
                  <a:srgbClr val="3F4348"/>
                </a:solidFill>
                <a:latin typeface="Open Sans" panose="020B0606030504020204" pitchFamily="34" charset="0"/>
              </a:rPr>
              <a:t>セレクトボックスの名前</a:t>
            </a:r>
            <a:r>
              <a:rPr lang="en-US" altLang="ja-JP" dirty="0">
                <a:solidFill>
                  <a:srgbClr val="3F4348"/>
                </a:solidFill>
                <a:latin typeface="Open Sans" panose="020B0606030504020204" pitchFamily="34" charset="0"/>
              </a:rPr>
              <a:t>”</a:t>
            </a:r>
          </a:p>
          <a:p>
            <a:pPr marL="0" indent="0">
              <a:buFont typeface="Arial" panose="020B0604020202020204" pitchFamily="34" charset="0"/>
              <a:buNone/>
            </a:pPr>
            <a:r>
              <a:rPr lang="en-US" altLang="ja-JP" dirty="0">
                <a:solidFill>
                  <a:srgbClr val="3F4348"/>
                </a:solidFill>
                <a:latin typeface="Open Sans" panose="020B0606030504020204" pitchFamily="34" charset="0"/>
              </a:rPr>
              <a:t>&lt;</a:t>
            </a:r>
            <a:r>
              <a:rPr lang="en-US" altLang="ja-JP" dirty="0">
                <a:solidFill>
                  <a:srgbClr val="00B0F0"/>
                </a:solidFill>
                <a:latin typeface="Open Sans" panose="020B0606030504020204" pitchFamily="34" charset="0"/>
              </a:rPr>
              <a:t>option</a:t>
            </a:r>
            <a:r>
              <a:rPr lang="en-US" altLang="ja-JP" dirty="0">
                <a:solidFill>
                  <a:srgbClr val="3F4348"/>
                </a:solidFill>
                <a:latin typeface="Open Sans" panose="020B0606030504020204" pitchFamily="34" charset="0"/>
              </a:rPr>
              <a:t>&gt;</a:t>
            </a:r>
          </a:p>
          <a:p>
            <a:pPr marL="0" indent="0">
              <a:buFont typeface="Arial" panose="020B0604020202020204" pitchFamily="34" charset="0"/>
              <a:buNone/>
            </a:pPr>
            <a:r>
              <a:rPr lang="ja-JP" altLang="en-US" dirty="0">
                <a:solidFill>
                  <a:srgbClr val="3F4348"/>
                </a:solidFill>
                <a:latin typeface="Open Sans" panose="020B0606030504020204" pitchFamily="34" charset="0"/>
              </a:rPr>
              <a:t>選択肢の内容を設定します。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value=“</a:t>
            </a:r>
            <a:r>
              <a:rPr lang="ja-JP" altLang="en-US" dirty="0">
                <a:solidFill>
                  <a:srgbClr val="3F4348"/>
                </a:solidFill>
                <a:latin typeface="Open Sans" panose="020B0606030504020204" pitchFamily="34" charset="0"/>
              </a:rPr>
              <a:t>オプションの名前</a:t>
            </a:r>
            <a:r>
              <a:rPr lang="en-US" altLang="ja-JP" dirty="0">
                <a:solidFill>
                  <a:srgbClr val="3F4348"/>
                </a:solidFill>
                <a:latin typeface="Open Sans" panose="020B0606030504020204" pitchFamily="34" charset="0"/>
              </a:rPr>
              <a:t>”</a:t>
            </a: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その他のフォーム部品</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44</a:t>
            </a:fld>
            <a:endParaRPr lang="ja-JP" altLang="en-US"/>
          </a:p>
        </p:txBody>
      </p:sp>
    </p:spTree>
    <p:extLst>
      <p:ext uri="{BB962C8B-B14F-4D97-AF65-F5344CB8AC3E}">
        <p14:creationId xmlns:p14="http://schemas.microsoft.com/office/powerpoint/2010/main" val="887537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3F4348"/>
                </a:solidFill>
                <a:latin typeface="Open Sans" panose="020B0606030504020204" pitchFamily="34" charset="0"/>
              </a:rPr>
              <a:t>◆ボタン</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&lt;</a:t>
            </a:r>
            <a:r>
              <a:rPr lang="en-US" altLang="ja-JP" dirty="0">
                <a:solidFill>
                  <a:srgbClr val="000000"/>
                </a:solidFill>
                <a:latin typeface="Open Sans" panose="020B0606030504020204" pitchFamily="34" charset="0"/>
              </a:rPr>
              <a:t>input type=</a:t>
            </a:r>
            <a:r>
              <a:rPr lang="en-US" altLang="ja-JP" dirty="0">
                <a:solidFill>
                  <a:srgbClr val="00B0F0"/>
                </a:solidFill>
                <a:latin typeface="Open Sans" panose="020B0606030504020204" pitchFamily="34" charset="0"/>
              </a:rPr>
              <a:t>“submit”</a:t>
            </a:r>
            <a:r>
              <a:rPr lang="en-US" altLang="ja-JP" dirty="0">
                <a:solidFill>
                  <a:srgbClr val="3F4348"/>
                </a:solidFill>
                <a:latin typeface="Open Sans" panose="020B0606030504020204" pitchFamily="34" charset="0"/>
              </a:rPr>
              <a:t>&gt;</a:t>
            </a:r>
          </a:p>
          <a:p>
            <a:pPr marL="0" indent="0">
              <a:buFont typeface="Arial" panose="020B0604020202020204" pitchFamily="34" charset="0"/>
              <a:buNone/>
            </a:pPr>
            <a:r>
              <a:rPr lang="ja-JP" altLang="en-US" dirty="0">
                <a:solidFill>
                  <a:srgbClr val="3F4348"/>
                </a:solidFill>
                <a:latin typeface="Open Sans" panose="020B0606030504020204" pitchFamily="34" charset="0"/>
              </a:rPr>
              <a:t>ボタンが設定されます。</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submit</a:t>
            </a:r>
            <a:r>
              <a:rPr lang="ja-JP" altLang="en-US" dirty="0">
                <a:solidFill>
                  <a:srgbClr val="3F4348"/>
                </a:solidFill>
                <a:latin typeface="Open Sans" panose="020B0606030504020204" pitchFamily="34" charset="0"/>
              </a:rPr>
              <a:t>→データ送信の為のボタン</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reset</a:t>
            </a:r>
            <a:r>
              <a:rPr lang="ja-JP" altLang="en-US" dirty="0">
                <a:solidFill>
                  <a:srgbClr val="3F4348"/>
                </a:solidFill>
                <a:latin typeface="Open Sans" panose="020B0606030504020204" pitchFamily="34" charset="0"/>
              </a:rPr>
              <a:t>　 →入力内容をクリアするボタン</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None/>
            </a:pPr>
            <a:r>
              <a:rPr lang="en-US" altLang="ja-JP" dirty="0">
                <a:solidFill>
                  <a:srgbClr val="3F4348"/>
                </a:solidFill>
                <a:latin typeface="Open Sans" panose="020B0606030504020204" pitchFamily="34" charset="0"/>
              </a:rPr>
              <a:t>name=“</a:t>
            </a:r>
            <a:r>
              <a:rPr lang="ja-JP" altLang="en-US" dirty="0">
                <a:solidFill>
                  <a:srgbClr val="3F4348"/>
                </a:solidFill>
                <a:latin typeface="Open Sans" panose="020B0606030504020204" pitchFamily="34" charset="0"/>
              </a:rPr>
              <a:t>ボタンの名前</a:t>
            </a:r>
            <a:r>
              <a:rPr lang="en-US" altLang="ja-JP" dirty="0">
                <a:solidFill>
                  <a:srgbClr val="3F4348"/>
                </a:solidFill>
                <a:latin typeface="Open Sans" panose="020B0606030504020204" pitchFamily="34" charset="0"/>
              </a:rPr>
              <a:t>”</a:t>
            </a:r>
          </a:p>
          <a:p>
            <a:pPr marL="0" indent="0">
              <a:buNone/>
            </a:pPr>
            <a:r>
              <a:rPr lang="en-US" altLang="ja-JP" dirty="0">
                <a:solidFill>
                  <a:srgbClr val="3F4348"/>
                </a:solidFill>
                <a:latin typeface="Open Sans" panose="020B0606030504020204" pitchFamily="34" charset="0"/>
              </a:rPr>
              <a:t>value=“</a:t>
            </a:r>
            <a:r>
              <a:rPr lang="ja-JP" altLang="en-US">
                <a:solidFill>
                  <a:srgbClr val="3F4348"/>
                </a:solidFill>
                <a:latin typeface="Open Sans" panose="020B0606030504020204" pitchFamily="34" charset="0"/>
              </a:rPr>
              <a:t>ボタンに表示される文字列</a:t>
            </a:r>
            <a:r>
              <a:rPr lang="en-US" altLang="ja-JP">
                <a:solidFill>
                  <a:srgbClr val="3F4348"/>
                </a:solidFill>
                <a:latin typeface="Open Sans" panose="020B0606030504020204" pitchFamily="34" charset="0"/>
              </a:rPr>
              <a:t>”</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その他のフォーム部品</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45</a:t>
            </a:fld>
            <a:endParaRPr lang="ja-JP" altLang="en-US"/>
          </a:p>
        </p:txBody>
      </p:sp>
    </p:spTree>
    <p:extLst>
      <p:ext uri="{BB962C8B-B14F-4D97-AF65-F5344CB8AC3E}">
        <p14:creationId xmlns:p14="http://schemas.microsoft.com/office/powerpoint/2010/main" val="1340774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0"/>
            <a:ext cx="11820832" cy="50047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solidFill>
                  <a:srgbClr val="3F4348"/>
                </a:solidFill>
                <a:latin typeface="Open Sans" panose="020B0606030504020204" pitchFamily="34" charset="0"/>
              </a:rPr>
              <a:t>【kadai.html】</a:t>
            </a:r>
          </a:p>
          <a:p>
            <a:pPr marL="0" indent="0">
              <a:buNone/>
            </a:pPr>
            <a:r>
              <a:rPr lang="ja-JP" altLang="en-US" dirty="0">
                <a:solidFill>
                  <a:srgbClr val="3F4348"/>
                </a:solidFill>
                <a:latin typeface="Open Sans" panose="020B0606030504020204" pitchFamily="34" charset="0"/>
              </a:rPr>
              <a:t>完成物</a:t>
            </a: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氏名</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漢字</a:t>
            </a:r>
            <a:r>
              <a:rPr lang="en-US" altLang="ja-JP" dirty="0">
                <a:solidFill>
                  <a:srgbClr val="3F4348"/>
                </a:solidFill>
                <a:latin typeface="Open Sans" panose="020B0606030504020204" pitchFamily="34" charset="0"/>
              </a:rPr>
              <a:t>):</a:t>
            </a:r>
            <a:r>
              <a:rPr lang="ja-JP" altLang="en-US" dirty="0">
                <a:solidFill>
                  <a:srgbClr val="3F4348"/>
                </a:solidFill>
                <a:latin typeface="Open Sans" panose="020B0606030504020204" pitchFamily="34" charset="0"/>
              </a:rPr>
              <a:t>テキストボックス</a:t>
            </a:r>
            <a:endParaRPr lang="en-US" altLang="ja-JP" dirty="0">
              <a:solidFill>
                <a:srgbClr val="3F4348"/>
              </a:solidFill>
              <a:latin typeface="Open Sans" panose="020B0606030504020204" pitchFamily="34" charset="0"/>
            </a:endParaRPr>
          </a:p>
          <a:p>
            <a:pPr marL="0" inden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性別：ラジオボタン</a:t>
            </a:r>
            <a:endParaRPr lang="en-US" altLang="ja-JP" dirty="0">
              <a:solidFill>
                <a:srgbClr val="3F4348"/>
              </a:solidFill>
              <a:latin typeface="Open Sans" panose="020B0606030504020204" pitchFamily="34" charset="0"/>
            </a:endParaRPr>
          </a:p>
          <a:p>
            <a:pPr marL="0" inden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メールアドレス：テキストボックス</a:t>
            </a:r>
            <a:endParaRPr lang="en-US" altLang="ja-JP" dirty="0">
              <a:solidFill>
                <a:srgbClr val="3F4348"/>
              </a:solidFill>
              <a:latin typeface="Open Sans" panose="020B0606030504020204" pitchFamily="34" charset="0"/>
            </a:endParaRPr>
          </a:p>
          <a:p>
            <a:pPr marL="0" inden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興味のあるもの：セレクトボックス</a:t>
            </a:r>
            <a:endParaRPr lang="en-US" altLang="ja-JP" dirty="0">
              <a:solidFill>
                <a:srgbClr val="3F4348"/>
              </a:solidFill>
              <a:latin typeface="Open Sans" panose="020B0606030504020204" pitchFamily="34" charset="0"/>
            </a:endParaRPr>
          </a:p>
          <a:p>
            <a:pPr marL="0" indent="0">
              <a:buNone/>
            </a:pPr>
            <a:endParaRPr lang="en-US" altLang="ja-JP" dirty="0">
              <a:solidFill>
                <a:srgbClr val="3F4348"/>
              </a:solidFill>
              <a:latin typeface="Open Sans" panose="020B0606030504020204" pitchFamily="34" charset="0"/>
            </a:endParaRPr>
          </a:p>
          <a:p>
            <a:pPr marL="0" indent="0">
              <a:buNone/>
            </a:pPr>
            <a:endParaRPr lang="en-US" altLang="ja-JP" dirty="0">
              <a:solidFill>
                <a:srgbClr val="3F4348"/>
              </a:solidFill>
              <a:latin typeface="Open Sans" panose="020B0606030504020204" pitchFamily="34" charset="0"/>
            </a:endParaRPr>
          </a:p>
          <a:p>
            <a:pPr marL="0" inden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備考：テキストエリア</a:t>
            </a:r>
            <a:r>
              <a:rPr lang="en-US" altLang="ja-JP" dirty="0">
                <a:solidFill>
                  <a:srgbClr val="3F4348"/>
                </a:solidFill>
                <a:latin typeface="Open Sans" panose="020B0606030504020204" pitchFamily="34" charset="0"/>
              </a:rPr>
              <a:t>(row:3 cols:50)</a:t>
            </a:r>
          </a:p>
          <a:p>
            <a:pPr marL="0" inden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確認：送信用ボタン</a:t>
            </a:r>
            <a:endParaRPr lang="en-US" altLang="ja-JP" dirty="0">
              <a:solidFill>
                <a:srgbClr val="3F4348"/>
              </a:solidFill>
              <a:latin typeface="Open Sans" panose="020B0606030504020204" pitchFamily="34" charset="0"/>
            </a:endParaRPr>
          </a:p>
          <a:p>
            <a:pPr marL="0" inden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クリア：クリア用ボタン</a:t>
            </a: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kumimoji="1" lang="en-US" altLang="ja-JP" dirty="0"/>
              <a:t>Let’</a:t>
            </a:r>
            <a:r>
              <a:rPr kumimoji="1" lang="ja-JP" altLang="en-US" dirty="0"/>
              <a:t>ｓチャレンジ</a:t>
            </a: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46</a:t>
            </a:fld>
            <a:endParaRPr lang="ja-JP" altLang="en-US"/>
          </a:p>
        </p:txBody>
      </p:sp>
      <p:pic>
        <p:nvPicPr>
          <p:cNvPr id="7" name="図 6">
            <a:extLst>
              <a:ext uri="{FF2B5EF4-FFF2-40B4-BE49-F238E27FC236}">
                <a16:creationId xmlns:a16="http://schemas.microsoft.com/office/drawing/2014/main" id="{3EB27A94-E97A-9FC8-895B-7C492C092F93}"/>
              </a:ext>
            </a:extLst>
          </p:cNvPr>
          <p:cNvPicPr>
            <a:picLocks noChangeAspect="1"/>
          </p:cNvPicPr>
          <p:nvPr/>
        </p:nvPicPr>
        <p:blipFill>
          <a:blip r:embed="rId2"/>
          <a:stretch>
            <a:fillRect/>
          </a:stretch>
        </p:blipFill>
        <p:spPr>
          <a:xfrm>
            <a:off x="1473843" y="1947063"/>
            <a:ext cx="4171981" cy="4276756"/>
          </a:xfrm>
          <a:prstGeom prst="rect">
            <a:avLst/>
          </a:prstGeom>
        </p:spPr>
      </p:pic>
      <p:pic>
        <p:nvPicPr>
          <p:cNvPr id="11" name="図 10">
            <a:extLst>
              <a:ext uri="{FF2B5EF4-FFF2-40B4-BE49-F238E27FC236}">
                <a16:creationId xmlns:a16="http://schemas.microsoft.com/office/drawing/2014/main" id="{4862A097-106A-C374-2F91-A5DB2C264C55}"/>
              </a:ext>
            </a:extLst>
          </p:cNvPr>
          <p:cNvPicPr>
            <a:picLocks noChangeAspect="1"/>
          </p:cNvPicPr>
          <p:nvPr/>
        </p:nvPicPr>
        <p:blipFill>
          <a:blip r:embed="rId3"/>
          <a:stretch>
            <a:fillRect/>
          </a:stretch>
        </p:blipFill>
        <p:spPr>
          <a:xfrm>
            <a:off x="8278115" y="3674489"/>
            <a:ext cx="1589241" cy="989527"/>
          </a:xfrm>
          <a:prstGeom prst="rect">
            <a:avLst/>
          </a:prstGeom>
        </p:spPr>
      </p:pic>
    </p:spTree>
    <p:extLst>
      <p:ext uri="{BB962C8B-B14F-4D97-AF65-F5344CB8AC3E}">
        <p14:creationId xmlns:p14="http://schemas.microsoft.com/office/powerpoint/2010/main" val="100428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&lt;head&gt;</a:t>
            </a:r>
            <a:r>
              <a:rPr lang="ja-JP" altLang="en-US" dirty="0"/>
              <a:t>要素</a:t>
            </a:r>
            <a:endParaRPr kumimoji="1" lang="ja-JP" altLang="en-US" dirty="0"/>
          </a:p>
        </p:txBody>
      </p:sp>
      <p:sp>
        <p:nvSpPr>
          <p:cNvPr id="3" name="コンテンツ プレースホルダー 2">
            <a:extLst>
              <a:ext uri="{FF2B5EF4-FFF2-40B4-BE49-F238E27FC236}">
                <a16:creationId xmlns:a16="http://schemas.microsoft.com/office/drawing/2014/main" id="{3E601CE5-6A7B-419D-AA5F-D6531E8C578E}"/>
              </a:ext>
            </a:extLst>
          </p:cNvPr>
          <p:cNvSpPr>
            <a:spLocks noGrp="1"/>
          </p:cNvSpPr>
          <p:nvPr>
            <p:ph idx="1"/>
          </p:nvPr>
        </p:nvSpPr>
        <p:spPr>
          <a:xfrm>
            <a:off x="250723" y="1460091"/>
            <a:ext cx="11820832" cy="4763728"/>
          </a:xfrm>
        </p:spPr>
        <p:txBody>
          <a:bodyPr>
            <a:normAutofit/>
          </a:bodyPr>
          <a:lstStyle/>
          <a:p>
            <a:pPr marL="0" indent="0">
              <a:buNone/>
            </a:pPr>
            <a:r>
              <a:rPr lang="en-US" altLang="ja-JP" b="0" i="0" dirty="0">
                <a:solidFill>
                  <a:srgbClr val="00A3D3"/>
                </a:solidFill>
                <a:effectLst/>
                <a:latin typeface="Open Sans" panose="020B0606030504020204" pitchFamily="34" charset="0"/>
              </a:rPr>
              <a:t>&lt;head&gt;</a:t>
            </a:r>
            <a:r>
              <a:rPr lang="ja-JP" altLang="en-US" b="0" i="0" dirty="0">
                <a:solidFill>
                  <a:srgbClr val="3F4348"/>
                </a:solidFill>
                <a:effectLst/>
                <a:latin typeface="Open Sans" panose="020B0606030504020204" pitchFamily="34" charset="0"/>
              </a:rPr>
              <a:t>要素には</a:t>
            </a:r>
            <a:r>
              <a:rPr lang="en-US" altLang="ja-JP" b="0" i="0" dirty="0">
                <a:solidFill>
                  <a:srgbClr val="3F4348"/>
                </a:solidFill>
                <a:effectLst/>
                <a:latin typeface="Open Sans" panose="020B0606030504020204" pitchFamily="34" charset="0"/>
              </a:rPr>
              <a:t>Web</a:t>
            </a:r>
            <a:r>
              <a:rPr lang="ja-JP" altLang="en-US" b="0" i="0" dirty="0">
                <a:solidFill>
                  <a:srgbClr val="3F4348"/>
                </a:solidFill>
                <a:effectLst/>
                <a:latin typeface="Open Sans" panose="020B0606030504020204" pitchFamily="34" charset="0"/>
              </a:rPr>
              <a:t>ページの</a:t>
            </a:r>
            <a:r>
              <a:rPr lang="ja-JP" altLang="en-US" b="0" i="0" dirty="0">
                <a:solidFill>
                  <a:srgbClr val="00A3D3"/>
                </a:solidFill>
                <a:effectLst/>
                <a:latin typeface="Open Sans" panose="020B0606030504020204" pitchFamily="34" charset="0"/>
              </a:rPr>
              <a:t>設定に関する情報</a:t>
            </a:r>
            <a:r>
              <a:rPr lang="ja-JP" altLang="en-US" b="0" i="0" dirty="0">
                <a:solidFill>
                  <a:srgbClr val="3F4348"/>
                </a:solidFill>
                <a:effectLst/>
                <a:latin typeface="Open Sans" panose="020B0606030504020204" pitchFamily="34" charset="0"/>
              </a:rPr>
              <a:t>を書いていきます。</a:t>
            </a:r>
            <a:br>
              <a:rPr lang="ja-JP" altLang="en-US" dirty="0"/>
            </a:br>
            <a:r>
              <a:rPr lang="en-US" altLang="ja-JP" b="0" i="0" dirty="0">
                <a:solidFill>
                  <a:srgbClr val="3F4348"/>
                </a:solidFill>
                <a:effectLst/>
                <a:latin typeface="Open Sans" panose="020B0606030504020204" pitchFamily="34" charset="0"/>
              </a:rPr>
              <a:t>&lt;head&gt;</a:t>
            </a:r>
            <a:r>
              <a:rPr lang="ja-JP" altLang="en-US" b="0" i="0" dirty="0">
                <a:solidFill>
                  <a:srgbClr val="3F4348"/>
                </a:solidFill>
                <a:effectLst/>
                <a:latin typeface="Open Sans" panose="020B0606030504020204" pitchFamily="34" charset="0"/>
              </a:rPr>
              <a:t>要素内に記述した内容は</a:t>
            </a:r>
            <a:r>
              <a:rPr lang="en-US" altLang="ja-JP" b="0" i="0" dirty="0">
                <a:solidFill>
                  <a:srgbClr val="3F4348"/>
                </a:solidFill>
                <a:effectLst/>
                <a:latin typeface="Open Sans" panose="020B0606030504020204" pitchFamily="34" charset="0"/>
              </a:rPr>
              <a:t>Web</a:t>
            </a:r>
            <a:r>
              <a:rPr lang="ja-JP" altLang="en-US" b="0" i="0" dirty="0">
                <a:solidFill>
                  <a:srgbClr val="3F4348"/>
                </a:solidFill>
                <a:effectLst/>
                <a:latin typeface="Open Sans" panose="020B0606030504020204" pitchFamily="34" charset="0"/>
              </a:rPr>
              <a:t>ページには</a:t>
            </a:r>
            <a:r>
              <a:rPr lang="ja-JP" altLang="en-US" b="0" i="0" dirty="0">
                <a:solidFill>
                  <a:srgbClr val="00A3D3"/>
                </a:solidFill>
                <a:effectLst/>
                <a:latin typeface="Open Sans" panose="020B0606030504020204" pitchFamily="34" charset="0"/>
              </a:rPr>
              <a:t>表示されません</a:t>
            </a:r>
            <a:r>
              <a:rPr lang="ja-JP" altLang="en-US" b="0" i="0" dirty="0">
                <a:solidFill>
                  <a:srgbClr val="3F4348"/>
                </a:solidFill>
                <a:effectLst/>
                <a:latin typeface="Open Sans" panose="020B0606030504020204" pitchFamily="34" charset="0"/>
              </a:rPr>
              <a:t>。</a:t>
            </a:r>
            <a:br>
              <a:rPr lang="ja-JP" altLang="en-US" dirty="0"/>
            </a:br>
            <a:r>
              <a:rPr lang="en-US" altLang="ja-JP" b="0" i="0" dirty="0">
                <a:solidFill>
                  <a:srgbClr val="3F4348"/>
                </a:solidFill>
                <a:effectLst/>
                <a:latin typeface="Open Sans" panose="020B0606030504020204" pitchFamily="34" charset="0"/>
              </a:rPr>
              <a:t>&lt;head&gt;</a:t>
            </a:r>
            <a:r>
              <a:rPr lang="ja-JP" altLang="en-US" b="0" i="0" dirty="0">
                <a:solidFill>
                  <a:srgbClr val="3F4348"/>
                </a:solidFill>
                <a:effectLst/>
                <a:latin typeface="Open Sans" panose="020B0606030504020204" pitchFamily="34" charset="0"/>
              </a:rPr>
              <a:t>要素には必ず入れる</a:t>
            </a:r>
            <a:r>
              <a:rPr lang="en-US" altLang="ja-JP" b="0" i="0" dirty="0">
                <a:solidFill>
                  <a:srgbClr val="3F4348"/>
                </a:solidFill>
                <a:effectLst/>
                <a:latin typeface="Open Sans" panose="020B0606030504020204" pitchFamily="34" charset="0"/>
              </a:rPr>
              <a:t>3</a:t>
            </a:r>
            <a:r>
              <a:rPr lang="ja-JP" altLang="en-US" b="0" i="0" dirty="0">
                <a:solidFill>
                  <a:srgbClr val="3F4348"/>
                </a:solidFill>
                <a:effectLst/>
                <a:latin typeface="Open Sans" panose="020B0606030504020204" pitchFamily="34" charset="0"/>
              </a:rPr>
              <a:t>つの要素があります。</a:t>
            </a:r>
            <a:endParaRPr lang="en-US" altLang="ja-JP" b="0" i="0" dirty="0">
              <a:solidFill>
                <a:srgbClr val="3F4348"/>
              </a:solidFill>
              <a:effectLst/>
              <a:latin typeface="Open Sans" panose="020B0606030504020204" pitchFamily="34" charset="0"/>
            </a:endParaRP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5</a:t>
            </a:fld>
            <a:endParaRPr lang="ja-JP" altLang="en-US"/>
          </a:p>
        </p:txBody>
      </p:sp>
      <p:pic>
        <p:nvPicPr>
          <p:cNvPr id="7" name="コンテンツ プレースホルダー 7">
            <a:extLst>
              <a:ext uri="{FF2B5EF4-FFF2-40B4-BE49-F238E27FC236}">
                <a16:creationId xmlns:a16="http://schemas.microsoft.com/office/drawing/2014/main" id="{F5811AB6-144C-76EB-758A-0BC99A324FAC}"/>
              </a:ext>
            </a:extLst>
          </p:cNvPr>
          <p:cNvPicPr>
            <a:picLocks noChangeAspect="1"/>
          </p:cNvPicPr>
          <p:nvPr/>
        </p:nvPicPr>
        <p:blipFill>
          <a:blip r:embed="rId2"/>
          <a:stretch>
            <a:fillRect/>
          </a:stretch>
        </p:blipFill>
        <p:spPr>
          <a:xfrm>
            <a:off x="365760" y="2725947"/>
            <a:ext cx="4209967" cy="3497872"/>
          </a:xfrm>
          <a:prstGeom prst="rect">
            <a:avLst/>
          </a:prstGeom>
        </p:spPr>
      </p:pic>
      <p:sp>
        <p:nvSpPr>
          <p:cNvPr id="8" name="正方形/長方形 7">
            <a:extLst>
              <a:ext uri="{FF2B5EF4-FFF2-40B4-BE49-F238E27FC236}">
                <a16:creationId xmlns:a16="http://schemas.microsoft.com/office/drawing/2014/main" id="{5BE23A0B-AEDB-DB54-72F7-1CEECE16DF39}"/>
              </a:ext>
            </a:extLst>
          </p:cNvPr>
          <p:cNvSpPr/>
          <p:nvPr/>
        </p:nvSpPr>
        <p:spPr>
          <a:xfrm>
            <a:off x="1075426" y="3483110"/>
            <a:ext cx="3117012" cy="130742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6AE37AA6-C39E-59E3-3CD1-98CDA6039C17}"/>
              </a:ext>
            </a:extLst>
          </p:cNvPr>
          <p:cNvSpPr/>
          <p:nvPr/>
        </p:nvSpPr>
        <p:spPr>
          <a:xfrm>
            <a:off x="5037826" y="3324112"/>
            <a:ext cx="3421795" cy="812710"/>
          </a:xfrm>
          <a:prstGeom prst="wedgeRectCallout">
            <a:avLst>
              <a:gd name="adj1" fmla="val -74241"/>
              <a:gd name="adj2" fmla="val -4145"/>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lumMod val="10000"/>
                  </a:schemeClr>
                </a:solidFill>
              </a:rPr>
              <a:t>WEB</a:t>
            </a:r>
            <a:r>
              <a:rPr kumimoji="1" lang="ja-JP" altLang="en-US" dirty="0">
                <a:solidFill>
                  <a:schemeClr val="accent1">
                    <a:lumMod val="10000"/>
                  </a:schemeClr>
                </a:solidFill>
              </a:rPr>
              <a:t>ページの設定</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を書く</a:t>
            </a:r>
          </a:p>
        </p:txBody>
      </p:sp>
    </p:spTree>
    <p:extLst>
      <p:ext uri="{BB962C8B-B14F-4D97-AF65-F5344CB8AC3E}">
        <p14:creationId xmlns:p14="http://schemas.microsoft.com/office/powerpoint/2010/main" val="405765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&lt;head&gt;</a:t>
            </a:r>
            <a:r>
              <a:rPr lang="ja-JP" altLang="en-US" dirty="0"/>
              <a:t>要素の中身</a:t>
            </a:r>
            <a:endParaRPr kumimoji="1" lang="ja-JP" altLang="en-US" dirty="0"/>
          </a:p>
        </p:txBody>
      </p:sp>
      <p:sp>
        <p:nvSpPr>
          <p:cNvPr id="3" name="コンテンツ プレースホルダー 2">
            <a:extLst>
              <a:ext uri="{FF2B5EF4-FFF2-40B4-BE49-F238E27FC236}">
                <a16:creationId xmlns:a16="http://schemas.microsoft.com/office/drawing/2014/main" id="{3E601CE5-6A7B-419D-AA5F-D6531E8C578E}"/>
              </a:ext>
            </a:extLst>
          </p:cNvPr>
          <p:cNvSpPr>
            <a:spLocks noGrp="1"/>
          </p:cNvSpPr>
          <p:nvPr>
            <p:ph idx="1"/>
          </p:nvPr>
        </p:nvSpPr>
        <p:spPr>
          <a:xfrm>
            <a:off x="250723" y="1460091"/>
            <a:ext cx="11820832" cy="4763728"/>
          </a:xfrm>
        </p:spPr>
        <p:txBody>
          <a:bodyPr>
            <a:normAutofit/>
          </a:bodyPr>
          <a:lstStyle/>
          <a:p>
            <a:pPr marL="0" indent="0">
              <a:buNone/>
            </a:pPr>
            <a:r>
              <a:rPr lang="en-US" altLang="ja-JP" b="0" i="0" dirty="0">
                <a:solidFill>
                  <a:srgbClr val="00B0F0"/>
                </a:solidFill>
                <a:effectLst/>
                <a:latin typeface="Open Sans" panose="020B0606030504020204" pitchFamily="34" charset="0"/>
              </a:rPr>
              <a:t>&lt;head&gt;</a:t>
            </a:r>
            <a:r>
              <a:rPr lang="ja-JP" altLang="en-US" b="0" i="0" dirty="0">
                <a:solidFill>
                  <a:srgbClr val="00B0F0"/>
                </a:solidFill>
                <a:effectLst/>
                <a:latin typeface="Open Sans" panose="020B0606030504020204" pitchFamily="34" charset="0"/>
              </a:rPr>
              <a:t>要素</a:t>
            </a:r>
            <a:r>
              <a:rPr lang="ja-JP" altLang="en-US" b="0" i="0" dirty="0">
                <a:solidFill>
                  <a:srgbClr val="3F4348"/>
                </a:solidFill>
                <a:effectLst/>
                <a:latin typeface="Open Sans" panose="020B0606030504020204" pitchFamily="34" charset="0"/>
              </a:rPr>
              <a:t>の中では、</a:t>
            </a:r>
            <a:endParaRPr lang="en-US" altLang="ja-JP" b="0" i="0" dirty="0">
              <a:solidFill>
                <a:srgbClr val="3F4348"/>
              </a:solidFill>
              <a:effectLst/>
              <a:latin typeface="Open Sans" panose="020B0606030504020204" pitchFamily="34" charset="0"/>
            </a:endParaRPr>
          </a:p>
          <a:p>
            <a:pPr marL="0" indent="0">
              <a:buNone/>
            </a:pPr>
            <a:r>
              <a:rPr lang="ja-JP" altLang="en-US" b="0" i="0" dirty="0">
                <a:solidFill>
                  <a:srgbClr val="3F4348"/>
                </a:solidFill>
                <a:effectLst/>
                <a:latin typeface="Open Sans" panose="020B0606030504020204" pitchFamily="34" charset="0"/>
              </a:rPr>
              <a:t>①</a:t>
            </a:r>
            <a:r>
              <a:rPr lang="ja-JP" altLang="en-US" b="0" i="0" u="sng" dirty="0">
                <a:solidFill>
                  <a:srgbClr val="3F4348"/>
                </a:solidFill>
                <a:effectLst/>
                <a:latin typeface="Open Sans" panose="020B0606030504020204" pitchFamily="34" charset="0"/>
              </a:rPr>
              <a:t>文字コードの指定</a:t>
            </a:r>
            <a:endParaRPr lang="en-US" altLang="ja-JP" b="0" i="0" u="sng" dirty="0">
              <a:solidFill>
                <a:srgbClr val="3F4348"/>
              </a:solidFill>
              <a:effectLst/>
              <a:latin typeface="Open Sans" panose="020B0606030504020204" pitchFamily="34" charset="0"/>
            </a:endParaRPr>
          </a:p>
          <a:p>
            <a:pPr marL="0" indent="0">
              <a:buNone/>
            </a:pPr>
            <a:r>
              <a:rPr lang="ja-JP" altLang="en-US" b="0" i="0" dirty="0">
                <a:solidFill>
                  <a:srgbClr val="3F4348"/>
                </a:solidFill>
                <a:effectLst/>
                <a:latin typeface="Open Sans" panose="020B0606030504020204" pitchFamily="34" charset="0"/>
              </a:rPr>
              <a:t>②</a:t>
            </a:r>
            <a:r>
              <a:rPr lang="ja-JP" altLang="en-US" b="0" i="0" u="sng" dirty="0">
                <a:solidFill>
                  <a:srgbClr val="3F4348"/>
                </a:solidFill>
                <a:effectLst/>
                <a:latin typeface="Open Sans" panose="020B0606030504020204" pitchFamily="34" charset="0"/>
              </a:rPr>
              <a:t>ページのタイトルの設定</a:t>
            </a:r>
            <a:endParaRPr lang="en-US" altLang="ja-JP" b="0" i="0" u="sng" dirty="0">
              <a:solidFill>
                <a:srgbClr val="3F4348"/>
              </a:solidFill>
              <a:effectLst/>
              <a:latin typeface="Open Sans" panose="020B0606030504020204" pitchFamily="34" charset="0"/>
            </a:endParaRPr>
          </a:p>
          <a:p>
            <a:pPr marL="0" indent="0">
              <a:buNone/>
            </a:pPr>
            <a:r>
              <a:rPr lang="ja-JP" altLang="en-US" b="0" i="0" dirty="0">
                <a:solidFill>
                  <a:srgbClr val="3F4348"/>
                </a:solidFill>
                <a:effectLst/>
                <a:latin typeface="Open Sans" panose="020B0606030504020204" pitchFamily="34" charset="0"/>
              </a:rPr>
              <a:t>③</a:t>
            </a:r>
            <a:r>
              <a:rPr lang="en-US" altLang="ja-JP" b="0" i="0" u="sng" dirty="0">
                <a:solidFill>
                  <a:srgbClr val="3F4348"/>
                </a:solidFill>
                <a:effectLst/>
                <a:latin typeface="Open Sans" panose="020B0606030504020204" pitchFamily="34" charset="0"/>
              </a:rPr>
              <a:t>CSS</a:t>
            </a:r>
            <a:r>
              <a:rPr lang="ja-JP" altLang="en-US" b="0" i="0" u="sng" dirty="0">
                <a:solidFill>
                  <a:srgbClr val="3F4348"/>
                </a:solidFill>
                <a:effectLst/>
                <a:latin typeface="Open Sans" panose="020B0606030504020204" pitchFamily="34" charset="0"/>
              </a:rPr>
              <a:t>の読み込みなど</a:t>
            </a:r>
            <a:endParaRPr lang="en-US" altLang="ja-JP" b="0" i="0" u="sng" dirty="0">
              <a:solidFill>
                <a:srgbClr val="3F4348"/>
              </a:solidFill>
              <a:effectLst/>
              <a:latin typeface="Open Sans" panose="020B0606030504020204" pitchFamily="34" charset="0"/>
            </a:endParaRPr>
          </a:p>
          <a:p>
            <a:pPr marL="0" indent="0">
              <a:buNone/>
            </a:pPr>
            <a:r>
              <a:rPr lang="ja-JP" altLang="en-US" b="0" i="0" dirty="0">
                <a:solidFill>
                  <a:srgbClr val="3F4348"/>
                </a:solidFill>
                <a:effectLst/>
                <a:latin typeface="Open Sans" panose="020B0606030504020204" pitchFamily="34" charset="0"/>
              </a:rPr>
              <a:t>を行っていきます。</a:t>
            </a:r>
            <a:br>
              <a:rPr lang="ja-JP" altLang="en-US" dirty="0"/>
            </a:br>
            <a:r>
              <a:rPr lang="ja-JP" altLang="en-US" b="0" i="0" dirty="0">
                <a:solidFill>
                  <a:srgbClr val="3F4348"/>
                </a:solidFill>
                <a:effectLst/>
                <a:latin typeface="Open Sans" panose="020B0606030504020204" pitchFamily="34" charset="0"/>
              </a:rPr>
              <a:t>これらは定型文のようなものなので完全に覚える必要はありませんが、どのようなものがあるのかは知っておきましょう。</a:t>
            </a:r>
            <a:endParaRPr lang="en-US" altLang="ja-JP" b="0" i="0" dirty="0">
              <a:solidFill>
                <a:srgbClr val="3F4348"/>
              </a:solidFill>
              <a:effectLst/>
              <a:latin typeface="Open Sans" panose="020B0606030504020204" pitchFamily="34" charset="0"/>
            </a:endParaRP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6</a:t>
            </a:fld>
            <a:endParaRPr lang="ja-JP" altLang="en-US"/>
          </a:p>
        </p:txBody>
      </p:sp>
    </p:spTree>
    <p:extLst>
      <p:ext uri="{BB962C8B-B14F-4D97-AF65-F5344CB8AC3E}">
        <p14:creationId xmlns:p14="http://schemas.microsoft.com/office/powerpoint/2010/main" val="333788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①文字コード</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②ページタイトル</a:t>
            </a:r>
            <a:endParaRPr lang="en-US" altLang="ja-JP" dirty="0">
              <a:solidFill>
                <a:srgbClr val="3F4348"/>
              </a:solidFill>
              <a:latin typeface="Open Sans" panose="020B0606030504020204" pitchFamily="34" charset="0"/>
            </a:endParaRPr>
          </a:p>
          <a:p>
            <a:pPr marL="0" indent="0">
              <a:buFont typeface="Arial" panose="020B0604020202020204" pitchFamily="34" charset="0"/>
              <a:buNone/>
            </a:pPr>
            <a:r>
              <a:rPr lang="en-US" altLang="ja-JP" dirty="0">
                <a:solidFill>
                  <a:srgbClr val="3F4348"/>
                </a:solidFill>
                <a:latin typeface="Open Sans" panose="020B0606030504020204" pitchFamily="34" charset="0"/>
              </a:rPr>
              <a:t>							</a:t>
            </a:r>
            <a:r>
              <a:rPr lang="ja-JP" altLang="en-US" dirty="0">
                <a:solidFill>
                  <a:srgbClr val="3F4348"/>
                </a:solidFill>
                <a:latin typeface="Open Sans" panose="020B0606030504020204" pitchFamily="34" charset="0"/>
              </a:rPr>
              <a:t>③</a:t>
            </a:r>
            <a:r>
              <a:rPr lang="en-US" altLang="ja-JP" dirty="0">
                <a:solidFill>
                  <a:srgbClr val="3F4348"/>
                </a:solidFill>
                <a:latin typeface="Open Sans" panose="020B0606030504020204" pitchFamily="34" charset="0"/>
              </a:rPr>
              <a:t>CSS</a:t>
            </a:r>
            <a:r>
              <a:rPr lang="ja-JP" altLang="en-US" dirty="0">
                <a:solidFill>
                  <a:srgbClr val="3F4348"/>
                </a:solidFill>
                <a:latin typeface="Open Sans" panose="020B0606030504020204" pitchFamily="34" charset="0"/>
              </a:rPr>
              <a:t>の読み込み</a:t>
            </a: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en-US" altLang="ja-JP" dirty="0"/>
              <a:t>&lt;head&gt;</a:t>
            </a:r>
            <a:r>
              <a:rPr lang="ja-JP" altLang="en-US" dirty="0"/>
              <a:t>要素の中身</a:t>
            </a:r>
            <a:endParaRPr kumimoji="1" lang="ja-JP" altLang="en-US" dirty="0"/>
          </a:p>
        </p:txBody>
      </p:sp>
      <p:pic>
        <p:nvPicPr>
          <p:cNvPr id="8" name="コンテンツ プレースホルダー 7">
            <a:extLst>
              <a:ext uri="{FF2B5EF4-FFF2-40B4-BE49-F238E27FC236}">
                <a16:creationId xmlns:a16="http://schemas.microsoft.com/office/drawing/2014/main" id="{7D737A94-8357-BC01-A89E-8D62CC599A20}"/>
              </a:ext>
            </a:extLst>
          </p:cNvPr>
          <p:cNvPicPr>
            <a:picLocks noGrp="1" noChangeAspect="1"/>
          </p:cNvPicPr>
          <p:nvPr>
            <p:ph idx="1"/>
          </p:nvPr>
        </p:nvPicPr>
        <p:blipFill>
          <a:blip r:embed="rId2"/>
          <a:stretch>
            <a:fillRect/>
          </a:stretch>
        </p:blipFill>
        <p:spPr>
          <a:xfrm>
            <a:off x="290998" y="1549480"/>
            <a:ext cx="6458851" cy="2067213"/>
          </a:xfrm>
        </p:spPr>
      </p:pic>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7</a:t>
            </a:fld>
            <a:endParaRPr lang="ja-JP" altLang="en-US"/>
          </a:p>
        </p:txBody>
      </p:sp>
      <p:cxnSp>
        <p:nvCxnSpPr>
          <p:cNvPr id="10" name="直線コネクタ 9">
            <a:extLst>
              <a:ext uri="{FF2B5EF4-FFF2-40B4-BE49-F238E27FC236}">
                <a16:creationId xmlns:a16="http://schemas.microsoft.com/office/drawing/2014/main" id="{F8CE5E0A-4530-265B-304B-138E1FBCF1E1}"/>
              </a:ext>
            </a:extLst>
          </p:cNvPr>
          <p:cNvCxnSpPr/>
          <p:nvPr/>
        </p:nvCxnSpPr>
        <p:spPr>
          <a:xfrm>
            <a:off x="776377" y="2288875"/>
            <a:ext cx="31917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BB5A47E-394C-3204-7C00-6B2BDEBBC14D}"/>
              </a:ext>
            </a:extLst>
          </p:cNvPr>
          <p:cNvCxnSpPr/>
          <p:nvPr/>
        </p:nvCxnSpPr>
        <p:spPr>
          <a:xfrm>
            <a:off x="776377" y="2694316"/>
            <a:ext cx="31917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1D348B3-4F43-4F21-5FCA-35FAEEE462C1}"/>
              </a:ext>
            </a:extLst>
          </p:cNvPr>
          <p:cNvCxnSpPr>
            <a:cxnSpLocks/>
          </p:cNvCxnSpPr>
          <p:nvPr/>
        </p:nvCxnSpPr>
        <p:spPr>
          <a:xfrm>
            <a:off x="776377" y="3099757"/>
            <a:ext cx="577969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9853842-6901-FC01-EB2A-918BF2B4C2C0}"/>
              </a:ext>
            </a:extLst>
          </p:cNvPr>
          <p:cNvSpPr txBox="1"/>
          <p:nvPr/>
        </p:nvSpPr>
        <p:spPr>
          <a:xfrm>
            <a:off x="376687" y="2035834"/>
            <a:ext cx="387556" cy="369332"/>
          </a:xfrm>
          <a:prstGeom prst="rect">
            <a:avLst/>
          </a:prstGeom>
          <a:noFill/>
        </p:spPr>
        <p:txBody>
          <a:bodyPr wrap="square" rtlCol="0">
            <a:spAutoFit/>
          </a:bodyPr>
          <a:lstStyle/>
          <a:p>
            <a:r>
              <a:rPr kumimoji="1" lang="ja-JP" altLang="en-US" dirty="0">
                <a:solidFill>
                  <a:srgbClr val="FF0000"/>
                </a:solidFill>
              </a:rPr>
              <a:t>①</a:t>
            </a:r>
          </a:p>
        </p:txBody>
      </p:sp>
      <p:sp>
        <p:nvSpPr>
          <p:cNvPr id="15" name="テキスト ボックス 14">
            <a:extLst>
              <a:ext uri="{FF2B5EF4-FFF2-40B4-BE49-F238E27FC236}">
                <a16:creationId xmlns:a16="http://schemas.microsoft.com/office/drawing/2014/main" id="{A936300E-C281-C9FB-678A-6E0DEBEE3F99}"/>
              </a:ext>
            </a:extLst>
          </p:cNvPr>
          <p:cNvSpPr txBox="1"/>
          <p:nvPr/>
        </p:nvSpPr>
        <p:spPr>
          <a:xfrm>
            <a:off x="388821" y="2413958"/>
            <a:ext cx="387556" cy="369332"/>
          </a:xfrm>
          <a:prstGeom prst="rect">
            <a:avLst/>
          </a:prstGeom>
          <a:noFill/>
        </p:spPr>
        <p:txBody>
          <a:bodyPr wrap="square" rtlCol="0">
            <a:spAutoFit/>
          </a:bodyPr>
          <a:lstStyle/>
          <a:p>
            <a:r>
              <a:rPr kumimoji="1" lang="ja-JP" altLang="en-US" dirty="0">
                <a:solidFill>
                  <a:srgbClr val="FF0000"/>
                </a:solidFill>
              </a:rPr>
              <a:t>②</a:t>
            </a:r>
          </a:p>
        </p:txBody>
      </p:sp>
      <p:sp>
        <p:nvSpPr>
          <p:cNvPr id="16" name="テキスト ボックス 15">
            <a:extLst>
              <a:ext uri="{FF2B5EF4-FFF2-40B4-BE49-F238E27FC236}">
                <a16:creationId xmlns:a16="http://schemas.microsoft.com/office/drawing/2014/main" id="{95F578DB-28B2-7458-E687-FF1B2D9BA74C}"/>
              </a:ext>
            </a:extLst>
          </p:cNvPr>
          <p:cNvSpPr txBox="1"/>
          <p:nvPr/>
        </p:nvSpPr>
        <p:spPr>
          <a:xfrm>
            <a:off x="388821" y="2810606"/>
            <a:ext cx="387556" cy="369332"/>
          </a:xfrm>
          <a:prstGeom prst="rect">
            <a:avLst/>
          </a:prstGeom>
          <a:noFill/>
        </p:spPr>
        <p:txBody>
          <a:bodyPr wrap="square" rtlCol="0">
            <a:spAutoFit/>
          </a:bodyPr>
          <a:lstStyle/>
          <a:p>
            <a:r>
              <a:rPr kumimoji="1" lang="ja-JP" altLang="en-US" dirty="0">
                <a:solidFill>
                  <a:srgbClr val="FF0000"/>
                </a:solidFill>
              </a:rPr>
              <a:t>③</a:t>
            </a:r>
          </a:p>
        </p:txBody>
      </p:sp>
    </p:spTree>
    <p:extLst>
      <p:ext uri="{BB962C8B-B14F-4D97-AF65-F5344CB8AC3E}">
        <p14:creationId xmlns:p14="http://schemas.microsoft.com/office/powerpoint/2010/main" val="395422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0" i="0" dirty="0">
                <a:solidFill>
                  <a:srgbClr val="3F4348"/>
                </a:solidFill>
                <a:effectLst/>
                <a:latin typeface="Open Sans" panose="020B0606030504020204" pitchFamily="34" charset="0"/>
              </a:rPr>
              <a:t>文字コードを指定することで、ページの</a:t>
            </a:r>
            <a:r>
              <a:rPr lang="ja-JP" altLang="en-US" b="0" i="0" dirty="0">
                <a:solidFill>
                  <a:srgbClr val="00A3D3"/>
                </a:solidFill>
                <a:effectLst/>
                <a:latin typeface="Open Sans" panose="020B0606030504020204" pitchFamily="34" charset="0"/>
              </a:rPr>
              <a:t>文字化け</a:t>
            </a:r>
            <a:r>
              <a:rPr lang="ja-JP" altLang="en-US" b="0" i="0" dirty="0">
                <a:solidFill>
                  <a:srgbClr val="3F4348"/>
                </a:solidFill>
                <a:effectLst/>
                <a:latin typeface="Open Sans" panose="020B0606030504020204" pitchFamily="34" charset="0"/>
              </a:rPr>
              <a:t>を防ぐことができます。</a:t>
            </a:r>
            <a:br>
              <a:rPr lang="ja-JP" altLang="en-US" dirty="0"/>
            </a:br>
            <a:r>
              <a:rPr lang="en-US" altLang="ja-JP" b="0" i="0" dirty="0">
                <a:solidFill>
                  <a:srgbClr val="00A3D3"/>
                </a:solidFill>
                <a:effectLst/>
                <a:latin typeface="Open Sans" panose="020B0606030504020204" pitchFamily="34" charset="0"/>
              </a:rPr>
              <a:t>&lt;meta charset="utf-8"&gt;</a:t>
            </a:r>
            <a:r>
              <a:rPr lang="ja-JP" altLang="en-US" b="0" i="0" dirty="0">
                <a:solidFill>
                  <a:srgbClr val="3F4348"/>
                </a:solidFill>
                <a:effectLst/>
                <a:latin typeface="Open Sans" panose="020B0606030504020204" pitchFamily="34" charset="0"/>
              </a:rPr>
              <a:t>とすることで、そのページの文字コードを</a:t>
            </a:r>
            <a:r>
              <a:rPr lang="en-US" altLang="ja-JP" b="0" i="0" dirty="0">
                <a:solidFill>
                  <a:srgbClr val="3F4348"/>
                </a:solidFill>
                <a:effectLst/>
                <a:latin typeface="Open Sans" panose="020B0606030504020204" pitchFamily="34" charset="0"/>
              </a:rPr>
              <a:t>UTF-8</a:t>
            </a:r>
            <a:r>
              <a:rPr lang="ja-JP" altLang="en-US" b="0" i="0" dirty="0">
                <a:solidFill>
                  <a:srgbClr val="3F4348"/>
                </a:solidFill>
                <a:effectLst/>
                <a:latin typeface="Open Sans" panose="020B0606030504020204" pitchFamily="34" charset="0"/>
              </a:rPr>
              <a:t>に指定することができます。</a:t>
            </a:r>
            <a:br>
              <a:rPr lang="ja-JP" altLang="en-US" dirty="0"/>
            </a:br>
            <a:r>
              <a:rPr lang="en-US" altLang="ja-JP" b="0" i="0" dirty="0">
                <a:solidFill>
                  <a:srgbClr val="3F4348"/>
                </a:solidFill>
                <a:effectLst/>
                <a:latin typeface="Open Sans" panose="020B0606030504020204" pitchFamily="34" charset="0"/>
              </a:rPr>
              <a:t>UTF-8</a:t>
            </a:r>
            <a:r>
              <a:rPr lang="ja-JP" altLang="en-US" b="0" i="0" dirty="0">
                <a:solidFill>
                  <a:srgbClr val="3F4348"/>
                </a:solidFill>
                <a:effectLst/>
                <a:latin typeface="Open Sans" panose="020B0606030504020204" pitchFamily="34" charset="0"/>
              </a:rPr>
              <a:t>は、</a:t>
            </a:r>
            <a:r>
              <a:rPr lang="en-US" altLang="ja-JP" b="0" i="0" dirty="0">
                <a:solidFill>
                  <a:srgbClr val="3F4348"/>
                </a:solidFill>
                <a:effectLst/>
                <a:latin typeface="Open Sans" panose="020B0606030504020204" pitchFamily="34" charset="0"/>
              </a:rPr>
              <a:t>HTML</a:t>
            </a:r>
            <a:r>
              <a:rPr lang="ja-JP" altLang="en-US" b="0" i="0" dirty="0">
                <a:solidFill>
                  <a:srgbClr val="3F4348"/>
                </a:solidFill>
                <a:effectLst/>
                <a:latin typeface="Open Sans" panose="020B0606030504020204" pitchFamily="34" charset="0"/>
              </a:rPr>
              <a:t>で推奨されている文字コードです。</a:t>
            </a:r>
            <a:endParaRPr lang="en-US" altLang="ja-JP" dirty="0">
              <a:solidFill>
                <a:srgbClr val="3F4348"/>
              </a:solidFill>
              <a:latin typeface="Open Sans" panose="020B0606030504020204" pitchFamily="34" charset="0"/>
            </a:endParaRPr>
          </a:p>
        </p:txBody>
      </p:sp>
      <p:sp>
        <p:nvSpPr>
          <p:cNvPr id="2" name="タイトル 1">
            <a:extLst>
              <a:ext uri="{FF2B5EF4-FFF2-40B4-BE49-F238E27FC236}">
                <a16:creationId xmlns:a16="http://schemas.microsoft.com/office/drawing/2014/main" id="{22B4133C-5D39-8072-9127-2566C5EF3B07}"/>
              </a:ext>
            </a:extLst>
          </p:cNvPr>
          <p:cNvSpPr>
            <a:spLocks noGrp="1"/>
          </p:cNvSpPr>
          <p:nvPr>
            <p:ph type="title"/>
          </p:nvPr>
        </p:nvSpPr>
        <p:spPr/>
        <p:txBody>
          <a:bodyPr/>
          <a:lstStyle/>
          <a:p>
            <a:r>
              <a:rPr lang="ja-JP" altLang="en-US" dirty="0"/>
              <a:t>文字コードを指定する</a:t>
            </a:r>
            <a:endParaRPr kumimoji="1" lang="ja-JP" altLang="en-US" dirty="0"/>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8</a:t>
            </a:fld>
            <a:endParaRPr lang="ja-JP" altLang="en-US"/>
          </a:p>
        </p:txBody>
      </p:sp>
      <p:pic>
        <p:nvPicPr>
          <p:cNvPr id="13" name="図 12">
            <a:extLst>
              <a:ext uri="{FF2B5EF4-FFF2-40B4-BE49-F238E27FC236}">
                <a16:creationId xmlns:a16="http://schemas.microsoft.com/office/drawing/2014/main" id="{A451E866-A491-6460-FF22-34E9EAA0D23F}"/>
              </a:ext>
            </a:extLst>
          </p:cNvPr>
          <p:cNvPicPr>
            <a:picLocks noChangeAspect="1"/>
          </p:cNvPicPr>
          <p:nvPr/>
        </p:nvPicPr>
        <p:blipFill>
          <a:blip r:embed="rId2"/>
          <a:stretch>
            <a:fillRect/>
          </a:stretch>
        </p:blipFill>
        <p:spPr>
          <a:xfrm>
            <a:off x="250723" y="3143215"/>
            <a:ext cx="6489053" cy="2394944"/>
          </a:xfrm>
          <a:prstGeom prst="rect">
            <a:avLst/>
          </a:prstGeom>
        </p:spPr>
      </p:pic>
      <p:sp>
        <p:nvSpPr>
          <p:cNvPr id="18" name="吹き出し: 四角形 17">
            <a:extLst>
              <a:ext uri="{FF2B5EF4-FFF2-40B4-BE49-F238E27FC236}">
                <a16:creationId xmlns:a16="http://schemas.microsoft.com/office/drawing/2014/main" id="{A91416AD-6005-0CEF-2285-3AF077F1162D}"/>
              </a:ext>
            </a:extLst>
          </p:cNvPr>
          <p:cNvSpPr/>
          <p:nvPr/>
        </p:nvSpPr>
        <p:spPr>
          <a:xfrm>
            <a:off x="7246189" y="3143215"/>
            <a:ext cx="4825366" cy="1547004"/>
          </a:xfrm>
          <a:prstGeom prst="wedgeRectCallout">
            <a:avLst>
              <a:gd name="adj1" fmla="val -64945"/>
              <a:gd name="adj2" fmla="val 24160"/>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10000"/>
                  </a:schemeClr>
                </a:solidFill>
              </a:rPr>
              <a:t>文字コードを指定しないと</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こんな感じに</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文字化けを起こしてしまう場合があります</a:t>
            </a:r>
            <a:endParaRPr kumimoji="1" lang="en-US" altLang="ja-JP" dirty="0">
              <a:solidFill>
                <a:schemeClr val="accent1">
                  <a:lumMod val="10000"/>
                </a:schemeClr>
              </a:solidFill>
            </a:endParaRPr>
          </a:p>
        </p:txBody>
      </p:sp>
    </p:spTree>
    <p:extLst>
      <p:ext uri="{BB962C8B-B14F-4D97-AF65-F5344CB8AC3E}">
        <p14:creationId xmlns:p14="http://schemas.microsoft.com/office/powerpoint/2010/main" val="276274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9A7B9A43-749A-3B87-9DFA-E5AF02921B86}"/>
              </a:ext>
            </a:extLst>
          </p:cNvPr>
          <p:cNvSpPr txBox="1">
            <a:spLocks/>
          </p:cNvSpPr>
          <p:nvPr/>
        </p:nvSpPr>
        <p:spPr>
          <a:xfrm>
            <a:off x="250723" y="1460091"/>
            <a:ext cx="11820832" cy="4763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b="0" i="0" dirty="0">
                <a:solidFill>
                  <a:srgbClr val="00A3D3"/>
                </a:solidFill>
                <a:effectLst/>
                <a:latin typeface="Open Sans" panose="020B0606030504020204" pitchFamily="34" charset="0"/>
              </a:rPr>
              <a:t>&lt;title&gt;</a:t>
            </a:r>
            <a:r>
              <a:rPr lang="ja-JP" altLang="en-US" b="0" i="0" dirty="0">
                <a:solidFill>
                  <a:srgbClr val="3F4348"/>
                </a:solidFill>
                <a:effectLst/>
                <a:latin typeface="Open Sans" panose="020B0606030504020204" pitchFamily="34" charset="0"/>
              </a:rPr>
              <a:t>要素は、ページのタイトルを指定します。</a:t>
            </a:r>
            <a:br>
              <a:rPr lang="ja-JP" altLang="en-US" dirty="0"/>
            </a:br>
            <a:r>
              <a:rPr lang="en-US" altLang="ja-JP" b="0" i="0" dirty="0">
                <a:solidFill>
                  <a:srgbClr val="3F4348"/>
                </a:solidFill>
                <a:effectLst/>
                <a:latin typeface="Open Sans" panose="020B0606030504020204" pitchFamily="34" charset="0"/>
              </a:rPr>
              <a:t>&lt;title&gt;</a:t>
            </a:r>
            <a:r>
              <a:rPr lang="ja-JP" altLang="en-US" b="0" i="0" dirty="0">
                <a:solidFill>
                  <a:srgbClr val="3F4348"/>
                </a:solidFill>
                <a:effectLst/>
                <a:latin typeface="Open Sans" panose="020B0606030504020204" pitchFamily="34" charset="0"/>
              </a:rPr>
              <a:t>要素で指定されたタイトルは、ブラウザのタブ上に現れます</a:t>
            </a:r>
            <a:endParaRPr lang="en-US" altLang="ja-JP" dirty="0">
              <a:solidFill>
                <a:srgbClr val="3F4348"/>
              </a:solidFill>
              <a:latin typeface="Open Sans" panose="020B0606030504020204" pitchFamily="34" charset="0"/>
            </a:endParaRPr>
          </a:p>
        </p:txBody>
      </p:sp>
      <p:sp>
        <p:nvSpPr>
          <p:cNvPr id="4" name="日付プレースホルダー 3">
            <a:extLst>
              <a:ext uri="{FF2B5EF4-FFF2-40B4-BE49-F238E27FC236}">
                <a16:creationId xmlns:a16="http://schemas.microsoft.com/office/drawing/2014/main" id="{C564651D-393B-530F-AD2F-68AC7EAF642E}"/>
              </a:ext>
            </a:extLst>
          </p:cNvPr>
          <p:cNvSpPr>
            <a:spLocks noGrp="1"/>
          </p:cNvSpPr>
          <p:nvPr>
            <p:ph type="dt" sz="half" idx="10"/>
          </p:nvPr>
        </p:nvSpPr>
        <p:spPr/>
        <p:txBody>
          <a:bodyPr/>
          <a:lstStyle/>
          <a:p>
            <a:r>
              <a:rPr lang="en-US" altLang="ja-JP" dirty="0"/>
              <a:t>2023</a:t>
            </a:r>
            <a:endParaRPr lang="ja-JP" altLang="en-US" dirty="0"/>
          </a:p>
        </p:txBody>
      </p:sp>
      <p:sp>
        <p:nvSpPr>
          <p:cNvPr id="5" name="フッター プレースホルダー 4">
            <a:extLst>
              <a:ext uri="{FF2B5EF4-FFF2-40B4-BE49-F238E27FC236}">
                <a16:creationId xmlns:a16="http://schemas.microsoft.com/office/drawing/2014/main" id="{D0AD2D6D-E33B-61F1-C4AE-DCDC0F65B242}"/>
              </a:ext>
            </a:extLst>
          </p:cNvPr>
          <p:cNvSpPr>
            <a:spLocks noGrp="1"/>
          </p:cNvSpPr>
          <p:nvPr>
            <p:ph type="ftr" sz="quarter" idx="11"/>
          </p:nvPr>
        </p:nvSpPr>
        <p:spPr/>
        <p:txBody>
          <a:bodyPr/>
          <a:lstStyle/>
          <a:p>
            <a:r>
              <a:rPr lang="en-US" altLang="ja-JP" dirty="0"/>
              <a:t>HTML/</a:t>
            </a:r>
            <a:r>
              <a:rPr lang="ja-JP" altLang="en-US" dirty="0"/>
              <a:t>第８回</a:t>
            </a:r>
          </a:p>
        </p:txBody>
      </p:sp>
      <p:sp>
        <p:nvSpPr>
          <p:cNvPr id="6" name="スライド番号プレースホルダー 5">
            <a:extLst>
              <a:ext uri="{FF2B5EF4-FFF2-40B4-BE49-F238E27FC236}">
                <a16:creationId xmlns:a16="http://schemas.microsoft.com/office/drawing/2014/main" id="{480F461B-44F7-D164-287F-8DC7697991D3}"/>
              </a:ext>
            </a:extLst>
          </p:cNvPr>
          <p:cNvSpPr>
            <a:spLocks noGrp="1"/>
          </p:cNvSpPr>
          <p:nvPr>
            <p:ph type="sldNum" sz="quarter" idx="12"/>
          </p:nvPr>
        </p:nvSpPr>
        <p:spPr/>
        <p:txBody>
          <a:bodyPr/>
          <a:lstStyle/>
          <a:p>
            <a:fld id="{58FB4751-880F-D840-AAA9-3A15815CC996}" type="slidenum">
              <a:rPr lang="en-US" altLang="ja-JP" smtClean="0"/>
              <a:pPr/>
              <a:t>9</a:t>
            </a:fld>
            <a:endParaRPr lang="ja-JP" altLang="en-US"/>
          </a:p>
        </p:txBody>
      </p:sp>
      <p:pic>
        <p:nvPicPr>
          <p:cNvPr id="9" name="コンテンツ プレースホルダー 7">
            <a:extLst>
              <a:ext uri="{FF2B5EF4-FFF2-40B4-BE49-F238E27FC236}">
                <a16:creationId xmlns:a16="http://schemas.microsoft.com/office/drawing/2014/main" id="{FD130664-E896-4808-63C8-2C8F2051607A}"/>
              </a:ext>
            </a:extLst>
          </p:cNvPr>
          <p:cNvPicPr>
            <a:picLocks noGrp="1" noChangeAspect="1"/>
          </p:cNvPicPr>
          <p:nvPr>
            <p:ph idx="1"/>
          </p:nvPr>
        </p:nvPicPr>
        <p:blipFill>
          <a:blip r:embed="rId2"/>
          <a:stretch>
            <a:fillRect/>
          </a:stretch>
        </p:blipFill>
        <p:spPr>
          <a:xfrm>
            <a:off x="120445" y="2395393"/>
            <a:ext cx="6458851" cy="2067213"/>
          </a:xfrm>
        </p:spPr>
      </p:pic>
      <p:cxnSp>
        <p:nvCxnSpPr>
          <p:cNvPr id="10" name="直線コネクタ 9">
            <a:extLst>
              <a:ext uri="{FF2B5EF4-FFF2-40B4-BE49-F238E27FC236}">
                <a16:creationId xmlns:a16="http://schemas.microsoft.com/office/drawing/2014/main" id="{0CA3E152-44E0-104F-22A4-C11D3EFEDE3B}"/>
              </a:ext>
            </a:extLst>
          </p:cNvPr>
          <p:cNvCxnSpPr/>
          <p:nvPr/>
        </p:nvCxnSpPr>
        <p:spPr>
          <a:xfrm>
            <a:off x="605824" y="3540229"/>
            <a:ext cx="31917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EFBCB6B-217A-D4C8-17A3-2324082CEA9D}"/>
              </a:ext>
            </a:extLst>
          </p:cNvPr>
          <p:cNvSpPr txBox="1"/>
          <p:nvPr/>
        </p:nvSpPr>
        <p:spPr>
          <a:xfrm>
            <a:off x="218268" y="3259871"/>
            <a:ext cx="387556" cy="369332"/>
          </a:xfrm>
          <a:prstGeom prst="rect">
            <a:avLst/>
          </a:prstGeom>
          <a:noFill/>
        </p:spPr>
        <p:txBody>
          <a:bodyPr wrap="square" rtlCol="0">
            <a:spAutoFit/>
          </a:bodyPr>
          <a:lstStyle/>
          <a:p>
            <a:r>
              <a:rPr kumimoji="1" lang="ja-JP" altLang="en-US" dirty="0">
                <a:solidFill>
                  <a:srgbClr val="FF0000"/>
                </a:solidFill>
              </a:rPr>
              <a:t>②</a:t>
            </a:r>
          </a:p>
        </p:txBody>
      </p:sp>
      <p:pic>
        <p:nvPicPr>
          <p:cNvPr id="7" name="図 6">
            <a:extLst>
              <a:ext uri="{FF2B5EF4-FFF2-40B4-BE49-F238E27FC236}">
                <a16:creationId xmlns:a16="http://schemas.microsoft.com/office/drawing/2014/main" id="{9A4D30CA-BA39-01DC-2B2D-C2AE34C9B72B}"/>
              </a:ext>
            </a:extLst>
          </p:cNvPr>
          <p:cNvPicPr>
            <a:picLocks noChangeAspect="1"/>
          </p:cNvPicPr>
          <p:nvPr/>
        </p:nvPicPr>
        <p:blipFill>
          <a:blip r:embed="rId3"/>
          <a:stretch>
            <a:fillRect/>
          </a:stretch>
        </p:blipFill>
        <p:spPr>
          <a:xfrm>
            <a:off x="6336705" y="4032184"/>
            <a:ext cx="5734850" cy="2048161"/>
          </a:xfrm>
          <a:prstGeom prst="rect">
            <a:avLst/>
          </a:prstGeom>
        </p:spPr>
      </p:pic>
      <p:sp>
        <p:nvSpPr>
          <p:cNvPr id="8" name="正方形/長方形 7">
            <a:extLst>
              <a:ext uri="{FF2B5EF4-FFF2-40B4-BE49-F238E27FC236}">
                <a16:creationId xmlns:a16="http://schemas.microsoft.com/office/drawing/2014/main" id="{C4AD3B6C-92AE-714E-4F79-65A916462822}"/>
              </a:ext>
            </a:extLst>
          </p:cNvPr>
          <p:cNvSpPr/>
          <p:nvPr/>
        </p:nvSpPr>
        <p:spPr>
          <a:xfrm>
            <a:off x="6392701" y="4108105"/>
            <a:ext cx="2365985" cy="709002"/>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A91416AD-6005-0CEF-2285-3AF077F1162D}"/>
              </a:ext>
            </a:extLst>
          </p:cNvPr>
          <p:cNvSpPr/>
          <p:nvPr/>
        </p:nvSpPr>
        <p:spPr>
          <a:xfrm>
            <a:off x="6934397" y="2294951"/>
            <a:ext cx="4825366" cy="1547004"/>
          </a:xfrm>
          <a:prstGeom prst="wedgeRectCallout">
            <a:avLst>
              <a:gd name="adj1" fmla="val -37057"/>
              <a:gd name="adj2" fmla="val 67283"/>
            </a:avLst>
          </a:prstGeom>
          <a:solidFill>
            <a:srgbClr val="D1D8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lumMod val="10000"/>
                  </a:schemeClr>
                </a:solidFill>
              </a:rPr>
              <a:t>title</a:t>
            </a:r>
            <a:r>
              <a:rPr kumimoji="1" lang="ja-JP" altLang="en-US" dirty="0">
                <a:solidFill>
                  <a:schemeClr val="accent1">
                    <a:lumMod val="10000"/>
                  </a:schemeClr>
                </a:solidFill>
              </a:rPr>
              <a:t>要素の中身がページの</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タイトルとしてブラウザに</a:t>
            </a:r>
            <a:endParaRPr kumimoji="1" lang="en-US" altLang="ja-JP" dirty="0">
              <a:solidFill>
                <a:schemeClr val="accent1">
                  <a:lumMod val="10000"/>
                </a:schemeClr>
              </a:solidFill>
            </a:endParaRPr>
          </a:p>
          <a:p>
            <a:pPr algn="ctr"/>
            <a:r>
              <a:rPr kumimoji="1" lang="ja-JP" altLang="en-US" dirty="0">
                <a:solidFill>
                  <a:schemeClr val="accent1">
                    <a:lumMod val="10000"/>
                  </a:schemeClr>
                </a:solidFill>
              </a:rPr>
              <a:t>表示される</a:t>
            </a:r>
            <a:endParaRPr kumimoji="1" lang="en-US" altLang="ja-JP" dirty="0">
              <a:solidFill>
                <a:schemeClr val="accent1">
                  <a:lumMod val="10000"/>
                </a:schemeClr>
              </a:solidFill>
            </a:endParaRPr>
          </a:p>
        </p:txBody>
      </p:sp>
      <p:sp>
        <p:nvSpPr>
          <p:cNvPr id="13" name="タイトル 12">
            <a:extLst>
              <a:ext uri="{FF2B5EF4-FFF2-40B4-BE49-F238E27FC236}">
                <a16:creationId xmlns:a16="http://schemas.microsoft.com/office/drawing/2014/main" id="{EF4D2E05-6520-C365-9941-01D99303A19B}"/>
              </a:ext>
            </a:extLst>
          </p:cNvPr>
          <p:cNvSpPr>
            <a:spLocks noGrp="1"/>
          </p:cNvSpPr>
          <p:nvPr>
            <p:ph type="title"/>
          </p:nvPr>
        </p:nvSpPr>
        <p:spPr/>
        <p:txBody>
          <a:bodyPr/>
          <a:lstStyle/>
          <a:p>
            <a:r>
              <a:rPr lang="ja-JP" altLang="en-US" dirty="0"/>
              <a:t>タイトルを指定する！</a:t>
            </a:r>
          </a:p>
        </p:txBody>
      </p:sp>
    </p:spTree>
    <p:extLst>
      <p:ext uri="{BB962C8B-B14F-4D97-AF65-F5344CB8AC3E}">
        <p14:creationId xmlns:p14="http://schemas.microsoft.com/office/powerpoint/2010/main" val="223980493"/>
      </p:ext>
    </p:extLst>
  </p:cSld>
  <p:clrMapOvr>
    <a:masterClrMapping/>
  </p:clrMapOvr>
</p:sld>
</file>

<file path=ppt/theme/theme1.xml><?xml version="1.0" encoding="utf-8"?>
<a:theme xmlns:a="http://schemas.openxmlformats.org/drawingml/2006/main" name="Office テーマ">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8770735_TF11964407_Win32" id="{A0A8941F-F4A5-4E1B-A969-21DCF3EF3BEB}" vid="{F376D68C-7CB5-415B-AC97-A6BF86FF739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B7ACD5F95169541806DDE81CD53DECB" ma:contentTypeVersion="14" ma:contentTypeDescription="新しいドキュメントを作成します。" ma:contentTypeScope="" ma:versionID="ac87ee168f4be05b6d752b5e6bf8d7be">
  <xsd:schema xmlns:xsd="http://www.w3.org/2001/XMLSchema" xmlns:xs="http://www.w3.org/2001/XMLSchema" xmlns:p="http://schemas.microsoft.com/office/2006/metadata/properties" xmlns:ns2="bf130629-45a6-4abf-b481-80befd7b3fbc" xmlns:ns3="b026106e-16a3-4020-938c-855857263251" targetNamespace="http://schemas.microsoft.com/office/2006/metadata/properties" ma:root="true" ma:fieldsID="d179359317e9ec25367a902920768a05" ns2:_="" ns3:_="">
    <xsd:import namespace="bf130629-45a6-4abf-b481-80befd7b3fbc"/>
    <xsd:import namespace="b026106e-16a3-4020-938c-85585726325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130629-45a6-4abf-b481-80befd7b3f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20533ecf-66aa-4607-b339-ae91535110a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26106e-16a3-4020-938c-855857263251"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8" nillable="true" ma:displayName="Taxonomy Catch All Column" ma:hidden="true" ma:list="{5bc24cae-3cfe-4150-b82d-21717c54e54e}" ma:internalName="TaxCatchAll" ma:showField="CatchAllData" ma:web="b026106e-16a3-4020-938c-85585726325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0E5C4-AAE0-4396-A71D-FBA821D6DA0F}"/>
</file>

<file path=customXml/itemProps2.xml><?xml version="1.0" encoding="utf-8"?>
<ds:datastoreItem xmlns:ds="http://schemas.openxmlformats.org/officeDocument/2006/customXml" ds:itemID="{7CF36341-F05D-451C-9AAE-0CFEC56EDA42}"/>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{B993932B-96A0-4D6E-9A3B-5F45EFC3507B}tf11964407_win32</Template>
  <TotalTime>1857</TotalTime>
  <Words>2866</Words>
  <Application>Microsoft Office PowerPoint</Application>
  <PresentationFormat>ワイド画面</PresentationFormat>
  <Paragraphs>379</Paragraphs>
  <Slides>46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46</vt:i4>
      </vt:variant>
    </vt:vector>
  </HeadingPairs>
  <TitlesOfParts>
    <vt:vector size="52" baseType="lpstr">
      <vt:lpstr>Meiryo UI</vt:lpstr>
      <vt:lpstr>Arial</vt:lpstr>
      <vt:lpstr>Courier New</vt:lpstr>
      <vt:lpstr>Gill Sans Nova Light</vt:lpstr>
      <vt:lpstr>Open Sans</vt:lpstr>
      <vt:lpstr>Office テーマ</vt:lpstr>
      <vt:lpstr>HTML 第８回</vt:lpstr>
      <vt:lpstr>HTMLの全体構造</vt:lpstr>
      <vt:lpstr>HTMLの全体構造</vt:lpstr>
      <vt:lpstr>HTMLバージョンを指定する</vt:lpstr>
      <vt:lpstr>&lt;head&gt;要素</vt:lpstr>
      <vt:lpstr>&lt;head&gt;要素の中身</vt:lpstr>
      <vt:lpstr>&lt;head&gt;要素の中身</vt:lpstr>
      <vt:lpstr>文字コードを指定する</vt:lpstr>
      <vt:lpstr>タイトルを指定する！</vt:lpstr>
      <vt:lpstr>レイアウト</vt:lpstr>
      <vt:lpstr>&lt;div要素&gt;</vt:lpstr>
      <vt:lpstr>&lt;div要素&gt;</vt:lpstr>
      <vt:lpstr>ヘッダーを作ろう！</vt:lpstr>
      <vt:lpstr>ヘッダーの枠組み</vt:lpstr>
      <vt:lpstr>リストのマークをなくす</vt:lpstr>
      <vt:lpstr>ヘッダーの中身を横並びにする</vt:lpstr>
      <vt:lpstr>ヘッダーのロゴも横並びにする</vt:lpstr>
      <vt:lpstr>余白を入れよう！</vt:lpstr>
      <vt:lpstr>paddingをある方向のみ指定する</vt:lpstr>
      <vt:lpstr>Paddingの書き方</vt:lpstr>
      <vt:lpstr>フッターを作ろう！</vt:lpstr>
      <vt:lpstr>フッターを作ろう！</vt:lpstr>
      <vt:lpstr>フッターのレイアウト</vt:lpstr>
      <vt:lpstr>フッターのレイアウト</vt:lpstr>
      <vt:lpstr>ロゴとリストの配置</vt:lpstr>
      <vt:lpstr>mainの構造</vt:lpstr>
      <vt:lpstr>メインのレイアウト</vt:lpstr>
      <vt:lpstr>文中の一部にCSSを適用させる</vt:lpstr>
      <vt:lpstr>文中の一部にCSSを適用させる</vt:lpstr>
      <vt:lpstr>コンテンツを作ろう！</vt:lpstr>
      <vt:lpstr>ボーダーをつけよう！</vt:lpstr>
      <vt:lpstr>ボーダーをつけよう！&amp;画像を横並びに</vt:lpstr>
      <vt:lpstr>内側の余白と外側の余白</vt:lpstr>
      <vt:lpstr>余白を作って見た目を整えよう</vt:lpstr>
      <vt:lpstr>お問い合わせフォームを作ろう！</vt:lpstr>
      <vt:lpstr>&lt;input&gt;, &lt;textarea&gt;</vt:lpstr>
      <vt:lpstr>送信ボタンを作ろう！</vt:lpstr>
      <vt:lpstr>複数のセレクタに同じCSSを指定する</vt:lpstr>
      <vt:lpstr>その他のフォーム部品</vt:lpstr>
      <vt:lpstr>その他のフォーム部品</vt:lpstr>
      <vt:lpstr>その他のフォーム部品</vt:lpstr>
      <vt:lpstr>その他のフォーム部品</vt:lpstr>
      <vt:lpstr>その他のフォーム部品</vt:lpstr>
      <vt:lpstr>その他のフォーム部品</vt:lpstr>
      <vt:lpstr>その他のフォーム部品</vt:lpstr>
      <vt:lpstr>Let’ｓチャレンジ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dc:title>
  <dc:creator>亀山　千恵</dc:creator>
  <cp:lastModifiedBy>亀山　千恵</cp:lastModifiedBy>
  <cp:revision>293</cp:revision>
  <dcterms:created xsi:type="dcterms:W3CDTF">2023-04-21T01:39:21Z</dcterms:created>
  <dcterms:modified xsi:type="dcterms:W3CDTF">2023-06-26T03:08:25Z</dcterms:modified>
</cp:coreProperties>
</file>