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3"/>
  </p:notesMasterIdLst>
  <p:sldIdLst>
    <p:sldId id="256" r:id="rId2"/>
    <p:sldId id="260" r:id="rId3"/>
    <p:sldId id="266" r:id="rId4"/>
    <p:sldId id="269" r:id="rId5"/>
    <p:sldId id="270" r:id="rId6"/>
    <p:sldId id="258" r:id="rId7"/>
    <p:sldId id="267" r:id="rId8"/>
    <p:sldId id="259" r:id="rId9"/>
    <p:sldId id="263" r:id="rId10"/>
    <p:sldId id="264" r:id="rId11"/>
    <p:sldId id="265" r:id="rId12"/>
    <p:sldId id="273" r:id="rId13"/>
    <p:sldId id="268" r:id="rId14"/>
    <p:sldId id="272" r:id="rId15"/>
    <p:sldId id="274" r:id="rId16"/>
    <p:sldId id="275" r:id="rId17"/>
    <p:sldId id="276" r:id="rId18"/>
    <p:sldId id="277" r:id="rId19"/>
    <p:sldId id="278" r:id="rId20"/>
    <p:sldId id="279"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E7F354-F5B4-4819-8E7C-7797F30C6488}">
          <p14:sldIdLst>
            <p14:sldId id="256"/>
            <p14:sldId id="260"/>
            <p14:sldId id="266"/>
          </p14:sldIdLst>
        </p14:section>
        <p14:section name="E D A" id="{102280B8-710A-488C-A557-0133C59A34DE}">
          <p14:sldIdLst>
            <p14:sldId id="269"/>
            <p14:sldId id="270"/>
            <p14:sldId id="258"/>
            <p14:sldId id="267"/>
            <p14:sldId id="259"/>
            <p14:sldId id="263"/>
            <p14:sldId id="264"/>
            <p14:sldId id="265"/>
            <p14:sldId id="273"/>
            <p14:sldId id="268"/>
            <p14:sldId id="272"/>
            <p14:sldId id="274"/>
            <p14:sldId id="275"/>
            <p14:sldId id="276"/>
            <p14:sldId id="277"/>
            <p14:sldId id="278"/>
            <p14:sldId id="27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75" d="100"/>
          <a:sy n="75" d="100"/>
        </p:scale>
        <p:origin x="36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8347E2-D47E-4869-828D-584ECC29F9A0}" type="doc">
      <dgm:prSet loTypeId="urn:microsoft.com/office/officeart/2005/8/layout/orgChart1" loCatId="hierarchy" qsTypeId="urn:microsoft.com/office/officeart/2005/8/quickstyle/3d3" qsCatId="3D" csTypeId="urn:microsoft.com/office/officeart/2005/8/colors/accent2_1" csCatId="accent2" phldr="1"/>
      <dgm:spPr/>
      <dgm:t>
        <a:bodyPr/>
        <a:lstStyle/>
        <a:p>
          <a:endParaRPr lang="en-US"/>
        </a:p>
      </dgm:t>
    </dgm:pt>
    <dgm:pt modelId="{66ED315B-7E09-47A1-A381-E430B226CD5D}">
      <dgm:prSet phldrT="[Text]" custT="1"/>
      <dgm:spPr/>
      <dgm:t>
        <a:bodyPr/>
        <a:lstStyle/>
        <a:p>
          <a:r>
            <a:rPr lang="en-US" sz="2400" b="1" dirty="0" err="1"/>
            <a:t>Salesdata</a:t>
          </a:r>
          <a:r>
            <a:rPr lang="en-US" sz="2400" b="1" dirty="0"/>
            <a:t> (Excel format</a:t>
          </a:r>
          <a:r>
            <a:rPr lang="en-US" sz="4200" b="1" dirty="0"/>
            <a:t>)</a:t>
          </a:r>
        </a:p>
      </dgm:t>
    </dgm:pt>
    <dgm:pt modelId="{B7711C90-D298-4C1E-B72F-40E9EB802C1C}" type="parTrans" cxnId="{DBB2B8D6-1DB0-43E5-8698-81F4195DC89F}">
      <dgm:prSet/>
      <dgm:spPr/>
      <dgm:t>
        <a:bodyPr/>
        <a:lstStyle/>
        <a:p>
          <a:endParaRPr lang="en-US"/>
        </a:p>
      </dgm:t>
    </dgm:pt>
    <dgm:pt modelId="{C1866839-5B2A-4774-B22C-AC52361ADF74}" type="sibTrans" cxnId="{DBB2B8D6-1DB0-43E5-8698-81F4195DC89F}">
      <dgm:prSet/>
      <dgm:spPr/>
      <dgm:t>
        <a:bodyPr/>
        <a:lstStyle/>
        <a:p>
          <a:endParaRPr lang="en-US"/>
        </a:p>
      </dgm:t>
    </dgm:pt>
    <dgm:pt modelId="{F72436F3-A575-425B-AA9C-B41FEEC73901}">
      <dgm:prSet phldrT="[Text]" custT="1"/>
      <dgm:spPr/>
      <dgm:t>
        <a:bodyPr/>
        <a:lstStyle/>
        <a:p>
          <a:r>
            <a:rPr lang="en-US" sz="1600" dirty="0"/>
            <a:t>Main Data – has sales information (22 columns and 2823 rows)</a:t>
          </a:r>
        </a:p>
      </dgm:t>
    </dgm:pt>
    <dgm:pt modelId="{6928F784-A560-435A-A6D5-0E249F7D5335}" type="parTrans" cxnId="{24CAF236-97D1-4094-8BCB-F483FAA2277F}">
      <dgm:prSet/>
      <dgm:spPr/>
      <dgm:t>
        <a:bodyPr/>
        <a:lstStyle/>
        <a:p>
          <a:endParaRPr lang="en-US"/>
        </a:p>
      </dgm:t>
    </dgm:pt>
    <dgm:pt modelId="{656B5C3A-F9BD-4424-8E50-0CCCB43CA59C}" type="sibTrans" cxnId="{24CAF236-97D1-4094-8BCB-F483FAA2277F}">
      <dgm:prSet/>
      <dgm:spPr/>
      <dgm:t>
        <a:bodyPr/>
        <a:lstStyle/>
        <a:p>
          <a:endParaRPr lang="en-US"/>
        </a:p>
      </dgm:t>
    </dgm:pt>
    <dgm:pt modelId="{D1E4EB46-76BB-4F82-89D3-E6D0D9BAB7B9}">
      <dgm:prSet phldrT="[Text]" custT="1"/>
      <dgm:spPr/>
      <dgm:t>
        <a:bodyPr/>
        <a:lstStyle/>
        <a:p>
          <a:r>
            <a:rPr lang="en-US" sz="1600" dirty="0"/>
            <a:t>Product Master – product description </a:t>
          </a:r>
        </a:p>
      </dgm:t>
    </dgm:pt>
    <dgm:pt modelId="{EB6A8843-965A-4DAC-8624-8D7584033F03}" type="parTrans" cxnId="{6CA24540-3CB5-49D7-BB0E-D5A6463F96FC}">
      <dgm:prSet/>
      <dgm:spPr/>
      <dgm:t>
        <a:bodyPr/>
        <a:lstStyle/>
        <a:p>
          <a:endParaRPr lang="en-US"/>
        </a:p>
      </dgm:t>
    </dgm:pt>
    <dgm:pt modelId="{47E4AFB4-27B7-4614-ACAB-A173D9DE18DC}" type="sibTrans" cxnId="{6CA24540-3CB5-49D7-BB0E-D5A6463F96FC}">
      <dgm:prSet/>
      <dgm:spPr/>
      <dgm:t>
        <a:bodyPr/>
        <a:lstStyle/>
        <a:p>
          <a:endParaRPr lang="en-US"/>
        </a:p>
      </dgm:t>
    </dgm:pt>
    <dgm:pt modelId="{B850F19A-C3C8-4FFB-8D67-391DD785BA85}">
      <dgm:prSet phldrT="[Text]" custT="1"/>
      <dgm:spPr/>
      <dgm:t>
        <a:bodyPr/>
        <a:lstStyle/>
        <a:p>
          <a:r>
            <a:rPr lang="en-US" sz="1600" dirty="0"/>
            <a:t>Data Dictionary – descriptions of the main data and product master</a:t>
          </a:r>
        </a:p>
      </dgm:t>
    </dgm:pt>
    <dgm:pt modelId="{72735A87-B6E3-4CAD-AE8F-93036B6C72D7}" type="parTrans" cxnId="{B61A0654-7F3C-427B-BA96-D06810C30483}">
      <dgm:prSet/>
      <dgm:spPr/>
      <dgm:t>
        <a:bodyPr/>
        <a:lstStyle/>
        <a:p>
          <a:endParaRPr lang="en-US"/>
        </a:p>
      </dgm:t>
    </dgm:pt>
    <dgm:pt modelId="{DBFC09F5-D0A9-4AB5-9EDB-B9A67F796082}" type="sibTrans" cxnId="{B61A0654-7F3C-427B-BA96-D06810C30483}">
      <dgm:prSet/>
      <dgm:spPr/>
      <dgm:t>
        <a:bodyPr/>
        <a:lstStyle/>
        <a:p>
          <a:endParaRPr lang="en-US"/>
        </a:p>
      </dgm:t>
    </dgm:pt>
    <dgm:pt modelId="{56DFDFD5-2ED0-470B-95B8-446EB634DCD8}" type="pres">
      <dgm:prSet presAssocID="{D58347E2-D47E-4869-828D-584ECC29F9A0}" presName="hierChild1" presStyleCnt="0">
        <dgm:presLayoutVars>
          <dgm:orgChart val="1"/>
          <dgm:chPref val="1"/>
          <dgm:dir/>
          <dgm:animOne val="branch"/>
          <dgm:animLvl val="lvl"/>
          <dgm:resizeHandles/>
        </dgm:presLayoutVars>
      </dgm:prSet>
      <dgm:spPr/>
    </dgm:pt>
    <dgm:pt modelId="{9D6BB7D9-CB30-434F-8DDA-EAF277C58732}" type="pres">
      <dgm:prSet presAssocID="{66ED315B-7E09-47A1-A381-E430B226CD5D}" presName="hierRoot1" presStyleCnt="0">
        <dgm:presLayoutVars>
          <dgm:hierBranch val="init"/>
        </dgm:presLayoutVars>
      </dgm:prSet>
      <dgm:spPr/>
    </dgm:pt>
    <dgm:pt modelId="{FCC6355F-2979-4E75-B61D-578431BFF670}" type="pres">
      <dgm:prSet presAssocID="{66ED315B-7E09-47A1-A381-E430B226CD5D}" presName="rootComposite1" presStyleCnt="0"/>
      <dgm:spPr/>
    </dgm:pt>
    <dgm:pt modelId="{103F0BCF-0CBB-4476-A6EA-684F63A99B42}" type="pres">
      <dgm:prSet presAssocID="{66ED315B-7E09-47A1-A381-E430B226CD5D}" presName="rootText1" presStyleLbl="node0" presStyleIdx="0" presStyleCnt="1" custScaleY="114837" custLinFactNeighborX="-1319" custLinFactNeighborY="-6679">
        <dgm:presLayoutVars>
          <dgm:chPref val="3"/>
        </dgm:presLayoutVars>
      </dgm:prSet>
      <dgm:spPr/>
    </dgm:pt>
    <dgm:pt modelId="{B67B6B65-B361-4C2F-BD77-7563B46D1159}" type="pres">
      <dgm:prSet presAssocID="{66ED315B-7E09-47A1-A381-E430B226CD5D}" presName="rootConnector1" presStyleLbl="node1" presStyleIdx="0" presStyleCnt="0"/>
      <dgm:spPr/>
    </dgm:pt>
    <dgm:pt modelId="{37660A46-6E35-4AEE-95D7-5ABC2A872EA1}" type="pres">
      <dgm:prSet presAssocID="{66ED315B-7E09-47A1-A381-E430B226CD5D}" presName="hierChild2" presStyleCnt="0"/>
      <dgm:spPr/>
    </dgm:pt>
    <dgm:pt modelId="{E9D39C6F-6F55-4190-8D1E-E3B9F774BC73}" type="pres">
      <dgm:prSet presAssocID="{6928F784-A560-435A-A6D5-0E249F7D5335}" presName="Name37" presStyleLbl="parChTrans1D2" presStyleIdx="0" presStyleCnt="3"/>
      <dgm:spPr/>
    </dgm:pt>
    <dgm:pt modelId="{ECF43763-8B72-40F5-942A-31E0A2DC9C2A}" type="pres">
      <dgm:prSet presAssocID="{F72436F3-A575-425B-AA9C-B41FEEC73901}" presName="hierRoot2" presStyleCnt="0">
        <dgm:presLayoutVars>
          <dgm:hierBranch val="init"/>
        </dgm:presLayoutVars>
      </dgm:prSet>
      <dgm:spPr/>
    </dgm:pt>
    <dgm:pt modelId="{9B5D1314-8CA2-40DC-AF05-282847032CA5}" type="pres">
      <dgm:prSet presAssocID="{F72436F3-A575-425B-AA9C-B41FEEC73901}" presName="rootComposite" presStyleCnt="0"/>
      <dgm:spPr/>
    </dgm:pt>
    <dgm:pt modelId="{23773A03-05E9-47C8-B6C7-F9F63DC8BDF0}" type="pres">
      <dgm:prSet presAssocID="{F72436F3-A575-425B-AA9C-B41FEEC73901}" presName="rootText" presStyleLbl="node2" presStyleIdx="0" presStyleCnt="3">
        <dgm:presLayoutVars>
          <dgm:chPref val="3"/>
        </dgm:presLayoutVars>
      </dgm:prSet>
      <dgm:spPr/>
    </dgm:pt>
    <dgm:pt modelId="{F4B92BC1-1795-42C0-9323-882D4A29E7AA}" type="pres">
      <dgm:prSet presAssocID="{F72436F3-A575-425B-AA9C-B41FEEC73901}" presName="rootConnector" presStyleLbl="node2" presStyleIdx="0" presStyleCnt="3"/>
      <dgm:spPr/>
    </dgm:pt>
    <dgm:pt modelId="{19AE1864-695F-4C7F-8BEC-4A1442F2508F}" type="pres">
      <dgm:prSet presAssocID="{F72436F3-A575-425B-AA9C-B41FEEC73901}" presName="hierChild4" presStyleCnt="0"/>
      <dgm:spPr/>
    </dgm:pt>
    <dgm:pt modelId="{B5322737-E1DD-4AC0-AC06-4BE649B6CBEB}" type="pres">
      <dgm:prSet presAssocID="{F72436F3-A575-425B-AA9C-B41FEEC73901}" presName="hierChild5" presStyleCnt="0"/>
      <dgm:spPr/>
    </dgm:pt>
    <dgm:pt modelId="{E1360EAF-2512-4BA0-AAD9-086A0CDA2183}" type="pres">
      <dgm:prSet presAssocID="{EB6A8843-965A-4DAC-8624-8D7584033F03}" presName="Name37" presStyleLbl="parChTrans1D2" presStyleIdx="1" presStyleCnt="3"/>
      <dgm:spPr/>
    </dgm:pt>
    <dgm:pt modelId="{E5497C04-D0A7-45E6-9E82-885B7E5AD4E3}" type="pres">
      <dgm:prSet presAssocID="{D1E4EB46-76BB-4F82-89D3-E6D0D9BAB7B9}" presName="hierRoot2" presStyleCnt="0">
        <dgm:presLayoutVars>
          <dgm:hierBranch val="init"/>
        </dgm:presLayoutVars>
      </dgm:prSet>
      <dgm:spPr/>
    </dgm:pt>
    <dgm:pt modelId="{ADD34E57-4594-48C4-85A1-E92C1FDDA183}" type="pres">
      <dgm:prSet presAssocID="{D1E4EB46-76BB-4F82-89D3-E6D0D9BAB7B9}" presName="rootComposite" presStyleCnt="0"/>
      <dgm:spPr/>
    </dgm:pt>
    <dgm:pt modelId="{F2EBA7A7-20EA-45B8-B540-0FE4FD1F7C97}" type="pres">
      <dgm:prSet presAssocID="{D1E4EB46-76BB-4F82-89D3-E6D0D9BAB7B9}" presName="rootText" presStyleLbl="node2" presStyleIdx="1" presStyleCnt="3">
        <dgm:presLayoutVars>
          <dgm:chPref val="3"/>
        </dgm:presLayoutVars>
      </dgm:prSet>
      <dgm:spPr/>
    </dgm:pt>
    <dgm:pt modelId="{CBB415E4-5A06-4A4E-AAF0-74C98764CD88}" type="pres">
      <dgm:prSet presAssocID="{D1E4EB46-76BB-4F82-89D3-E6D0D9BAB7B9}" presName="rootConnector" presStyleLbl="node2" presStyleIdx="1" presStyleCnt="3"/>
      <dgm:spPr/>
    </dgm:pt>
    <dgm:pt modelId="{DE7D1218-8E76-41F5-BC2D-D788410FEC47}" type="pres">
      <dgm:prSet presAssocID="{D1E4EB46-76BB-4F82-89D3-E6D0D9BAB7B9}" presName="hierChild4" presStyleCnt="0"/>
      <dgm:spPr/>
    </dgm:pt>
    <dgm:pt modelId="{52527817-F925-4D4E-B12E-16B9EFFC8C3D}" type="pres">
      <dgm:prSet presAssocID="{D1E4EB46-76BB-4F82-89D3-E6D0D9BAB7B9}" presName="hierChild5" presStyleCnt="0"/>
      <dgm:spPr/>
    </dgm:pt>
    <dgm:pt modelId="{5619B619-26B9-4C26-B54D-34EFC3CBD165}" type="pres">
      <dgm:prSet presAssocID="{72735A87-B6E3-4CAD-AE8F-93036B6C72D7}" presName="Name37" presStyleLbl="parChTrans1D2" presStyleIdx="2" presStyleCnt="3"/>
      <dgm:spPr/>
    </dgm:pt>
    <dgm:pt modelId="{2A0FB2C3-0CFC-4D98-8A10-C199AE9798CB}" type="pres">
      <dgm:prSet presAssocID="{B850F19A-C3C8-4FFB-8D67-391DD785BA85}" presName="hierRoot2" presStyleCnt="0">
        <dgm:presLayoutVars>
          <dgm:hierBranch val="init"/>
        </dgm:presLayoutVars>
      </dgm:prSet>
      <dgm:spPr/>
    </dgm:pt>
    <dgm:pt modelId="{6343BE46-8862-49DE-A99D-6471507E1770}" type="pres">
      <dgm:prSet presAssocID="{B850F19A-C3C8-4FFB-8D67-391DD785BA85}" presName="rootComposite" presStyleCnt="0"/>
      <dgm:spPr/>
    </dgm:pt>
    <dgm:pt modelId="{A41B7819-2516-42B5-B173-EAC7EC3F8524}" type="pres">
      <dgm:prSet presAssocID="{B850F19A-C3C8-4FFB-8D67-391DD785BA85}" presName="rootText" presStyleLbl="node2" presStyleIdx="2" presStyleCnt="3">
        <dgm:presLayoutVars>
          <dgm:chPref val="3"/>
        </dgm:presLayoutVars>
      </dgm:prSet>
      <dgm:spPr/>
    </dgm:pt>
    <dgm:pt modelId="{04832375-7528-4547-8CB8-60CF34FFE7C5}" type="pres">
      <dgm:prSet presAssocID="{B850F19A-C3C8-4FFB-8D67-391DD785BA85}" presName="rootConnector" presStyleLbl="node2" presStyleIdx="2" presStyleCnt="3"/>
      <dgm:spPr/>
    </dgm:pt>
    <dgm:pt modelId="{566AF077-1CE2-4201-BAC1-C9AB2511E031}" type="pres">
      <dgm:prSet presAssocID="{B850F19A-C3C8-4FFB-8D67-391DD785BA85}" presName="hierChild4" presStyleCnt="0"/>
      <dgm:spPr/>
    </dgm:pt>
    <dgm:pt modelId="{39A63A5A-F67E-4CFB-A51D-F67340E48C80}" type="pres">
      <dgm:prSet presAssocID="{B850F19A-C3C8-4FFB-8D67-391DD785BA85}" presName="hierChild5" presStyleCnt="0"/>
      <dgm:spPr/>
    </dgm:pt>
    <dgm:pt modelId="{15A38FF0-5372-4673-BF53-EFD61F4A71D2}" type="pres">
      <dgm:prSet presAssocID="{66ED315B-7E09-47A1-A381-E430B226CD5D}" presName="hierChild3" presStyleCnt="0"/>
      <dgm:spPr/>
    </dgm:pt>
  </dgm:ptLst>
  <dgm:cxnLst>
    <dgm:cxn modelId="{86E58D07-1FF1-4C39-AE0E-0E85817E400B}" type="presOf" srcId="{6928F784-A560-435A-A6D5-0E249F7D5335}" destId="{E9D39C6F-6F55-4190-8D1E-E3B9F774BC73}" srcOrd="0" destOrd="0" presId="urn:microsoft.com/office/officeart/2005/8/layout/orgChart1"/>
    <dgm:cxn modelId="{8C861F0B-8179-47B7-A611-11E410C684F5}" type="presOf" srcId="{F72436F3-A575-425B-AA9C-B41FEEC73901}" destId="{F4B92BC1-1795-42C0-9323-882D4A29E7AA}" srcOrd="1" destOrd="0" presId="urn:microsoft.com/office/officeart/2005/8/layout/orgChart1"/>
    <dgm:cxn modelId="{46528B19-6E73-44AB-9A72-8C739451172D}" type="presOf" srcId="{EB6A8843-965A-4DAC-8624-8D7584033F03}" destId="{E1360EAF-2512-4BA0-AAD9-086A0CDA2183}" srcOrd="0" destOrd="0" presId="urn:microsoft.com/office/officeart/2005/8/layout/orgChart1"/>
    <dgm:cxn modelId="{FFDF8C1F-2855-4E6B-9990-E161E22E5621}" type="presOf" srcId="{66ED315B-7E09-47A1-A381-E430B226CD5D}" destId="{B67B6B65-B361-4C2F-BD77-7563B46D1159}" srcOrd="1" destOrd="0" presId="urn:microsoft.com/office/officeart/2005/8/layout/orgChart1"/>
    <dgm:cxn modelId="{40C71F29-D2FF-4140-8B69-C77FC35AA157}" type="presOf" srcId="{66ED315B-7E09-47A1-A381-E430B226CD5D}" destId="{103F0BCF-0CBB-4476-A6EA-684F63A99B42}" srcOrd="0" destOrd="0" presId="urn:microsoft.com/office/officeart/2005/8/layout/orgChart1"/>
    <dgm:cxn modelId="{24CAF236-97D1-4094-8BCB-F483FAA2277F}" srcId="{66ED315B-7E09-47A1-A381-E430B226CD5D}" destId="{F72436F3-A575-425B-AA9C-B41FEEC73901}" srcOrd="0" destOrd="0" parTransId="{6928F784-A560-435A-A6D5-0E249F7D5335}" sibTransId="{656B5C3A-F9BD-4424-8E50-0CCCB43CA59C}"/>
    <dgm:cxn modelId="{6CA24540-3CB5-49D7-BB0E-D5A6463F96FC}" srcId="{66ED315B-7E09-47A1-A381-E430B226CD5D}" destId="{D1E4EB46-76BB-4F82-89D3-E6D0D9BAB7B9}" srcOrd="1" destOrd="0" parTransId="{EB6A8843-965A-4DAC-8624-8D7584033F03}" sibTransId="{47E4AFB4-27B7-4614-ACAB-A173D9DE18DC}"/>
    <dgm:cxn modelId="{E979A45E-B35B-4C50-8933-9921CB12B4D7}" type="presOf" srcId="{D1E4EB46-76BB-4F82-89D3-E6D0D9BAB7B9}" destId="{CBB415E4-5A06-4A4E-AAF0-74C98764CD88}" srcOrd="1" destOrd="0" presId="urn:microsoft.com/office/officeart/2005/8/layout/orgChart1"/>
    <dgm:cxn modelId="{FEF4A44B-1773-40EA-A36F-4573865FBB11}" type="presOf" srcId="{D58347E2-D47E-4869-828D-584ECC29F9A0}" destId="{56DFDFD5-2ED0-470B-95B8-446EB634DCD8}" srcOrd="0" destOrd="0" presId="urn:microsoft.com/office/officeart/2005/8/layout/orgChart1"/>
    <dgm:cxn modelId="{B61A0654-7F3C-427B-BA96-D06810C30483}" srcId="{66ED315B-7E09-47A1-A381-E430B226CD5D}" destId="{B850F19A-C3C8-4FFB-8D67-391DD785BA85}" srcOrd="2" destOrd="0" parTransId="{72735A87-B6E3-4CAD-AE8F-93036B6C72D7}" sibTransId="{DBFC09F5-D0A9-4AB5-9EDB-B9A67F796082}"/>
    <dgm:cxn modelId="{742C047C-6E57-4F52-816E-92F89D9AE7EB}" type="presOf" srcId="{B850F19A-C3C8-4FFB-8D67-391DD785BA85}" destId="{04832375-7528-4547-8CB8-60CF34FFE7C5}" srcOrd="1" destOrd="0" presId="urn:microsoft.com/office/officeart/2005/8/layout/orgChart1"/>
    <dgm:cxn modelId="{A0561281-012C-420C-857C-BE38B42A97F6}" type="presOf" srcId="{72735A87-B6E3-4CAD-AE8F-93036B6C72D7}" destId="{5619B619-26B9-4C26-B54D-34EFC3CBD165}" srcOrd="0" destOrd="0" presId="urn:microsoft.com/office/officeart/2005/8/layout/orgChart1"/>
    <dgm:cxn modelId="{DBB2B8D6-1DB0-43E5-8698-81F4195DC89F}" srcId="{D58347E2-D47E-4869-828D-584ECC29F9A0}" destId="{66ED315B-7E09-47A1-A381-E430B226CD5D}" srcOrd="0" destOrd="0" parTransId="{B7711C90-D298-4C1E-B72F-40E9EB802C1C}" sibTransId="{C1866839-5B2A-4774-B22C-AC52361ADF74}"/>
    <dgm:cxn modelId="{DC1012DF-0566-48FC-BCEA-B60A043B935F}" type="presOf" srcId="{D1E4EB46-76BB-4F82-89D3-E6D0D9BAB7B9}" destId="{F2EBA7A7-20EA-45B8-B540-0FE4FD1F7C97}" srcOrd="0" destOrd="0" presId="urn:microsoft.com/office/officeart/2005/8/layout/orgChart1"/>
    <dgm:cxn modelId="{45118DE0-F680-4C6F-94A1-B2C045F43F69}" type="presOf" srcId="{F72436F3-A575-425B-AA9C-B41FEEC73901}" destId="{23773A03-05E9-47C8-B6C7-F9F63DC8BDF0}" srcOrd="0" destOrd="0" presId="urn:microsoft.com/office/officeart/2005/8/layout/orgChart1"/>
    <dgm:cxn modelId="{8C8293F5-7044-4A2E-804B-C045175CDFB2}" type="presOf" srcId="{B850F19A-C3C8-4FFB-8D67-391DD785BA85}" destId="{A41B7819-2516-42B5-B173-EAC7EC3F8524}" srcOrd="0" destOrd="0" presId="urn:microsoft.com/office/officeart/2005/8/layout/orgChart1"/>
    <dgm:cxn modelId="{2A1D8D68-D607-47FF-A8CE-5B2B9EDA6B50}" type="presParOf" srcId="{56DFDFD5-2ED0-470B-95B8-446EB634DCD8}" destId="{9D6BB7D9-CB30-434F-8DDA-EAF277C58732}" srcOrd="0" destOrd="0" presId="urn:microsoft.com/office/officeart/2005/8/layout/orgChart1"/>
    <dgm:cxn modelId="{5F5F2173-3AB6-4ECF-9480-FE6426DB7B86}" type="presParOf" srcId="{9D6BB7D9-CB30-434F-8DDA-EAF277C58732}" destId="{FCC6355F-2979-4E75-B61D-578431BFF670}" srcOrd="0" destOrd="0" presId="urn:microsoft.com/office/officeart/2005/8/layout/orgChart1"/>
    <dgm:cxn modelId="{3D47DAFE-10C3-47A1-8FCE-A7FE11DBD0FA}" type="presParOf" srcId="{FCC6355F-2979-4E75-B61D-578431BFF670}" destId="{103F0BCF-0CBB-4476-A6EA-684F63A99B42}" srcOrd="0" destOrd="0" presId="urn:microsoft.com/office/officeart/2005/8/layout/orgChart1"/>
    <dgm:cxn modelId="{C51B1111-2E19-4B40-BE0F-397ABA2C99BB}" type="presParOf" srcId="{FCC6355F-2979-4E75-B61D-578431BFF670}" destId="{B67B6B65-B361-4C2F-BD77-7563B46D1159}" srcOrd="1" destOrd="0" presId="urn:microsoft.com/office/officeart/2005/8/layout/orgChart1"/>
    <dgm:cxn modelId="{1D750D92-02CB-48B8-AC78-9AE3FF17D092}" type="presParOf" srcId="{9D6BB7D9-CB30-434F-8DDA-EAF277C58732}" destId="{37660A46-6E35-4AEE-95D7-5ABC2A872EA1}" srcOrd="1" destOrd="0" presId="urn:microsoft.com/office/officeart/2005/8/layout/orgChart1"/>
    <dgm:cxn modelId="{8555CA1E-A0C4-4E00-8279-F792939539F0}" type="presParOf" srcId="{37660A46-6E35-4AEE-95D7-5ABC2A872EA1}" destId="{E9D39C6F-6F55-4190-8D1E-E3B9F774BC73}" srcOrd="0" destOrd="0" presId="urn:microsoft.com/office/officeart/2005/8/layout/orgChart1"/>
    <dgm:cxn modelId="{8F5F2E0E-3A2C-4577-9073-7A135DB99AE6}" type="presParOf" srcId="{37660A46-6E35-4AEE-95D7-5ABC2A872EA1}" destId="{ECF43763-8B72-40F5-942A-31E0A2DC9C2A}" srcOrd="1" destOrd="0" presId="urn:microsoft.com/office/officeart/2005/8/layout/orgChart1"/>
    <dgm:cxn modelId="{D0E98E04-B2BF-45FA-8C90-7D6A303F8952}" type="presParOf" srcId="{ECF43763-8B72-40F5-942A-31E0A2DC9C2A}" destId="{9B5D1314-8CA2-40DC-AF05-282847032CA5}" srcOrd="0" destOrd="0" presId="urn:microsoft.com/office/officeart/2005/8/layout/orgChart1"/>
    <dgm:cxn modelId="{C2B9AC30-C8F1-46A2-A458-D62354A675B4}" type="presParOf" srcId="{9B5D1314-8CA2-40DC-AF05-282847032CA5}" destId="{23773A03-05E9-47C8-B6C7-F9F63DC8BDF0}" srcOrd="0" destOrd="0" presId="urn:microsoft.com/office/officeart/2005/8/layout/orgChart1"/>
    <dgm:cxn modelId="{7195E59A-3BFC-41A5-A2CC-861A1FD1A19D}" type="presParOf" srcId="{9B5D1314-8CA2-40DC-AF05-282847032CA5}" destId="{F4B92BC1-1795-42C0-9323-882D4A29E7AA}" srcOrd="1" destOrd="0" presId="urn:microsoft.com/office/officeart/2005/8/layout/orgChart1"/>
    <dgm:cxn modelId="{AEA287D8-7422-429C-B265-D258F074E984}" type="presParOf" srcId="{ECF43763-8B72-40F5-942A-31E0A2DC9C2A}" destId="{19AE1864-695F-4C7F-8BEC-4A1442F2508F}" srcOrd="1" destOrd="0" presId="urn:microsoft.com/office/officeart/2005/8/layout/orgChart1"/>
    <dgm:cxn modelId="{D6F9201D-57A2-40DA-901F-8B0F8AAAF921}" type="presParOf" srcId="{ECF43763-8B72-40F5-942A-31E0A2DC9C2A}" destId="{B5322737-E1DD-4AC0-AC06-4BE649B6CBEB}" srcOrd="2" destOrd="0" presId="urn:microsoft.com/office/officeart/2005/8/layout/orgChart1"/>
    <dgm:cxn modelId="{991969B2-A9DB-433B-983A-FFED6746A8B9}" type="presParOf" srcId="{37660A46-6E35-4AEE-95D7-5ABC2A872EA1}" destId="{E1360EAF-2512-4BA0-AAD9-086A0CDA2183}" srcOrd="2" destOrd="0" presId="urn:microsoft.com/office/officeart/2005/8/layout/orgChart1"/>
    <dgm:cxn modelId="{E56A7CD9-8086-4C45-8DF4-885B17DA344E}" type="presParOf" srcId="{37660A46-6E35-4AEE-95D7-5ABC2A872EA1}" destId="{E5497C04-D0A7-45E6-9E82-885B7E5AD4E3}" srcOrd="3" destOrd="0" presId="urn:microsoft.com/office/officeart/2005/8/layout/orgChart1"/>
    <dgm:cxn modelId="{34E1C68F-BD07-4342-B572-E4C4CF7934EF}" type="presParOf" srcId="{E5497C04-D0A7-45E6-9E82-885B7E5AD4E3}" destId="{ADD34E57-4594-48C4-85A1-E92C1FDDA183}" srcOrd="0" destOrd="0" presId="urn:microsoft.com/office/officeart/2005/8/layout/orgChart1"/>
    <dgm:cxn modelId="{4C77ABF9-78C7-41BF-9DB8-5FB2C22022A8}" type="presParOf" srcId="{ADD34E57-4594-48C4-85A1-E92C1FDDA183}" destId="{F2EBA7A7-20EA-45B8-B540-0FE4FD1F7C97}" srcOrd="0" destOrd="0" presId="urn:microsoft.com/office/officeart/2005/8/layout/orgChart1"/>
    <dgm:cxn modelId="{CC2EDFAF-4A24-440C-88CD-8B65D4663832}" type="presParOf" srcId="{ADD34E57-4594-48C4-85A1-E92C1FDDA183}" destId="{CBB415E4-5A06-4A4E-AAF0-74C98764CD88}" srcOrd="1" destOrd="0" presId="urn:microsoft.com/office/officeart/2005/8/layout/orgChart1"/>
    <dgm:cxn modelId="{527050C4-13DB-4320-ADEB-ED6458939B43}" type="presParOf" srcId="{E5497C04-D0A7-45E6-9E82-885B7E5AD4E3}" destId="{DE7D1218-8E76-41F5-BC2D-D788410FEC47}" srcOrd="1" destOrd="0" presId="urn:microsoft.com/office/officeart/2005/8/layout/orgChart1"/>
    <dgm:cxn modelId="{A36D0D7C-48A0-4431-8FCC-110FDBE5D8B8}" type="presParOf" srcId="{E5497C04-D0A7-45E6-9E82-885B7E5AD4E3}" destId="{52527817-F925-4D4E-B12E-16B9EFFC8C3D}" srcOrd="2" destOrd="0" presId="urn:microsoft.com/office/officeart/2005/8/layout/orgChart1"/>
    <dgm:cxn modelId="{27E46252-5BCF-4FE5-B01B-8EEC1981BC55}" type="presParOf" srcId="{37660A46-6E35-4AEE-95D7-5ABC2A872EA1}" destId="{5619B619-26B9-4C26-B54D-34EFC3CBD165}" srcOrd="4" destOrd="0" presId="urn:microsoft.com/office/officeart/2005/8/layout/orgChart1"/>
    <dgm:cxn modelId="{F11E7505-C163-4E50-B452-3DBCF9D3E5A3}" type="presParOf" srcId="{37660A46-6E35-4AEE-95D7-5ABC2A872EA1}" destId="{2A0FB2C3-0CFC-4D98-8A10-C199AE9798CB}" srcOrd="5" destOrd="0" presId="urn:microsoft.com/office/officeart/2005/8/layout/orgChart1"/>
    <dgm:cxn modelId="{A87810B3-51C4-4DFE-8CA1-CBD3090CB5A0}" type="presParOf" srcId="{2A0FB2C3-0CFC-4D98-8A10-C199AE9798CB}" destId="{6343BE46-8862-49DE-A99D-6471507E1770}" srcOrd="0" destOrd="0" presId="urn:microsoft.com/office/officeart/2005/8/layout/orgChart1"/>
    <dgm:cxn modelId="{049C79C8-4F34-40DA-B9F4-69DA1D8ED319}" type="presParOf" srcId="{6343BE46-8862-49DE-A99D-6471507E1770}" destId="{A41B7819-2516-42B5-B173-EAC7EC3F8524}" srcOrd="0" destOrd="0" presId="urn:microsoft.com/office/officeart/2005/8/layout/orgChart1"/>
    <dgm:cxn modelId="{2CDD1E0A-62D9-4066-9EAD-755F79CB23F1}" type="presParOf" srcId="{6343BE46-8862-49DE-A99D-6471507E1770}" destId="{04832375-7528-4547-8CB8-60CF34FFE7C5}" srcOrd="1" destOrd="0" presId="urn:microsoft.com/office/officeart/2005/8/layout/orgChart1"/>
    <dgm:cxn modelId="{62DB54AE-E474-4992-9908-4FDF69B4A30F}" type="presParOf" srcId="{2A0FB2C3-0CFC-4D98-8A10-C199AE9798CB}" destId="{566AF077-1CE2-4201-BAC1-C9AB2511E031}" srcOrd="1" destOrd="0" presId="urn:microsoft.com/office/officeart/2005/8/layout/orgChart1"/>
    <dgm:cxn modelId="{C9A44B61-9E7E-409D-AC5A-D92F9D97D259}" type="presParOf" srcId="{2A0FB2C3-0CFC-4D98-8A10-C199AE9798CB}" destId="{39A63A5A-F67E-4CFB-A51D-F67340E48C80}" srcOrd="2" destOrd="0" presId="urn:microsoft.com/office/officeart/2005/8/layout/orgChart1"/>
    <dgm:cxn modelId="{A5EED572-B955-444B-A069-A589ED67230B}" type="presParOf" srcId="{9D6BB7D9-CB30-434F-8DDA-EAF277C58732}" destId="{15A38FF0-5372-4673-BF53-EFD61F4A71D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B5B949-2B81-4FDD-BE88-B54263C63BE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C797983-8A48-4D0A-A0DE-C8909E395A07}">
      <dgm:prSet phldrT="[Text]" custT="1">
        <dgm:style>
          <a:lnRef idx="2">
            <a:schemeClr val="accent2">
              <a:shade val="15000"/>
            </a:schemeClr>
          </a:lnRef>
          <a:fillRef idx="1">
            <a:schemeClr val="accent2"/>
          </a:fillRef>
          <a:effectRef idx="0">
            <a:schemeClr val="accent2"/>
          </a:effectRef>
          <a:fontRef idx="minor">
            <a:schemeClr val="lt1"/>
          </a:fontRef>
        </dgm:style>
      </dgm:prSet>
      <dgm:spPr/>
      <dgm:t>
        <a:bodyPr/>
        <a:lstStyle/>
        <a:p>
          <a:r>
            <a:rPr lang="en-US" sz="1800" i="0" dirty="0">
              <a:latin typeface="Times New Roman" panose="02020603050405020304" pitchFamily="18" charset="0"/>
              <a:cs typeface="Times New Roman" panose="02020603050405020304" pitchFamily="18" charset="0"/>
            </a:rPr>
            <a:t>SALES ANALYSIS</a:t>
          </a:r>
        </a:p>
      </dgm:t>
    </dgm:pt>
    <dgm:pt modelId="{96B5AFB2-8ED2-4150-AAE4-EDB89079194D}" type="parTrans" cxnId="{A5ADE94D-E074-488E-AF7A-C23D17FAE696}">
      <dgm:prSet/>
      <dgm:spPr/>
      <dgm:t>
        <a:bodyPr/>
        <a:lstStyle/>
        <a:p>
          <a:endParaRPr lang="en-US"/>
        </a:p>
      </dgm:t>
    </dgm:pt>
    <dgm:pt modelId="{B82A4197-5FD3-45BC-B1C9-D27991B53ACE}" type="sibTrans" cxnId="{A5ADE94D-E074-488E-AF7A-C23D17FAE696}">
      <dgm:prSet/>
      <dgm:spPr/>
      <dgm:t>
        <a:bodyPr/>
        <a:lstStyle/>
        <a:p>
          <a:endParaRPr lang="en-US"/>
        </a:p>
      </dgm:t>
    </dgm:pt>
    <dgm:pt modelId="{3913C7E2-020C-4E32-B3B9-AEC719EE0D02}">
      <dgm:prSet phldrT="[Text]" custT="1">
        <dgm:style>
          <a:lnRef idx="2">
            <a:schemeClr val="accent2">
              <a:shade val="15000"/>
            </a:schemeClr>
          </a:lnRef>
          <a:fillRef idx="1">
            <a:schemeClr val="accent2"/>
          </a:fillRef>
          <a:effectRef idx="0">
            <a:schemeClr val="accent2"/>
          </a:effectRef>
          <a:fontRef idx="minor">
            <a:schemeClr val="lt1"/>
          </a:fontRef>
        </dgm:style>
      </dgm:prSet>
      <dgm:spPr>
        <a:ln/>
      </dgm:spPr>
      <dgm:t>
        <a:bodyPr spcFirstLastPara="0" vert="horz" wrap="square" lIns="247650" tIns="247650" rIns="247650" bIns="247650" numCol="1" spcCol="1270" anchor="ctr" anchorCtr="0"/>
        <a:lstStyle/>
        <a:p>
          <a:r>
            <a:rPr lang="en-US" sz="1800" kern="1200" dirty="0">
              <a:solidFill>
                <a:srgbClr val="FFFFFF"/>
              </a:solidFill>
              <a:latin typeface="Times New Roman" panose="02020603050405020304" pitchFamily="18" charset="0"/>
              <a:ea typeface="+mn-ea"/>
              <a:cs typeface="Times New Roman" panose="02020603050405020304" pitchFamily="18" charset="0"/>
            </a:rPr>
            <a:t>PROFIT ANALYSIS</a:t>
          </a:r>
        </a:p>
      </dgm:t>
    </dgm:pt>
    <dgm:pt modelId="{302400BE-F0F1-4758-942A-BCE8040BD57A}" type="parTrans" cxnId="{E19A7204-A990-4229-968D-545A8F00C0BF}">
      <dgm:prSet/>
      <dgm:spPr/>
      <dgm:t>
        <a:bodyPr/>
        <a:lstStyle/>
        <a:p>
          <a:endParaRPr lang="en-US"/>
        </a:p>
      </dgm:t>
    </dgm:pt>
    <dgm:pt modelId="{112F6359-FD5C-4321-81FA-2D6B892C6A93}" type="sibTrans" cxnId="{E19A7204-A990-4229-968D-545A8F00C0BF}">
      <dgm:prSet/>
      <dgm:spPr/>
      <dgm:t>
        <a:bodyPr/>
        <a:lstStyle/>
        <a:p>
          <a:endParaRPr lang="en-US"/>
        </a:p>
      </dgm:t>
    </dgm:pt>
    <dgm:pt modelId="{F6115A5C-424B-49EF-9342-95EDD03D5940}">
      <dgm:prSet phldrT="[Text]" custT="1">
        <dgm:style>
          <a:lnRef idx="2">
            <a:schemeClr val="accent2">
              <a:shade val="15000"/>
            </a:schemeClr>
          </a:lnRef>
          <a:fillRef idx="1">
            <a:schemeClr val="accent2"/>
          </a:fillRef>
          <a:effectRef idx="0">
            <a:schemeClr val="accent2"/>
          </a:effectRef>
          <a:fontRef idx="minor">
            <a:schemeClr val="lt1"/>
          </a:fontRef>
        </dgm:style>
      </dgm:prSet>
      <dgm:spPr>
        <a:ln/>
      </dgm:spPr>
      <dgm:t>
        <a:bodyPr spcFirstLastPara="0" vert="horz" wrap="square" lIns="247650" tIns="247650" rIns="247650" bIns="247650" numCol="1" spcCol="1270" anchor="ctr" anchorCtr="0"/>
        <a:lstStyle/>
        <a:p>
          <a:r>
            <a:rPr lang="en-US" sz="1800" kern="1200" dirty="0">
              <a:solidFill>
                <a:srgbClr val="FFFFFF"/>
              </a:solidFill>
              <a:latin typeface="Times New Roman" panose="02020603050405020304" pitchFamily="18" charset="0"/>
              <a:ea typeface="+mn-ea"/>
              <a:cs typeface="Times New Roman" panose="02020603050405020304" pitchFamily="18" charset="0"/>
            </a:rPr>
            <a:t>CUSTOMER ANALYSIS</a:t>
          </a:r>
        </a:p>
      </dgm:t>
    </dgm:pt>
    <dgm:pt modelId="{0E8745F6-55C9-4328-AD6F-1BE022447628}" type="parTrans" cxnId="{69911552-A37E-432E-91C7-3A7F4CA96D9B}">
      <dgm:prSet/>
      <dgm:spPr/>
      <dgm:t>
        <a:bodyPr/>
        <a:lstStyle/>
        <a:p>
          <a:endParaRPr lang="en-US"/>
        </a:p>
      </dgm:t>
    </dgm:pt>
    <dgm:pt modelId="{F3C44EFD-5ADC-40F0-8FEE-A23D204A94B0}" type="sibTrans" cxnId="{69911552-A37E-432E-91C7-3A7F4CA96D9B}">
      <dgm:prSet/>
      <dgm:spPr/>
      <dgm:t>
        <a:bodyPr/>
        <a:lstStyle/>
        <a:p>
          <a:endParaRPr lang="en-US"/>
        </a:p>
      </dgm:t>
    </dgm:pt>
    <dgm:pt modelId="{DDC8E865-EF80-4655-87C8-16F95C35F4AD}">
      <dgm:prSet phldrT="[Text]" custT="1">
        <dgm:style>
          <a:lnRef idx="2">
            <a:schemeClr val="accent2">
              <a:shade val="15000"/>
            </a:schemeClr>
          </a:lnRef>
          <a:fillRef idx="1">
            <a:schemeClr val="accent2"/>
          </a:fillRef>
          <a:effectRef idx="0">
            <a:schemeClr val="accent2"/>
          </a:effectRef>
          <a:fontRef idx="minor">
            <a:schemeClr val="lt1"/>
          </a:fontRef>
        </dgm:style>
      </dgm:prSet>
      <dgm:spPr/>
      <dgm:t>
        <a:bodyPr/>
        <a:lstStyle/>
        <a:p>
          <a:r>
            <a:rPr lang="en-US" sz="1800" dirty="0">
              <a:latin typeface="Times New Roman" panose="02020603050405020304" pitchFamily="18" charset="0"/>
              <a:cs typeface="Times New Roman" panose="02020603050405020304" pitchFamily="18" charset="0"/>
            </a:rPr>
            <a:t>ORDERS ANALYSIS</a:t>
          </a:r>
        </a:p>
      </dgm:t>
    </dgm:pt>
    <dgm:pt modelId="{D92EC904-AF6A-47CF-BF67-8C5406FF8C1E}" type="parTrans" cxnId="{B83B734B-C448-4584-9ABA-06561C8A5407}">
      <dgm:prSet/>
      <dgm:spPr/>
      <dgm:t>
        <a:bodyPr/>
        <a:lstStyle/>
        <a:p>
          <a:endParaRPr lang="en-US"/>
        </a:p>
      </dgm:t>
    </dgm:pt>
    <dgm:pt modelId="{3AF3A536-3290-42A9-9BA6-736BF5EC254A}" type="sibTrans" cxnId="{B83B734B-C448-4584-9ABA-06561C8A5407}">
      <dgm:prSet/>
      <dgm:spPr/>
      <dgm:t>
        <a:bodyPr/>
        <a:lstStyle/>
        <a:p>
          <a:endParaRPr lang="en-US"/>
        </a:p>
      </dgm:t>
    </dgm:pt>
    <dgm:pt modelId="{8D75CAFE-5D2D-4023-A46E-2382D6C096FB}" type="pres">
      <dgm:prSet presAssocID="{A7B5B949-2B81-4FDD-BE88-B54263C63BE6}" presName="diagram" presStyleCnt="0">
        <dgm:presLayoutVars>
          <dgm:dir/>
          <dgm:resizeHandles val="exact"/>
        </dgm:presLayoutVars>
      </dgm:prSet>
      <dgm:spPr/>
    </dgm:pt>
    <dgm:pt modelId="{61EFED70-D95B-429E-A4DA-72EE0319A7E2}" type="pres">
      <dgm:prSet presAssocID="{8C797983-8A48-4D0A-A0DE-C8909E395A07}" presName="node" presStyleLbl="node1" presStyleIdx="0" presStyleCnt="4" custScaleY="103602" custLinFactNeighborX="-4744" custLinFactNeighborY="-1723">
        <dgm:presLayoutVars>
          <dgm:bulletEnabled val="1"/>
        </dgm:presLayoutVars>
      </dgm:prSet>
      <dgm:spPr/>
    </dgm:pt>
    <dgm:pt modelId="{B7251ACD-4F58-4B4F-89F3-32414B3B5A80}" type="pres">
      <dgm:prSet presAssocID="{B82A4197-5FD3-45BC-B1C9-D27991B53ACE}" presName="sibTrans" presStyleCnt="0"/>
      <dgm:spPr/>
    </dgm:pt>
    <dgm:pt modelId="{EBD2C6FF-3BA4-4FAF-9A91-BC6D2FC0659A}" type="pres">
      <dgm:prSet presAssocID="{3913C7E2-020C-4E32-B3B9-AEC719EE0D02}" presName="node" presStyleLbl="node1" presStyleIdx="1" presStyleCnt="4" custLinFactNeighborX="2761" custLinFactNeighborY="-359">
        <dgm:presLayoutVars>
          <dgm:bulletEnabled val="1"/>
        </dgm:presLayoutVars>
      </dgm:prSet>
      <dgm:spPr>
        <a:xfrm>
          <a:off x="3312929" y="61322"/>
          <a:ext cx="3011754" cy="1807052"/>
        </a:xfrm>
        <a:prstGeom prst="rect">
          <a:avLst/>
        </a:prstGeom>
      </dgm:spPr>
    </dgm:pt>
    <dgm:pt modelId="{EED5ADE4-D090-476A-A66B-4438AD522994}" type="pres">
      <dgm:prSet presAssocID="{112F6359-FD5C-4321-81FA-2D6B892C6A93}" presName="sibTrans" presStyleCnt="0"/>
      <dgm:spPr/>
    </dgm:pt>
    <dgm:pt modelId="{744FA25B-EF35-407D-ADE1-0AB5E672EA9B}" type="pres">
      <dgm:prSet presAssocID="{F6115A5C-424B-49EF-9342-95EDD03D5940}" presName="node" presStyleLbl="node1" presStyleIdx="2" presStyleCnt="4">
        <dgm:presLayoutVars>
          <dgm:bulletEnabled val="1"/>
        </dgm:presLayoutVars>
      </dgm:prSet>
      <dgm:spPr>
        <a:xfrm>
          <a:off x="6625859" y="61322"/>
          <a:ext cx="3011754" cy="1807052"/>
        </a:xfrm>
        <a:prstGeom prst="rect">
          <a:avLst/>
        </a:prstGeom>
      </dgm:spPr>
    </dgm:pt>
    <dgm:pt modelId="{BD8566B4-B160-41C2-AF93-11F31A3C5748}" type="pres">
      <dgm:prSet presAssocID="{F3C44EFD-5ADC-40F0-8FEE-A23D204A94B0}" presName="sibTrans" presStyleCnt="0"/>
      <dgm:spPr/>
    </dgm:pt>
    <dgm:pt modelId="{20DD919A-65C5-44A4-B226-2B724285D78D}" type="pres">
      <dgm:prSet presAssocID="{DDC8E865-EF80-4655-87C8-16F95C35F4AD}" presName="node" presStyleLbl="node1" presStyleIdx="3" presStyleCnt="4">
        <dgm:presLayoutVars>
          <dgm:bulletEnabled val="1"/>
        </dgm:presLayoutVars>
      </dgm:prSet>
      <dgm:spPr/>
    </dgm:pt>
  </dgm:ptLst>
  <dgm:cxnLst>
    <dgm:cxn modelId="{E19A7204-A990-4229-968D-545A8F00C0BF}" srcId="{A7B5B949-2B81-4FDD-BE88-B54263C63BE6}" destId="{3913C7E2-020C-4E32-B3B9-AEC719EE0D02}" srcOrd="1" destOrd="0" parTransId="{302400BE-F0F1-4758-942A-BCE8040BD57A}" sibTransId="{112F6359-FD5C-4321-81FA-2D6B892C6A93}"/>
    <dgm:cxn modelId="{1993E55E-7BD7-4F82-BB80-F7BB04D73F92}" type="presOf" srcId="{3913C7E2-020C-4E32-B3B9-AEC719EE0D02}" destId="{EBD2C6FF-3BA4-4FAF-9A91-BC6D2FC0659A}" srcOrd="0" destOrd="0" presId="urn:microsoft.com/office/officeart/2005/8/layout/default"/>
    <dgm:cxn modelId="{E6B5E646-F4D5-4867-B729-96215816C727}" type="presOf" srcId="{8C797983-8A48-4D0A-A0DE-C8909E395A07}" destId="{61EFED70-D95B-429E-A4DA-72EE0319A7E2}" srcOrd="0" destOrd="0" presId="urn:microsoft.com/office/officeart/2005/8/layout/default"/>
    <dgm:cxn modelId="{B83B734B-C448-4584-9ABA-06561C8A5407}" srcId="{A7B5B949-2B81-4FDD-BE88-B54263C63BE6}" destId="{DDC8E865-EF80-4655-87C8-16F95C35F4AD}" srcOrd="3" destOrd="0" parTransId="{D92EC904-AF6A-47CF-BF67-8C5406FF8C1E}" sibTransId="{3AF3A536-3290-42A9-9BA6-736BF5EC254A}"/>
    <dgm:cxn modelId="{A5ADE94D-E074-488E-AF7A-C23D17FAE696}" srcId="{A7B5B949-2B81-4FDD-BE88-B54263C63BE6}" destId="{8C797983-8A48-4D0A-A0DE-C8909E395A07}" srcOrd="0" destOrd="0" parTransId="{96B5AFB2-8ED2-4150-AAE4-EDB89079194D}" sibTransId="{B82A4197-5FD3-45BC-B1C9-D27991B53ACE}"/>
    <dgm:cxn modelId="{69911552-A37E-432E-91C7-3A7F4CA96D9B}" srcId="{A7B5B949-2B81-4FDD-BE88-B54263C63BE6}" destId="{F6115A5C-424B-49EF-9342-95EDD03D5940}" srcOrd="2" destOrd="0" parTransId="{0E8745F6-55C9-4328-AD6F-1BE022447628}" sibTransId="{F3C44EFD-5ADC-40F0-8FEE-A23D204A94B0}"/>
    <dgm:cxn modelId="{B5862F94-5C01-4992-89C6-06A86267763A}" type="presOf" srcId="{F6115A5C-424B-49EF-9342-95EDD03D5940}" destId="{744FA25B-EF35-407D-ADE1-0AB5E672EA9B}" srcOrd="0" destOrd="0" presId="urn:microsoft.com/office/officeart/2005/8/layout/default"/>
    <dgm:cxn modelId="{B33215DC-DAB2-4712-895F-766A664A8BB4}" type="presOf" srcId="{A7B5B949-2B81-4FDD-BE88-B54263C63BE6}" destId="{8D75CAFE-5D2D-4023-A46E-2382D6C096FB}" srcOrd="0" destOrd="0" presId="urn:microsoft.com/office/officeart/2005/8/layout/default"/>
    <dgm:cxn modelId="{58E76DFD-CAEF-49BA-84A5-B2E9F0AC9D73}" type="presOf" srcId="{DDC8E865-EF80-4655-87C8-16F95C35F4AD}" destId="{20DD919A-65C5-44A4-B226-2B724285D78D}" srcOrd="0" destOrd="0" presId="urn:microsoft.com/office/officeart/2005/8/layout/default"/>
    <dgm:cxn modelId="{9955ABC9-C334-4B58-BBAD-C5CD49CA6075}" type="presParOf" srcId="{8D75CAFE-5D2D-4023-A46E-2382D6C096FB}" destId="{61EFED70-D95B-429E-A4DA-72EE0319A7E2}" srcOrd="0" destOrd="0" presId="urn:microsoft.com/office/officeart/2005/8/layout/default"/>
    <dgm:cxn modelId="{AA8CD54F-6596-434D-BAB9-5243DA49462A}" type="presParOf" srcId="{8D75CAFE-5D2D-4023-A46E-2382D6C096FB}" destId="{B7251ACD-4F58-4B4F-89F3-32414B3B5A80}" srcOrd="1" destOrd="0" presId="urn:microsoft.com/office/officeart/2005/8/layout/default"/>
    <dgm:cxn modelId="{D8F354EC-ED76-430C-AA72-227FD10CB052}" type="presParOf" srcId="{8D75CAFE-5D2D-4023-A46E-2382D6C096FB}" destId="{EBD2C6FF-3BA4-4FAF-9A91-BC6D2FC0659A}" srcOrd="2" destOrd="0" presId="urn:microsoft.com/office/officeart/2005/8/layout/default"/>
    <dgm:cxn modelId="{6A57D428-0DE6-4211-8929-B0B4010A4084}" type="presParOf" srcId="{8D75CAFE-5D2D-4023-A46E-2382D6C096FB}" destId="{EED5ADE4-D090-476A-A66B-4438AD522994}" srcOrd="3" destOrd="0" presId="urn:microsoft.com/office/officeart/2005/8/layout/default"/>
    <dgm:cxn modelId="{BE818453-7998-4918-8AC4-AA2B71FC0BBF}" type="presParOf" srcId="{8D75CAFE-5D2D-4023-A46E-2382D6C096FB}" destId="{744FA25B-EF35-407D-ADE1-0AB5E672EA9B}" srcOrd="4" destOrd="0" presId="urn:microsoft.com/office/officeart/2005/8/layout/default"/>
    <dgm:cxn modelId="{EBF744CF-D491-4FE4-A58A-5EB929742AC6}" type="presParOf" srcId="{8D75CAFE-5D2D-4023-A46E-2382D6C096FB}" destId="{BD8566B4-B160-41C2-AF93-11F31A3C5748}" srcOrd="5" destOrd="0" presId="urn:microsoft.com/office/officeart/2005/8/layout/default"/>
    <dgm:cxn modelId="{A8F2086A-590D-416E-ABCE-D80C8A3BC18A}" type="presParOf" srcId="{8D75CAFE-5D2D-4023-A46E-2382D6C096FB}" destId="{20DD919A-65C5-44A4-B226-2B724285D78D}" srcOrd="6"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7B4CCD-5015-4DFD-A434-9F7C9DD0BC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3D259F-F408-45CB-9152-E9833C65393B}">
      <dgm:prSet phldrT="[Text]" custT="1"/>
      <dgm:spPr/>
      <dgm:t>
        <a:bodyPr/>
        <a:lstStyle/>
        <a:p>
          <a:r>
            <a:rPr lang="en-US" sz="1600" dirty="0"/>
            <a:t>      There is a common trend in every that cuts across all the countries in terms of product sales</a:t>
          </a:r>
          <a:endParaRPr lang="en-US" sz="2800" dirty="0"/>
        </a:p>
      </dgm:t>
    </dgm:pt>
    <dgm:pt modelId="{60575838-38BC-40A7-9A9A-F59B2E90F93A}" type="parTrans" cxnId="{8D0001F1-1E94-488B-8DBC-0F2999DC813B}">
      <dgm:prSet/>
      <dgm:spPr/>
      <dgm:t>
        <a:bodyPr/>
        <a:lstStyle/>
        <a:p>
          <a:endParaRPr lang="en-US"/>
        </a:p>
      </dgm:t>
    </dgm:pt>
    <dgm:pt modelId="{DC258B67-900A-4C3C-B9F0-F678DD7FFD7A}" type="sibTrans" cxnId="{8D0001F1-1E94-488B-8DBC-0F2999DC813B}">
      <dgm:prSet/>
      <dgm:spPr/>
      <dgm:t>
        <a:bodyPr/>
        <a:lstStyle/>
        <a:p>
          <a:endParaRPr lang="en-US"/>
        </a:p>
      </dgm:t>
    </dgm:pt>
    <dgm:pt modelId="{CC4BA7A6-ACD9-4984-B5FF-1362A232555B}">
      <dgm:prSet phldrT="[Text]" custT="1"/>
      <dgm:spPr/>
      <dgm:t>
        <a:bodyPr/>
        <a:lstStyle/>
        <a:p>
          <a:r>
            <a:rPr lang="en-US" sz="1600" dirty="0"/>
            <a:t>     Both classic cars and vintage cars respectively, have the highest sales in all countries</a:t>
          </a:r>
        </a:p>
      </dgm:t>
    </dgm:pt>
    <dgm:pt modelId="{264E6934-8032-42B8-92AA-76DA9A6CC52C}" type="parTrans" cxnId="{7090CFAC-1842-4F94-8134-0052EBD9B11B}">
      <dgm:prSet/>
      <dgm:spPr/>
      <dgm:t>
        <a:bodyPr/>
        <a:lstStyle/>
        <a:p>
          <a:endParaRPr lang="en-US"/>
        </a:p>
      </dgm:t>
    </dgm:pt>
    <dgm:pt modelId="{9A43BF58-DDA8-4D6D-88BD-92322D02E3AF}" type="sibTrans" cxnId="{7090CFAC-1842-4F94-8134-0052EBD9B11B}">
      <dgm:prSet/>
      <dgm:spPr/>
      <dgm:t>
        <a:bodyPr/>
        <a:lstStyle/>
        <a:p>
          <a:endParaRPr lang="en-US"/>
        </a:p>
      </dgm:t>
    </dgm:pt>
    <dgm:pt modelId="{FB7DB781-35E8-4A6A-8965-EBDE192267B0}" type="pres">
      <dgm:prSet presAssocID="{FB7B4CCD-5015-4DFD-A434-9F7C9DD0BCC2}" presName="linear" presStyleCnt="0">
        <dgm:presLayoutVars>
          <dgm:animLvl val="lvl"/>
          <dgm:resizeHandles val="exact"/>
        </dgm:presLayoutVars>
      </dgm:prSet>
      <dgm:spPr/>
    </dgm:pt>
    <dgm:pt modelId="{1B8C2E13-D217-42F1-A035-D9C2F7F9C8F0}" type="pres">
      <dgm:prSet presAssocID="{E93D259F-F408-45CB-9152-E9833C65393B}" presName="parentText" presStyleLbl="node1" presStyleIdx="0" presStyleCnt="2" custScaleY="66545">
        <dgm:presLayoutVars>
          <dgm:chMax val="0"/>
          <dgm:bulletEnabled val="1"/>
        </dgm:presLayoutVars>
      </dgm:prSet>
      <dgm:spPr/>
    </dgm:pt>
    <dgm:pt modelId="{0693842C-9126-4B09-AE49-B3E10ED90CDE}" type="pres">
      <dgm:prSet presAssocID="{DC258B67-900A-4C3C-B9F0-F678DD7FFD7A}" presName="spacer" presStyleCnt="0"/>
      <dgm:spPr/>
    </dgm:pt>
    <dgm:pt modelId="{B12E1B35-CAF3-4C13-ADC4-BCB9693BC1CB}" type="pres">
      <dgm:prSet presAssocID="{CC4BA7A6-ACD9-4984-B5FF-1362A232555B}" presName="parentText" presStyleLbl="node1" presStyleIdx="1" presStyleCnt="2" custScaleX="93188" custScaleY="51875" custLinFactNeighborX="14058" custLinFactNeighborY="-10035">
        <dgm:presLayoutVars>
          <dgm:chMax val="0"/>
          <dgm:bulletEnabled val="1"/>
        </dgm:presLayoutVars>
      </dgm:prSet>
      <dgm:spPr/>
    </dgm:pt>
  </dgm:ptLst>
  <dgm:cxnLst>
    <dgm:cxn modelId="{5E45159F-90F9-4FB0-A03D-0F40900F4A61}" type="presOf" srcId="{E93D259F-F408-45CB-9152-E9833C65393B}" destId="{1B8C2E13-D217-42F1-A035-D9C2F7F9C8F0}" srcOrd="0" destOrd="0" presId="urn:microsoft.com/office/officeart/2005/8/layout/vList2"/>
    <dgm:cxn modelId="{7090CFAC-1842-4F94-8134-0052EBD9B11B}" srcId="{FB7B4CCD-5015-4DFD-A434-9F7C9DD0BCC2}" destId="{CC4BA7A6-ACD9-4984-B5FF-1362A232555B}" srcOrd="1" destOrd="0" parTransId="{264E6934-8032-42B8-92AA-76DA9A6CC52C}" sibTransId="{9A43BF58-DDA8-4D6D-88BD-92322D02E3AF}"/>
    <dgm:cxn modelId="{8372B8D4-25F8-4ACF-A28D-D9B42EEC9179}" type="presOf" srcId="{FB7B4CCD-5015-4DFD-A434-9F7C9DD0BCC2}" destId="{FB7DB781-35E8-4A6A-8965-EBDE192267B0}" srcOrd="0" destOrd="0" presId="urn:microsoft.com/office/officeart/2005/8/layout/vList2"/>
    <dgm:cxn modelId="{143046E9-3ECC-4091-8788-8CFFE7B3D4D5}" type="presOf" srcId="{CC4BA7A6-ACD9-4984-B5FF-1362A232555B}" destId="{B12E1B35-CAF3-4C13-ADC4-BCB9693BC1CB}" srcOrd="0" destOrd="0" presId="urn:microsoft.com/office/officeart/2005/8/layout/vList2"/>
    <dgm:cxn modelId="{8D0001F1-1E94-488B-8DBC-0F2999DC813B}" srcId="{FB7B4CCD-5015-4DFD-A434-9F7C9DD0BCC2}" destId="{E93D259F-F408-45CB-9152-E9833C65393B}" srcOrd="0" destOrd="0" parTransId="{60575838-38BC-40A7-9A9A-F59B2E90F93A}" sibTransId="{DC258B67-900A-4C3C-B9F0-F678DD7FFD7A}"/>
    <dgm:cxn modelId="{B0AA917A-57D5-438E-84F8-6491D7D45A2F}" type="presParOf" srcId="{FB7DB781-35E8-4A6A-8965-EBDE192267B0}" destId="{1B8C2E13-D217-42F1-A035-D9C2F7F9C8F0}" srcOrd="0" destOrd="0" presId="urn:microsoft.com/office/officeart/2005/8/layout/vList2"/>
    <dgm:cxn modelId="{ED7EAC1C-4D1A-4D30-A034-90C5EBB82C15}" type="presParOf" srcId="{FB7DB781-35E8-4A6A-8965-EBDE192267B0}" destId="{0693842C-9126-4B09-AE49-B3E10ED90CDE}" srcOrd="1" destOrd="0" presId="urn:microsoft.com/office/officeart/2005/8/layout/vList2"/>
    <dgm:cxn modelId="{EE79BE4B-0556-4282-8249-239BDB278733}" type="presParOf" srcId="{FB7DB781-35E8-4A6A-8965-EBDE192267B0}" destId="{B12E1B35-CAF3-4C13-ADC4-BCB9693BC1C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42F1CB-ACCD-4436-8B9D-51CE9B2D49A2}" type="doc">
      <dgm:prSet loTypeId="urn:diagrams.loki3.com/VaryingWidthList" loCatId="list" qsTypeId="urn:microsoft.com/office/officeart/2005/8/quickstyle/simple1" qsCatId="simple" csTypeId="urn:microsoft.com/office/officeart/2005/8/colors/accent1_2" csCatId="accent1" phldr="1"/>
      <dgm:spPr/>
    </dgm:pt>
    <dgm:pt modelId="{8682584D-0000-475E-A727-9B856A82DF0E}">
      <dgm:prSet phldrT="[Text]" custT="1">
        <dgm:style>
          <a:lnRef idx="2">
            <a:schemeClr val="accent2">
              <a:shade val="15000"/>
            </a:schemeClr>
          </a:lnRef>
          <a:fillRef idx="1">
            <a:schemeClr val="accent2"/>
          </a:fillRef>
          <a:effectRef idx="0">
            <a:schemeClr val="accent2"/>
          </a:effectRef>
          <a:fontRef idx="minor">
            <a:schemeClr val="lt1"/>
          </a:fontRef>
        </dgm:style>
      </dgm:prSet>
      <dgm:spPr/>
      <dgm:t>
        <a:bodyPr/>
        <a:lstStyle/>
        <a:p>
          <a:r>
            <a:rPr lang="en-US" sz="1600" dirty="0">
              <a:latin typeface="Times New Roman" panose="02020603050405020304" pitchFamily="18" charset="0"/>
              <a:cs typeface="Times New Roman" panose="02020603050405020304" pitchFamily="18" charset="0"/>
            </a:rPr>
            <a:t>Europe Middle East Africa (EMEA) is the territory with the highest sales of all products</a:t>
          </a:r>
        </a:p>
      </dgm:t>
    </dgm:pt>
    <dgm:pt modelId="{4EF56B43-5EBE-4377-A5D5-46A7F85B3996}" type="parTrans" cxnId="{BD4477D6-8BDD-45A1-91B1-20AC9A0ADEA3}">
      <dgm:prSet/>
      <dgm:spPr/>
      <dgm:t>
        <a:bodyPr/>
        <a:lstStyle/>
        <a:p>
          <a:endParaRPr lang="en-US"/>
        </a:p>
      </dgm:t>
    </dgm:pt>
    <dgm:pt modelId="{2B8E6D7D-F73C-4D92-89F7-3C50DB4976C0}" type="sibTrans" cxnId="{BD4477D6-8BDD-45A1-91B1-20AC9A0ADEA3}">
      <dgm:prSet/>
      <dgm:spPr/>
      <dgm:t>
        <a:bodyPr/>
        <a:lstStyle/>
        <a:p>
          <a:endParaRPr lang="en-US"/>
        </a:p>
      </dgm:t>
    </dgm:pt>
    <dgm:pt modelId="{580D5D47-D8A2-407E-ABBA-A664E03A75AF}">
      <dgm:prSet phldrT="[Text]" custT="1">
        <dgm:style>
          <a:lnRef idx="2">
            <a:schemeClr val="accent2">
              <a:shade val="15000"/>
            </a:schemeClr>
          </a:lnRef>
          <a:fillRef idx="1">
            <a:schemeClr val="accent2"/>
          </a:fillRef>
          <a:effectRef idx="0">
            <a:schemeClr val="accent2"/>
          </a:effectRef>
          <a:fontRef idx="minor">
            <a:schemeClr val="lt1"/>
          </a:fontRef>
        </dgm:style>
      </dgm:prSet>
      <dgm:spPr/>
      <dgm:t>
        <a:bodyPr/>
        <a:lstStyle/>
        <a:p>
          <a:r>
            <a:rPr lang="en-US" sz="1600" dirty="0"/>
            <a:t>North America (NA) also recorded high sales, the second territory after EMEA</a:t>
          </a:r>
          <a:r>
            <a:rPr lang="en-US" sz="2400" dirty="0"/>
            <a:t>.</a:t>
          </a:r>
        </a:p>
      </dgm:t>
    </dgm:pt>
    <dgm:pt modelId="{AD1F9351-13C8-4716-9B19-283739F0FBCE}" type="parTrans" cxnId="{0966EBBE-87C5-47F9-B0BD-6E7AFCF38F65}">
      <dgm:prSet/>
      <dgm:spPr/>
      <dgm:t>
        <a:bodyPr/>
        <a:lstStyle/>
        <a:p>
          <a:endParaRPr lang="en-US"/>
        </a:p>
      </dgm:t>
    </dgm:pt>
    <dgm:pt modelId="{2A7CBF0E-AEDE-4493-A2F9-801F97E737E5}" type="sibTrans" cxnId="{0966EBBE-87C5-47F9-B0BD-6E7AFCF38F65}">
      <dgm:prSet/>
      <dgm:spPr/>
      <dgm:t>
        <a:bodyPr/>
        <a:lstStyle/>
        <a:p>
          <a:endParaRPr lang="en-US"/>
        </a:p>
      </dgm:t>
    </dgm:pt>
    <dgm:pt modelId="{BE9301BA-EBA0-4421-884B-63A097EEDAAA}">
      <dgm:prSet phldrT="[Text]" custT="1">
        <dgm:style>
          <a:lnRef idx="2">
            <a:schemeClr val="accent2">
              <a:shade val="15000"/>
            </a:schemeClr>
          </a:lnRef>
          <a:fillRef idx="1">
            <a:schemeClr val="accent2"/>
          </a:fillRef>
          <a:effectRef idx="0">
            <a:schemeClr val="accent2"/>
          </a:effectRef>
          <a:fontRef idx="minor">
            <a:schemeClr val="lt1"/>
          </a:fontRef>
        </dgm:style>
      </dgm:prSet>
      <dgm:spPr/>
      <dgm:t>
        <a:bodyPr/>
        <a:lstStyle/>
        <a:p>
          <a:r>
            <a:rPr lang="en-US" sz="1600" dirty="0"/>
            <a:t>The Common trend of classic cars and vintage cars having the highest sales is still evident and it cuts across all territories</a:t>
          </a:r>
        </a:p>
      </dgm:t>
    </dgm:pt>
    <dgm:pt modelId="{B0849A7C-F704-4D54-B698-D2023AEE88F6}" type="parTrans" cxnId="{35DFA879-CB05-4BA0-B578-19C1E39E4585}">
      <dgm:prSet/>
      <dgm:spPr/>
      <dgm:t>
        <a:bodyPr/>
        <a:lstStyle/>
        <a:p>
          <a:endParaRPr lang="en-US"/>
        </a:p>
      </dgm:t>
    </dgm:pt>
    <dgm:pt modelId="{3BBE554E-4A52-4E9C-BD05-66EF44297F96}" type="sibTrans" cxnId="{35DFA879-CB05-4BA0-B578-19C1E39E4585}">
      <dgm:prSet/>
      <dgm:spPr/>
      <dgm:t>
        <a:bodyPr/>
        <a:lstStyle/>
        <a:p>
          <a:endParaRPr lang="en-US"/>
        </a:p>
      </dgm:t>
    </dgm:pt>
    <dgm:pt modelId="{F2C36300-9E72-425F-ACA2-8A57DAA347C8}" type="pres">
      <dgm:prSet presAssocID="{3D42F1CB-ACCD-4436-8B9D-51CE9B2D49A2}" presName="Name0" presStyleCnt="0">
        <dgm:presLayoutVars>
          <dgm:resizeHandles/>
        </dgm:presLayoutVars>
      </dgm:prSet>
      <dgm:spPr/>
    </dgm:pt>
    <dgm:pt modelId="{DD6BED63-4E87-46D7-AE41-F0EFBB26415C}" type="pres">
      <dgm:prSet presAssocID="{8682584D-0000-475E-A727-9B856A82DF0E}" presName="text" presStyleLbl="node1" presStyleIdx="0" presStyleCnt="3" custScaleX="564671" custLinFactNeighborX="-20330" custLinFactNeighborY="16189">
        <dgm:presLayoutVars>
          <dgm:bulletEnabled val="1"/>
        </dgm:presLayoutVars>
      </dgm:prSet>
      <dgm:spPr/>
    </dgm:pt>
    <dgm:pt modelId="{EB914F2C-F11A-4FF7-8453-8584668BC40D}" type="pres">
      <dgm:prSet presAssocID="{2B8E6D7D-F73C-4D92-89F7-3C50DB4976C0}" presName="space" presStyleCnt="0"/>
      <dgm:spPr/>
    </dgm:pt>
    <dgm:pt modelId="{D4A85F58-3783-4B4F-8016-4920833F5F70}" type="pres">
      <dgm:prSet presAssocID="{580D5D47-D8A2-407E-ABBA-A664E03A75AF}" presName="text" presStyleLbl="node1" presStyleIdx="1" presStyleCnt="3" custScaleX="282110">
        <dgm:presLayoutVars>
          <dgm:bulletEnabled val="1"/>
        </dgm:presLayoutVars>
      </dgm:prSet>
      <dgm:spPr/>
    </dgm:pt>
    <dgm:pt modelId="{14360998-2D47-4515-9C45-DDFF410F984A}" type="pres">
      <dgm:prSet presAssocID="{2A7CBF0E-AEDE-4493-A2F9-801F97E737E5}" presName="space" presStyleCnt="0"/>
      <dgm:spPr/>
    </dgm:pt>
    <dgm:pt modelId="{C3BA7002-55CA-4CC1-B1B8-E0119A965FBB}" type="pres">
      <dgm:prSet presAssocID="{BE9301BA-EBA0-4421-884B-63A097EEDAAA}" presName="text" presStyleLbl="node1" presStyleIdx="2" presStyleCnt="3" custScaleX="200223" custLinFactY="17665" custLinFactNeighborX="-477" custLinFactNeighborY="100000">
        <dgm:presLayoutVars>
          <dgm:bulletEnabled val="1"/>
        </dgm:presLayoutVars>
      </dgm:prSet>
      <dgm:spPr/>
    </dgm:pt>
  </dgm:ptLst>
  <dgm:cxnLst>
    <dgm:cxn modelId="{9BBFA94D-50EA-490F-99E1-40175D4C2625}" type="presOf" srcId="{3D42F1CB-ACCD-4436-8B9D-51CE9B2D49A2}" destId="{F2C36300-9E72-425F-ACA2-8A57DAA347C8}" srcOrd="0" destOrd="0" presId="urn:diagrams.loki3.com/VaryingWidthList"/>
    <dgm:cxn modelId="{6D88DD76-CDE6-4C81-9F6C-9BA5A5A127AA}" type="presOf" srcId="{BE9301BA-EBA0-4421-884B-63A097EEDAAA}" destId="{C3BA7002-55CA-4CC1-B1B8-E0119A965FBB}" srcOrd="0" destOrd="0" presId="urn:diagrams.loki3.com/VaryingWidthList"/>
    <dgm:cxn modelId="{35DFA879-CB05-4BA0-B578-19C1E39E4585}" srcId="{3D42F1CB-ACCD-4436-8B9D-51CE9B2D49A2}" destId="{BE9301BA-EBA0-4421-884B-63A097EEDAAA}" srcOrd="2" destOrd="0" parTransId="{B0849A7C-F704-4D54-B698-D2023AEE88F6}" sibTransId="{3BBE554E-4A52-4E9C-BD05-66EF44297F96}"/>
    <dgm:cxn modelId="{0966EBBE-87C5-47F9-B0BD-6E7AFCF38F65}" srcId="{3D42F1CB-ACCD-4436-8B9D-51CE9B2D49A2}" destId="{580D5D47-D8A2-407E-ABBA-A664E03A75AF}" srcOrd="1" destOrd="0" parTransId="{AD1F9351-13C8-4716-9B19-283739F0FBCE}" sibTransId="{2A7CBF0E-AEDE-4493-A2F9-801F97E737E5}"/>
    <dgm:cxn modelId="{BD4477D6-8BDD-45A1-91B1-20AC9A0ADEA3}" srcId="{3D42F1CB-ACCD-4436-8B9D-51CE9B2D49A2}" destId="{8682584D-0000-475E-A727-9B856A82DF0E}" srcOrd="0" destOrd="0" parTransId="{4EF56B43-5EBE-4377-A5D5-46A7F85B3996}" sibTransId="{2B8E6D7D-F73C-4D92-89F7-3C50DB4976C0}"/>
    <dgm:cxn modelId="{33A1EDEF-CF66-4542-A772-D56AC3DD14CE}" type="presOf" srcId="{580D5D47-D8A2-407E-ABBA-A664E03A75AF}" destId="{D4A85F58-3783-4B4F-8016-4920833F5F70}" srcOrd="0" destOrd="0" presId="urn:diagrams.loki3.com/VaryingWidthList"/>
    <dgm:cxn modelId="{2AE267FE-CB79-4F98-90F8-9BA2EC3820F7}" type="presOf" srcId="{8682584D-0000-475E-A727-9B856A82DF0E}" destId="{DD6BED63-4E87-46D7-AE41-F0EFBB26415C}" srcOrd="0" destOrd="0" presId="urn:diagrams.loki3.com/VaryingWidthList"/>
    <dgm:cxn modelId="{36D9D517-02BC-4B2B-9D6A-96ADC32EAB42}" type="presParOf" srcId="{F2C36300-9E72-425F-ACA2-8A57DAA347C8}" destId="{DD6BED63-4E87-46D7-AE41-F0EFBB26415C}" srcOrd="0" destOrd="0" presId="urn:diagrams.loki3.com/VaryingWidthList"/>
    <dgm:cxn modelId="{521FE432-D47A-4D33-9DC5-6C2568201A83}" type="presParOf" srcId="{F2C36300-9E72-425F-ACA2-8A57DAA347C8}" destId="{EB914F2C-F11A-4FF7-8453-8584668BC40D}" srcOrd="1" destOrd="0" presId="urn:diagrams.loki3.com/VaryingWidthList"/>
    <dgm:cxn modelId="{3017576B-CF94-4F70-829F-F026EA637E9F}" type="presParOf" srcId="{F2C36300-9E72-425F-ACA2-8A57DAA347C8}" destId="{D4A85F58-3783-4B4F-8016-4920833F5F70}" srcOrd="2" destOrd="0" presId="urn:diagrams.loki3.com/VaryingWidthList"/>
    <dgm:cxn modelId="{DEB3C9EF-8298-4C58-B62C-32C80A6462BB}" type="presParOf" srcId="{F2C36300-9E72-425F-ACA2-8A57DAA347C8}" destId="{14360998-2D47-4515-9C45-DDFF410F984A}" srcOrd="3" destOrd="0" presId="urn:diagrams.loki3.com/VaryingWidthList"/>
    <dgm:cxn modelId="{4127F46F-8AB8-4F42-9D96-A7517E24D93A}" type="presParOf" srcId="{F2C36300-9E72-425F-ACA2-8A57DAA347C8}" destId="{C3BA7002-55CA-4CC1-B1B8-E0119A965FBB}"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F52B96-CA3A-4A34-8159-3183AE73D81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5C1A32F-3278-4E3D-952A-7ED50033C41A}">
      <dgm:prSet phldrT="[Text]" phldr="1"/>
      <dgm:spPr/>
      <dgm:t>
        <a:bodyPr/>
        <a:lstStyle/>
        <a:p>
          <a:endParaRPr lang="en-US" dirty="0"/>
        </a:p>
      </dgm:t>
    </dgm:pt>
    <dgm:pt modelId="{856F5069-FFE9-4102-8755-32D060E941EE}" type="parTrans" cxnId="{22642CB5-5C35-44D4-99F3-8DC508BAE698}">
      <dgm:prSet/>
      <dgm:spPr/>
      <dgm:t>
        <a:bodyPr/>
        <a:lstStyle/>
        <a:p>
          <a:endParaRPr lang="en-US"/>
        </a:p>
      </dgm:t>
    </dgm:pt>
    <dgm:pt modelId="{87BF5D46-0FAF-4AB1-A408-A2E3610373B9}" type="sibTrans" cxnId="{22642CB5-5C35-44D4-99F3-8DC508BAE698}">
      <dgm:prSet/>
      <dgm:spPr/>
      <dgm:t>
        <a:bodyPr/>
        <a:lstStyle/>
        <a:p>
          <a:endParaRPr lang="en-US"/>
        </a:p>
      </dgm:t>
    </dgm:pt>
    <dgm:pt modelId="{0AF348A5-A27E-4165-A374-17EBE477FB55}">
      <dgm:prSet phldrT="[Text]"/>
      <dgm:spPr/>
      <dgm:t>
        <a:bodyPr/>
        <a:lstStyle/>
        <a:p>
          <a:r>
            <a:rPr lang="en-US" dirty="0" err="1"/>
            <a:t>Bergenville</a:t>
          </a:r>
          <a:r>
            <a:rPr lang="en-US" dirty="0"/>
            <a:t> is the branch with the highest sales of 49.0%</a:t>
          </a:r>
        </a:p>
      </dgm:t>
    </dgm:pt>
    <dgm:pt modelId="{E1AADDE7-E168-47C5-BA3E-DB9462FD59B7}" type="parTrans" cxnId="{6BBC71CD-0856-4736-9116-2ECF2BF5E50F}">
      <dgm:prSet/>
      <dgm:spPr/>
      <dgm:t>
        <a:bodyPr/>
        <a:lstStyle/>
        <a:p>
          <a:endParaRPr lang="en-US"/>
        </a:p>
      </dgm:t>
    </dgm:pt>
    <dgm:pt modelId="{BAD8DBD7-F4E5-4C1E-AC8C-E18892C8CBEF}" type="sibTrans" cxnId="{6BBC71CD-0856-4736-9116-2ECF2BF5E50F}">
      <dgm:prSet/>
      <dgm:spPr/>
      <dgm:t>
        <a:bodyPr/>
        <a:lstStyle/>
        <a:p>
          <a:endParaRPr lang="en-US"/>
        </a:p>
      </dgm:t>
    </dgm:pt>
    <dgm:pt modelId="{C9673243-18C3-44A4-9E90-6EB093E4880E}">
      <dgm:prSet phldrT="[Text]"/>
      <dgm:spPr/>
      <dgm:t>
        <a:bodyPr/>
        <a:lstStyle/>
        <a:p>
          <a:r>
            <a:rPr lang="en-US" dirty="0"/>
            <a:t>Skates Road branch also recorded high </a:t>
          </a:r>
          <a:r>
            <a:rPr lang="en-US" dirty="0" err="1"/>
            <a:t>sales.This</a:t>
          </a:r>
          <a:r>
            <a:rPr lang="en-US" dirty="0"/>
            <a:t> branch had 45.9%</a:t>
          </a:r>
        </a:p>
      </dgm:t>
    </dgm:pt>
    <dgm:pt modelId="{667BBFF5-4D3B-49AC-A52F-346CBE26DA1D}" type="parTrans" cxnId="{DFA9917A-2DFF-4E23-BF9F-793B11A8E3FA}">
      <dgm:prSet/>
      <dgm:spPr/>
      <dgm:t>
        <a:bodyPr/>
        <a:lstStyle/>
        <a:p>
          <a:endParaRPr lang="en-US"/>
        </a:p>
      </dgm:t>
    </dgm:pt>
    <dgm:pt modelId="{F2BBFE70-0B31-43D7-90D2-181F463B1AB3}" type="sibTrans" cxnId="{DFA9917A-2DFF-4E23-BF9F-793B11A8E3FA}">
      <dgm:prSet/>
      <dgm:spPr/>
      <dgm:t>
        <a:bodyPr/>
        <a:lstStyle/>
        <a:p>
          <a:endParaRPr lang="en-US"/>
        </a:p>
      </dgm:t>
    </dgm:pt>
    <dgm:pt modelId="{DC7B54E9-88B8-498A-AF5F-B0B405D7A0EC}">
      <dgm:prSet phldrT="[Text]"/>
      <dgm:spPr/>
      <dgm:t>
        <a:bodyPr/>
        <a:lstStyle/>
        <a:p>
          <a:r>
            <a:rPr lang="en-US" dirty="0" err="1"/>
            <a:t>Geiselweg</a:t>
          </a:r>
          <a:r>
            <a:rPr lang="en-US" dirty="0"/>
            <a:t> branch had the lowest sales of 5.6%</a:t>
          </a:r>
        </a:p>
      </dgm:t>
    </dgm:pt>
    <dgm:pt modelId="{7DF95938-311A-467C-BA75-FF57A727E9F3}" type="parTrans" cxnId="{EBE17741-E783-4B77-862D-51A6FDA0993F}">
      <dgm:prSet/>
      <dgm:spPr/>
      <dgm:t>
        <a:bodyPr/>
        <a:lstStyle/>
        <a:p>
          <a:endParaRPr lang="en-US"/>
        </a:p>
      </dgm:t>
    </dgm:pt>
    <dgm:pt modelId="{44DB2BAC-E5AE-4D14-B598-584C1DF18C3C}" type="sibTrans" cxnId="{EBE17741-E783-4B77-862D-51A6FDA0993F}">
      <dgm:prSet/>
      <dgm:spPr/>
      <dgm:t>
        <a:bodyPr/>
        <a:lstStyle/>
        <a:p>
          <a:endParaRPr lang="en-US"/>
        </a:p>
      </dgm:t>
    </dgm:pt>
    <dgm:pt modelId="{5FC2D368-9EFE-44E1-8184-E2EB3E2D8FE1}" type="pres">
      <dgm:prSet presAssocID="{0FF52B96-CA3A-4A34-8159-3183AE73D81C}" presName="vert0" presStyleCnt="0">
        <dgm:presLayoutVars>
          <dgm:dir/>
          <dgm:animOne val="branch"/>
          <dgm:animLvl val="lvl"/>
        </dgm:presLayoutVars>
      </dgm:prSet>
      <dgm:spPr/>
    </dgm:pt>
    <dgm:pt modelId="{68B2C533-DDE5-46C4-81EC-DA7294C3DB08}" type="pres">
      <dgm:prSet presAssocID="{25C1A32F-3278-4E3D-952A-7ED50033C41A}" presName="thickLine" presStyleLbl="alignNode1" presStyleIdx="0" presStyleCnt="1"/>
      <dgm:spPr/>
    </dgm:pt>
    <dgm:pt modelId="{2F5C633E-722D-4451-BC29-5EA999FF61BD}" type="pres">
      <dgm:prSet presAssocID="{25C1A32F-3278-4E3D-952A-7ED50033C41A}" presName="horz1" presStyleCnt="0"/>
      <dgm:spPr/>
    </dgm:pt>
    <dgm:pt modelId="{E5FD7346-6790-4E65-91A0-11A5535516BD}" type="pres">
      <dgm:prSet presAssocID="{25C1A32F-3278-4E3D-952A-7ED50033C41A}" presName="tx1" presStyleLbl="revTx" presStyleIdx="0" presStyleCnt="4" custFlipHor="1" custScaleX="22969"/>
      <dgm:spPr/>
    </dgm:pt>
    <dgm:pt modelId="{90DDC564-7090-4A03-A3FC-11C4BB7F34A6}" type="pres">
      <dgm:prSet presAssocID="{25C1A32F-3278-4E3D-952A-7ED50033C41A}" presName="vert1" presStyleCnt="0"/>
      <dgm:spPr/>
    </dgm:pt>
    <dgm:pt modelId="{788FDB87-5697-45C1-BECB-644A20B8C726}" type="pres">
      <dgm:prSet presAssocID="{0AF348A5-A27E-4165-A374-17EBE477FB55}" presName="vertSpace2a" presStyleCnt="0"/>
      <dgm:spPr/>
    </dgm:pt>
    <dgm:pt modelId="{B084D0C5-AA38-4253-930D-47ADC0A376F5}" type="pres">
      <dgm:prSet presAssocID="{0AF348A5-A27E-4165-A374-17EBE477FB55}" presName="horz2" presStyleCnt="0"/>
      <dgm:spPr/>
    </dgm:pt>
    <dgm:pt modelId="{DED6E9BA-CB98-4E5F-9745-0D4FA07A7B93}" type="pres">
      <dgm:prSet presAssocID="{0AF348A5-A27E-4165-A374-17EBE477FB55}" presName="horzSpace2" presStyleCnt="0"/>
      <dgm:spPr/>
    </dgm:pt>
    <dgm:pt modelId="{DCEA9120-5280-4072-A318-6500ADE6DF7D}" type="pres">
      <dgm:prSet presAssocID="{0AF348A5-A27E-4165-A374-17EBE477FB55}" presName="tx2" presStyleLbl="revTx" presStyleIdx="1" presStyleCnt="4"/>
      <dgm:spPr/>
    </dgm:pt>
    <dgm:pt modelId="{FC9CE5D5-EE12-4B7D-A571-349FBA2ECD8F}" type="pres">
      <dgm:prSet presAssocID="{0AF348A5-A27E-4165-A374-17EBE477FB55}" presName="vert2" presStyleCnt="0"/>
      <dgm:spPr/>
    </dgm:pt>
    <dgm:pt modelId="{47BAEAE2-1B97-48BC-962A-2C9089C9040A}" type="pres">
      <dgm:prSet presAssocID="{0AF348A5-A27E-4165-A374-17EBE477FB55}" presName="thinLine2b" presStyleLbl="callout" presStyleIdx="0" presStyleCnt="3"/>
      <dgm:spPr/>
    </dgm:pt>
    <dgm:pt modelId="{84C9BA8A-26FC-41DE-89AC-0FB5DE199858}" type="pres">
      <dgm:prSet presAssocID="{0AF348A5-A27E-4165-A374-17EBE477FB55}" presName="vertSpace2b" presStyleCnt="0"/>
      <dgm:spPr/>
    </dgm:pt>
    <dgm:pt modelId="{5A034F8A-8A51-4BAE-B606-46A1F0AC4320}" type="pres">
      <dgm:prSet presAssocID="{C9673243-18C3-44A4-9E90-6EB093E4880E}" presName="horz2" presStyleCnt="0"/>
      <dgm:spPr/>
    </dgm:pt>
    <dgm:pt modelId="{04217643-6120-48A2-8802-C23655E82D5E}" type="pres">
      <dgm:prSet presAssocID="{C9673243-18C3-44A4-9E90-6EB093E4880E}" presName="horzSpace2" presStyleCnt="0"/>
      <dgm:spPr/>
    </dgm:pt>
    <dgm:pt modelId="{D2200FE9-D57B-439A-B4D5-94CE1B50C6AC}" type="pres">
      <dgm:prSet presAssocID="{C9673243-18C3-44A4-9E90-6EB093E4880E}" presName="tx2" presStyleLbl="revTx" presStyleIdx="2" presStyleCnt="4"/>
      <dgm:spPr/>
    </dgm:pt>
    <dgm:pt modelId="{56D4E006-AD49-468B-AC70-002E8BA77624}" type="pres">
      <dgm:prSet presAssocID="{C9673243-18C3-44A4-9E90-6EB093E4880E}" presName="vert2" presStyleCnt="0"/>
      <dgm:spPr/>
    </dgm:pt>
    <dgm:pt modelId="{386899D0-051E-4FA5-B061-9E815BE52533}" type="pres">
      <dgm:prSet presAssocID="{C9673243-18C3-44A4-9E90-6EB093E4880E}" presName="thinLine2b" presStyleLbl="callout" presStyleIdx="1" presStyleCnt="3"/>
      <dgm:spPr/>
    </dgm:pt>
    <dgm:pt modelId="{3A975B15-84D6-4E3B-AF4B-CC27DE3C4CD2}" type="pres">
      <dgm:prSet presAssocID="{C9673243-18C3-44A4-9E90-6EB093E4880E}" presName="vertSpace2b" presStyleCnt="0"/>
      <dgm:spPr/>
    </dgm:pt>
    <dgm:pt modelId="{07323245-F439-4461-A9C8-7DCB3457A3E6}" type="pres">
      <dgm:prSet presAssocID="{DC7B54E9-88B8-498A-AF5F-B0B405D7A0EC}" presName="horz2" presStyleCnt="0"/>
      <dgm:spPr/>
    </dgm:pt>
    <dgm:pt modelId="{0A0626B4-EF25-4BFD-B3FD-5272F0ED47E9}" type="pres">
      <dgm:prSet presAssocID="{DC7B54E9-88B8-498A-AF5F-B0B405D7A0EC}" presName="horzSpace2" presStyleCnt="0"/>
      <dgm:spPr/>
    </dgm:pt>
    <dgm:pt modelId="{4CD477AD-7D6D-4869-BFEE-D700B7EC44DC}" type="pres">
      <dgm:prSet presAssocID="{DC7B54E9-88B8-498A-AF5F-B0B405D7A0EC}" presName="tx2" presStyleLbl="revTx" presStyleIdx="3" presStyleCnt="4"/>
      <dgm:spPr/>
    </dgm:pt>
    <dgm:pt modelId="{884B805A-D828-477C-A5F5-A9E93F510C87}" type="pres">
      <dgm:prSet presAssocID="{DC7B54E9-88B8-498A-AF5F-B0B405D7A0EC}" presName="vert2" presStyleCnt="0"/>
      <dgm:spPr/>
    </dgm:pt>
    <dgm:pt modelId="{3D86BCD2-3BF1-47E9-8C32-8D7851444BE3}" type="pres">
      <dgm:prSet presAssocID="{DC7B54E9-88B8-498A-AF5F-B0B405D7A0EC}" presName="thinLine2b" presStyleLbl="callout" presStyleIdx="2" presStyleCnt="3"/>
      <dgm:spPr/>
    </dgm:pt>
    <dgm:pt modelId="{6F310249-FFA1-405C-ADB1-C1A95570B73F}" type="pres">
      <dgm:prSet presAssocID="{DC7B54E9-88B8-498A-AF5F-B0B405D7A0EC}" presName="vertSpace2b" presStyleCnt="0"/>
      <dgm:spPr/>
    </dgm:pt>
  </dgm:ptLst>
  <dgm:cxnLst>
    <dgm:cxn modelId="{6A5EE317-7561-4555-88F1-5EE7F8C27EFC}" type="presOf" srcId="{C9673243-18C3-44A4-9E90-6EB093E4880E}" destId="{D2200FE9-D57B-439A-B4D5-94CE1B50C6AC}" srcOrd="0" destOrd="0" presId="urn:microsoft.com/office/officeart/2008/layout/LinedList"/>
    <dgm:cxn modelId="{72CE1241-4076-464B-9B33-DF21AD6579A0}" type="presOf" srcId="{DC7B54E9-88B8-498A-AF5F-B0B405D7A0EC}" destId="{4CD477AD-7D6D-4869-BFEE-D700B7EC44DC}" srcOrd="0" destOrd="0" presId="urn:microsoft.com/office/officeart/2008/layout/LinedList"/>
    <dgm:cxn modelId="{EBE17741-E783-4B77-862D-51A6FDA0993F}" srcId="{25C1A32F-3278-4E3D-952A-7ED50033C41A}" destId="{DC7B54E9-88B8-498A-AF5F-B0B405D7A0EC}" srcOrd="2" destOrd="0" parTransId="{7DF95938-311A-467C-BA75-FF57A727E9F3}" sibTransId="{44DB2BAC-E5AE-4D14-B598-584C1DF18C3C}"/>
    <dgm:cxn modelId="{8D686B76-0874-4142-91FA-E26F83DA16F1}" type="presOf" srcId="{0AF348A5-A27E-4165-A374-17EBE477FB55}" destId="{DCEA9120-5280-4072-A318-6500ADE6DF7D}" srcOrd="0" destOrd="0" presId="urn:microsoft.com/office/officeart/2008/layout/LinedList"/>
    <dgm:cxn modelId="{DFA9917A-2DFF-4E23-BF9F-793B11A8E3FA}" srcId="{25C1A32F-3278-4E3D-952A-7ED50033C41A}" destId="{C9673243-18C3-44A4-9E90-6EB093E4880E}" srcOrd="1" destOrd="0" parTransId="{667BBFF5-4D3B-49AC-A52F-346CBE26DA1D}" sibTransId="{F2BBFE70-0B31-43D7-90D2-181F463B1AB3}"/>
    <dgm:cxn modelId="{286C9BA0-3520-4591-A4AA-F5278CB08117}" type="presOf" srcId="{25C1A32F-3278-4E3D-952A-7ED50033C41A}" destId="{E5FD7346-6790-4E65-91A0-11A5535516BD}" srcOrd="0" destOrd="0" presId="urn:microsoft.com/office/officeart/2008/layout/LinedList"/>
    <dgm:cxn modelId="{22642CB5-5C35-44D4-99F3-8DC508BAE698}" srcId="{0FF52B96-CA3A-4A34-8159-3183AE73D81C}" destId="{25C1A32F-3278-4E3D-952A-7ED50033C41A}" srcOrd="0" destOrd="0" parTransId="{856F5069-FFE9-4102-8755-32D060E941EE}" sibTransId="{87BF5D46-0FAF-4AB1-A408-A2E3610373B9}"/>
    <dgm:cxn modelId="{6BBC71CD-0856-4736-9116-2ECF2BF5E50F}" srcId="{25C1A32F-3278-4E3D-952A-7ED50033C41A}" destId="{0AF348A5-A27E-4165-A374-17EBE477FB55}" srcOrd="0" destOrd="0" parTransId="{E1AADDE7-E168-47C5-BA3E-DB9462FD59B7}" sibTransId="{BAD8DBD7-F4E5-4C1E-AC8C-E18892C8CBEF}"/>
    <dgm:cxn modelId="{0FCFBBFB-D9C9-474D-8F1D-1E5A67824786}" type="presOf" srcId="{0FF52B96-CA3A-4A34-8159-3183AE73D81C}" destId="{5FC2D368-9EFE-44E1-8184-E2EB3E2D8FE1}" srcOrd="0" destOrd="0" presId="urn:microsoft.com/office/officeart/2008/layout/LinedList"/>
    <dgm:cxn modelId="{5053EAF9-D629-47FE-B9E5-72ABA618675E}" type="presParOf" srcId="{5FC2D368-9EFE-44E1-8184-E2EB3E2D8FE1}" destId="{68B2C533-DDE5-46C4-81EC-DA7294C3DB08}" srcOrd="0" destOrd="0" presId="urn:microsoft.com/office/officeart/2008/layout/LinedList"/>
    <dgm:cxn modelId="{BD0E1CB0-4CD0-49AB-8C7B-2CE84A003923}" type="presParOf" srcId="{5FC2D368-9EFE-44E1-8184-E2EB3E2D8FE1}" destId="{2F5C633E-722D-4451-BC29-5EA999FF61BD}" srcOrd="1" destOrd="0" presId="urn:microsoft.com/office/officeart/2008/layout/LinedList"/>
    <dgm:cxn modelId="{595BDD2C-1070-4440-9661-B558FBB05129}" type="presParOf" srcId="{2F5C633E-722D-4451-BC29-5EA999FF61BD}" destId="{E5FD7346-6790-4E65-91A0-11A5535516BD}" srcOrd="0" destOrd="0" presId="urn:microsoft.com/office/officeart/2008/layout/LinedList"/>
    <dgm:cxn modelId="{D9E2C185-EA27-46AE-B611-E3F46F7D32C4}" type="presParOf" srcId="{2F5C633E-722D-4451-BC29-5EA999FF61BD}" destId="{90DDC564-7090-4A03-A3FC-11C4BB7F34A6}" srcOrd="1" destOrd="0" presId="urn:microsoft.com/office/officeart/2008/layout/LinedList"/>
    <dgm:cxn modelId="{10AE6A1B-D8D9-4BEC-A096-7D948510B7AB}" type="presParOf" srcId="{90DDC564-7090-4A03-A3FC-11C4BB7F34A6}" destId="{788FDB87-5697-45C1-BECB-644A20B8C726}" srcOrd="0" destOrd="0" presId="urn:microsoft.com/office/officeart/2008/layout/LinedList"/>
    <dgm:cxn modelId="{EA960AB3-6994-4790-BCD8-BB7B188F0ABC}" type="presParOf" srcId="{90DDC564-7090-4A03-A3FC-11C4BB7F34A6}" destId="{B084D0C5-AA38-4253-930D-47ADC0A376F5}" srcOrd="1" destOrd="0" presId="urn:microsoft.com/office/officeart/2008/layout/LinedList"/>
    <dgm:cxn modelId="{B906A492-7473-482F-9DFE-CF711941F18C}" type="presParOf" srcId="{B084D0C5-AA38-4253-930D-47ADC0A376F5}" destId="{DED6E9BA-CB98-4E5F-9745-0D4FA07A7B93}" srcOrd="0" destOrd="0" presId="urn:microsoft.com/office/officeart/2008/layout/LinedList"/>
    <dgm:cxn modelId="{79B99C90-2114-42E1-A6F9-3ADF3DFD3401}" type="presParOf" srcId="{B084D0C5-AA38-4253-930D-47ADC0A376F5}" destId="{DCEA9120-5280-4072-A318-6500ADE6DF7D}" srcOrd="1" destOrd="0" presId="urn:microsoft.com/office/officeart/2008/layout/LinedList"/>
    <dgm:cxn modelId="{AD1AAF28-A202-48A4-A152-0A9625187DB3}" type="presParOf" srcId="{B084D0C5-AA38-4253-930D-47ADC0A376F5}" destId="{FC9CE5D5-EE12-4B7D-A571-349FBA2ECD8F}" srcOrd="2" destOrd="0" presId="urn:microsoft.com/office/officeart/2008/layout/LinedList"/>
    <dgm:cxn modelId="{58982738-4847-4E60-A2EB-25FF8C356EEB}" type="presParOf" srcId="{90DDC564-7090-4A03-A3FC-11C4BB7F34A6}" destId="{47BAEAE2-1B97-48BC-962A-2C9089C9040A}" srcOrd="2" destOrd="0" presId="urn:microsoft.com/office/officeart/2008/layout/LinedList"/>
    <dgm:cxn modelId="{2F93687A-C53C-47CA-A0BF-7B5417E6A721}" type="presParOf" srcId="{90DDC564-7090-4A03-A3FC-11C4BB7F34A6}" destId="{84C9BA8A-26FC-41DE-89AC-0FB5DE199858}" srcOrd="3" destOrd="0" presId="urn:microsoft.com/office/officeart/2008/layout/LinedList"/>
    <dgm:cxn modelId="{65C62D86-F6FB-4764-99A5-ACF9A36D707D}" type="presParOf" srcId="{90DDC564-7090-4A03-A3FC-11C4BB7F34A6}" destId="{5A034F8A-8A51-4BAE-B606-46A1F0AC4320}" srcOrd="4" destOrd="0" presId="urn:microsoft.com/office/officeart/2008/layout/LinedList"/>
    <dgm:cxn modelId="{2A67A2E8-43E9-4FD7-A2D0-3678592FC14A}" type="presParOf" srcId="{5A034F8A-8A51-4BAE-B606-46A1F0AC4320}" destId="{04217643-6120-48A2-8802-C23655E82D5E}" srcOrd="0" destOrd="0" presId="urn:microsoft.com/office/officeart/2008/layout/LinedList"/>
    <dgm:cxn modelId="{38D534F9-A5F5-478B-A5B9-ACEAD6A443B8}" type="presParOf" srcId="{5A034F8A-8A51-4BAE-B606-46A1F0AC4320}" destId="{D2200FE9-D57B-439A-B4D5-94CE1B50C6AC}" srcOrd="1" destOrd="0" presId="urn:microsoft.com/office/officeart/2008/layout/LinedList"/>
    <dgm:cxn modelId="{017F8B37-D86C-43BE-8F1B-D396D1B5FABF}" type="presParOf" srcId="{5A034F8A-8A51-4BAE-B606-46A1F0AC4320}" destId="{56D4E006-AD49-468B-AC70-002E8BA77624}" srcOrd="2" destOrd="0" presId="urn:microsoft.com/office/officeart/2008/layout/LinedList"/>
    <dgm:cxn modelId="{7282DC6F-9A38-4F0F-A4ED-6B908143EA18}" type="presParOf" srcId="{90DDC564-7090-4A03-A3FC-11C4BB7F34A6}" destId="{386899D0-051E-4FA5-B061-9E815BE52533}" srcOrd="5" destOrd="0" presId="urn:microsoft.com/office/officeart/2008/layout/LinedList"/>
    <dgm:cxn modelId="{4207E415-FA5C-4F75-9D1A-90296A0FCD9D}" type="presParOf" srcId="{90DDC564-7090-4A03-A3FC-11C4BB7F34A6}" destId="{3A975B15-84D6-4E3B-AF4B-CC27DE3C4CD2}" srcOrd="6" destOrd="0" presId="urn:microsoft.com/office/officeart/2008/layout/LinedList"/>
    <dgm:cxn modelId="{C47062D2-6F93-49C6-8710-DA598CE15CCD}" type="presParOf" srcId="{90DDC564-7090-4A03-A3FC-11C4BB7F34A6}" destId="{07323245-F439-4461-A9C8-7DCB3457A3E6}" srcOrd="7" destOrd="0" presId="urn:microsoft.com/office/officeart/2008/layout/LinedList"/>
    <dgm:cxn modelId="{EF70B5A2-32BF-40CE-AA16-F85CD4CEC605}" type="presParOf" srcId="{07323245-F439-4461-A9C8-7DCB3457A3E6}" destId="{0A0626B4-EF25-4BFD-B3FD-5272F0ED47E9}" srcOrd="0" destOrd="0" presId="urn:microsoft.com/office/officeart/2008/layout/LinedList"/>
    <dgm:cxn modelId="{D5B538C0-CE24-467D-BA17-35B92C3B600D}" type="presParOf" srcId="{07323245-F439-4461-A9C8-7DCB3457A3E6}" destId="{4CD477AD-7D6D-4869-BFEE-D700B7EC44DC}" srcOrd="1" destOrd="0" presId="urn:microsoft.com/office/officeart/2008/layout/LinedList"/>
    <dgm:cxn modelId="{FC402282-0F4D-4BA2-BE38-8AB22A96180B}" type="presParOf" srcId="{07323245-F439-4461-A9C8-7DCB3457A3E6}" destId="{884B805A-D828-477C-A5F5-A9E93F510C87}" srcOrd="2" destOrd="0" presId="urn:microsoft.com/office/officeart/2008/layout/LinedList"/>
    <dgm:cxn modelId="{43740CA9-0BF6-4ACD-B369-36418622F6C7}" type="presParOf" srcId="{90DDC564-7090-4A03-A3FC-11C4BB7F34A6}" destId="{3D86BCD2-3BF1-47E9-8C32-8D7851444BE3}" srcOrd="8" destOrd="0" presId="urn:microsoft.com/office/officeart/2008/layout/LinedList"/>
    <dgm:cxn modelId="{25A4B26F-CCCF-4A3F-866C-95720165087E}" type="presParOf" srcId="{90DDC564-7090-4A03-A3FC-11C4BB7F34A6}" destId="{6F310249-FFA1-405C-ADB1-C1A95570B73F}"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9B619-26B9-4C26-B54D-34EFC3CBD165}">
      <dsp:nvSpPr>
        <dsp:cNvPr id="0" name=""/>
        <dsp:cNvSpPr/>
      </dsp:nvSpPr>
      <dsp:spPr>
        <a:xfrm>
          <a:off x="4263731" y="1768490"/>
          <a:ext cx="3073206" cy="611518"/>
        </a:xfrm>
        <a:custGeom>
          <a:avLst/>
          <a:gdLst/>
          <a:ahLst/>
          <a:cxnLst/>
          <a:rect l="0" t="0" r="0" b="0"/>
          <a:pathLst>
            <a:path>
              <a:moveTo>
                <a:pt x="0" y="0"/>
              </a:moveTo>
              <a:lnTo>
                <a:pt x="0" y="347710"/>
              </a:lnTo>
              <a:lnTo>
                <a:pt x="3073206" y="347710"/>
              </a:lnTo>
              <a:lnTo>
                <a:pt x="3073206" y="611518"/>
              </a:lnTo>
            </a:path>
          </a:pathLst>
        </a:custGeom>
        <a:noFill/>
        <a:ln w="12700" cap="flat" cmpd="sng" algn="ctr">
          <a:solidFill>
            <a:schemeClr val="accent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1360EAF-2512-4BA0-AAD9-086A0CDA2183}">
      <dsp:nvSpPr>
        <dsp:cNvPr id="0" name=""/>
        <dsp:cNvSpPr/>
      </dsp:nvSpPr>
      <dsp:spPr>
        <a:xfrm>
          <a:off x="4218011" y="1768490"/>
          <a:ext cx="91440" cy="611518"/>
        </a:xfrm>
        <a:custGeom>
          <a:avLst/>
          <a:gdLst/>
          <a:ahLst/>
          <a:cxnLst/>
          <a:rect l="0" t="0" r="0" b="0"/>
          <a:pathLst>
            <a:path>
              <a:moveTo>
                <a:pt x="45720" y="0"/>
              </a:moveTo>
              <a:lnTo>
                <a:pt x="45720" y="347710"/>
              </a:lnTo>
              <a:lnTo>
                <a:pt x="78859" y="347710"/>
              </a:lnTo>
              <a:lnTo>
                <a:pt x="78859" y="611518"/>
              </a:lnTo>
            </a:path>
          </a:pathLst>
        </a:custGeom>
        <a:noFill/>
        <a:ln w="12700" cap="flat" cmpd="sng" algn="ctr">
          <a:solidFill>
            <a:schemeClr val="accent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9D39C6F-6F55-4190-8D1E-E3B9F774BC73}">
      <dsp:nvSpPr>
        <dsp:cNvPr id="0" name=""/>
        <dsp:cNvSpPr/>
      </dsp:nvSpPr>
      <dsp:spPr>
        <a:xfrm>
          <a:off x="1256803" y="1768490"/>
          <a:ext cx="3006928" cy="611518"/>
        </a:xfrm>
        <a:custGeom>
          <a:avLst/>
          <a:gdLst/>
          <a:ahLst/>
          <a:cxnLst/>
          <a:rect l="0" t="0" r="0" b="0"/>
          <a:pathLst>
            <a:path>
              <a:moveTo>
                <a:pt x="3006928" y="0"/>
              </a:moveTo>
              <a:lnTo>
                <a:pt x="3006928" y="347710"/>
              </a:lnTo>
              <a:lnTo>
                <a:pt x="0" y="347710"/>
              </a:lnTo>
              <a:lnTo>
                <a:pt x="0" y="611518"/>
              </a:lnTo>
            </a:path>
          </a:pathLst>
        </a:custGeom>
        <a:noFill/>
        <a:ln w="12700" cap="flat" cmpd="sng" algn="ctr">
          <a:solidFill>
            <a:schemeClr val="accent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03F0BCF-0CBB-4476-A6EA-684F63A99B42}">
      <dsp:nvSpPr>
        <dsp:cNvPr id="0" name=""/>
        <dsp:cNvSpPr/>
      </dsp:nvSpPr>
      <dsp:spPr>
        <a:xfrm>
          <a:off x="3007505" y="325878"/>
          <a:ext cx="2512452" cy="1442612"/>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err="1"/>
            <a:t>Salesdata</a:t>
          </a:r>
          <a:r>
            <a:rPr lang="en-US" sz="2400" b="1" kern="1200" dirty="0"/>
            <a:t> (Excel format</a:t>
          </a:r>
          <a:r>
            <a:rPr lang="en-US" sz="4200" b="1" kern="1200" dirty="0"/>
            <a:t>)</a:t>
          </a:r>
        </a:p>
      </dsp:txBody>
      <dsp:txXfrm>
        <a:off x="3007505" y="325878"/>
        <a:ext cx="2512452" cy="1442612"/>
      </dsp:txXfrm>
    </dsp:sp>
    <dsp:sp modelId="{23773A03-05E9-47C8-B6C7-F9F63DC8BDF0}">
      <dsp:nvSpPr>
        <dsp:cNvPr id="0" name=""/>
        <dsp:cNvSpPr/>
      </dsp:nvSpPr>
      <dsp:spPr>
        <a:xfrm>
          <a:off x="576" y="2380009"/>
          <a:ext cx="2512452" cy="125622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Main Data – has sales information (22 columns and 2823 rows)</a:t>
          </a:r>
        </a:p>
      </dsp:txBody>
      <dsp:txXfrm>
        <a:off x="576" y="2380009"/>
        <a:ext cx="2512452" cy="1256226"/>
      </dsp:txXfrm>
    </dsp:sp>
    <dsp:sp modelId="{F2EBA7A7-20EA-45B8-B540-0FE4FD1F7C97}">
      <dsp:nvSpPr>
        <dsp:cNvPr id="0" name=""/>
        <dsp:cNvSpPr/>
      </dsp:nvSpPr>
      <dsp:spPr>
        <a:xfrm>
          <a:off x="3040644" y="2380009"/>
          <a:ext cx="2512452" cy="125622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Product Master – product description </a:t>
          </a:r>
        </a:p>
      </dsp:txBody>
      <dsp:txXfrm>
        <a:off x="3040644" y="2380009"/>
        <a:ext cx="2512452" cy="1256226"/>
      </dsp:txXfrm>
    </dsp:sp>
    <dsp:sp modelId="{A41B7819-2516-42B5-B173-EAC7EC3F8524}">
      <dsp:nvSpPr>
        <dsp:cNvPr id="0" name=""/>
        <dsp:cNvSpPr/>
      </dsp:nvSpPr>
      <dsp:spPr>
        <a:xfrm>
          <a:off x="6080711" y="2380009"/>
          <a:ext cx="2512452" cy="125622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Data Dictionary – descriptions of the main data and product master</a:t>
          </a:r>
        </a:p>
      </dsp:txBody>
      <dsp:txXfrm>
        <a:off x="6080711" y="2380009"/>
        <a:ext cx="2512452" cy="1256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FED70-D95B-429E-A4DA-72EE0319A7E2}">
      <dsp:nvSpPr>
        <dsp:cNvPr id="0" name=""/>
        <dsp:cNvSpPr/>
      </dsp:nvSpPr>
      <dsp:spPr>
        <a:xfrm>
          <a:off x="1467107" y="0"/>
          <a:ext cx="3054107" cy="1898469"/>
        </a:xfrm>
        <a:prstGeom prst="rect">
          <a:avLst/>
        </a:prstGeom>
        <a:solidFill>
          <a:schemeClr val="accent2"/>
        </a:solidFill>
        <a:ln w="12700" cap="flat"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i="0" kern="1200" dirty="0">
              <a:latin typeface="Times New Roman" panose="02020603050405020304" pitchFamily="18" charset="0"/>
              <a:cs typeface="Times New Roman" panose="02020603050405020304" pitchFamily="18" charset="0"/>
            </a:rPr>
            <a:t>SALES ANALYSIS</a:t>
          </a:r>
        </a:p>
      </dsp:txBody>
      <dsp:txXfrm>
        <a:off x="1467107" y="0"/>
        <a:ext cx="3054107" cy="1898469"/>
      </dsp:txXfrm>
    </dsp:sp>
    <dsp:sp modelId="{EBD2C6FF-3BA4-4FAF-9A91-BC6D2FC0659A}">
      <dsp:nvSpPr>
        <dsp:cNvPr id="0" name=""/>
        <dsp:cNvSpPr/>
      </dsp:nvSpPr>
      <dsp:spPr>
        <a:xfrm>
          <a:off x="5055836" y="27214"/>
          <a:ext cx="3054107" cy="1832464"/>
        </a:xfrm>
        <a:prstGeom prst="rect">
          <a:avLst/>
        </a:prstGeom>
        <a:solidFill>
          <a:schemeClr val="accent2"/>
        </a:solidFill>
        <a:ln w="12700" cap="flat"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247650" tIns="247650" rIns="247650" bIns="24765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FFFFF"/>
              </a:solidFill>
              <a:latin typeface="Times New Roman" panose="02020603050405020304" pitchFamily="18" charset="0"/>
              <a:ea typeface="+mn-ea"/>
              <a:cs typeface="Times New Roman" panose="02020603050405020304" pitchFamily="18" charset="0"/>
            </a:rPr>
            <a:t>PROFIT ANALYSIS</a:t>
          </a:r>
        </a:p>
      </dsp:txBody>
      <dsp:txXfrm>
        <a:off x="5055836" y="27214"/>
        <a:ext cx="3054107" cy="1832464"/>
      </dsp:txXfrm>
    </dsp:sp>
    <dsp:sp modelId="{744FA25B-EF35-407D-ADE1-0AB5E672EA9B}">
      <dsp:nvSpPr>
        <dsp:cNvPr id="0" name=""/>
        <dsp:cNvSpPr/>
      </dsp:nvSpPr>
      <dsp:spPr>
        <a:xfrm>
          <a:off x="1611994" y="2204670"/>
          <a:ext cx="3054107" cy="1832464"/>
        </a:xfrm>
        <a:prstGeom prst="rect">
          <a:avLst/>
        </a:prstGeom>
        <a:solidFill>
          <a:schemeClr val="accent2"/>
        </a:solidFill>
        <a:ln w="12700" cap="flat"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247650" tIns="247650" rIns="247650" bIns="24765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FFFFF"/>
              </a:solidFill>
              <a:latin typeface="Times New Roman" panose="02020603050405020304" pitchFamily="18" charset="0"/>
              <a:ea typeface="+mn-ea"/>
              <a:cs typeface="Times New Roman" panose="02020603050405020304" pitchFamily="18" charset="0"/>
            </a:rPr>
            <a:t>CUSTOMER ANALYSIS</a:t>
          </a:r>
        </a:p>
      </dsp:txBody>
      <dsp:txXfrm>
        <a:off x="1611994" y="2204670"/>
        <a:ext cx="3054107" cy="1832464"/>
      </dsp:txXfrm>
    </dsp:sp>
    <dsp:sp modelId="{20DD919A-65C5-44A4-B226-2B724285D78D}">
      <dsp:nvSpPr>
        <dsp:cNvPr id="0" name=""/>
        <dsp:cNvSpPr/>
      </dsp:nvSpPr>
      <dsp:spPr>
        <a:xfrm>
          <a:off x="4971512" y="2204670"/>
          <a:ext cx="3054107" cy="1832464"/>
        </a:xfrm>
        <a:prstGeom prst="rect">
          <a:avLst/>
        </a:prstGeom>
        <a:solidFill>
          <a:schemeClr val="accent2"/>
        </a:solidFill>
        <a:ln w="12700" cap="flat"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ORDERS ANALYSIS</a:t>
          </a:r>
        </a:p>
      </dsp:txBody>
      <dsp:txXfrm>
        <a:off x="4971512" y="2204670"/>
        <a:ext cx="3054107" cy="1832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C2E13-D217-42F1-A035-D9C2F7F9C8F0}">
      <dsp:nvSpPr>
        <dsp:cNvPr id="0" name=""/>
        <dsp:cNvSpPr/>
      </dsp:nvSpPr>
      <dsp:spPr>
        <a:xfrm>
          <a:off x="0" y="326909"/>
          <a:ext cx="5702061" cy="809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There is a common trend in every that cuts across all the countries in terms of product sales</a:t>
          </a:r>
          <a:endParaRPr lang="en-US" sz="2800" kern="1200" dirty="0"/>
        </a:p>
      </dsp:txBody>
      <dsp:txXfrm>
        <a:off x="39527" y="366436"/>
        <a:ext cx="5623007" cy="730665"/>
      </dsp:txXfrm>
    </dsp:sp>
    <dsp:sp modelId="{B12E1B35-CAF3-4C13-ADC4-BCB9693BC1CB}">
      <dsp:nvSpPr>
        <dsp:cNvPr id="0" name=""/>
        <dsp:cNvSpPr/>
      </dsp:nvSpPr>
      <dsp:spPr>
        <a:xfrm>
          <a:off x="388424" y="1305043"/>
          <a:ext cx="5313636" cy="631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Both classic cars and vintage cars respectively, have the highest sales in all countries</a:t>
          </a:r>
        </a:p>
      </dsp:txBody>
      <dsp:txXfrm>
        <a:off x="419237" y="1335856"/>
        <a:ext cx="5252010" cy="569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BED63-4E87-46D7-AE41-F0EFBB26415C}">
      <dsp:nvSpPr>
        <dsp:cNvPr id="0" name=""/>
        <dsp:cNvSpPr/>
      </dsp:nvSpPr>
      <dsp:spPr>
        <a:xfrm>
          <a:off x="0" y="12939"/>
          <a:ext cx="5397387" cy="1346510"/>
        </a:xfrm>
        <a:prstGeom prst="rect">
          <a:avLst/>
        </a:prstGeom>
        <a:solidFill>
          <a:schemeClr val="accent2"/>
        </a:solidFill>
        <a:ln w="12700" cap="flat"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Europe Middle East Africa (EMEA) is the territory with the highest sales of all products</a:t>
          </a:r>
        </a:p>
      </dsp:txBody>
      <dsp:txXfrm>
        <a:off x="0" y="12939"/>
        <a:ext cx="5397387" cy="1346510"/>
      </dsp:txXfrm>
    </dsp:sp>
    <dsp:sp modelId="{D4A85F58-3783-4B4F-8016-4920833F5F70}">
      <dsp:nvSpPr>
        <dsp:cNvPr id="0" name=""/>
        <dsp:cNvSpPr/>
      </dsp:nvSpPr>
      <dsp:spPr>
        <a:xfrm>
          <a:off x="291311" y="1415876"/>
          <a:ext cx="4814765" cy="1346510"/>
        </a:xfrm>
        <a:prstGeom prst="rect">
          <a:avLst/>
        </a:prstGeom>
        <a:solidFill>
          <a:schemeClr val="accent2"/>
        </a:solidFill>
        <a:ln w="12700" cap="flat"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North America (NA) also recorded high sales, the second territory after EMEA</a:t>
          </a:r>
          <a:r>
            <a:rPr lang="en-US" sz="2400" kern="1200" dirty="0"/>
            <a:t>.</a:t>
          </a:r>
        </a:p>
      </dsp:txBody>
      <dsp:txXfrm>
        <a:off x="291311" y="1415876"/>
        <a:ext cx="4814765" cy="1346510"/>
      </dsp:txXfrm>
    </dsp:sp>
    <dsp:sp modelId="{C3BA7002-55CA-4CC1-B1B8-E0119A965FBB}">
      <dsp:nvSpPr>
        <dsp:cNvPr id="0" name=""/>
        <dsp:cNvSpPr/>
      </dsp:nvSpPr>
      <dsp:spPr>
        <a:xfrm>
          <a:off x="525982" y="2831752"/>
          <a:ext cx="4324816" cy="1346510"/>
        </a:xfrm>
        <a:prstGeom prst="rect">
          <a:avLst/>
        </a:prstGeom>
        <a:solidFill>
          <a:schemeClr val="accent2"/>
        </a:solidFill>
        <a:ln w="12700" cap="flat"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The Common trend of classic cars and vintage cars having the highest sales is still evident and it cuts across all territories</a:t>
          </a:r>
        </a:p>
      </dsp:txBody>
      <dsp:txXfrm>
        <a:off x="525982" y="2831752"/>
        <a:ext cx="4324816" cy="13465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2C533-DDE5-46C4-81EC-DA7294C3DB08}">
      <dsp:nvSpPr>
        <dsp:cNvPr id="0" name=""/>
        <dsp:cNvSpPr/>
      </dsp:nvSpPr>
      <dsp:spPr>
        <a:xfrm>
          <a:off x="0" y="0"/>
          <a:ext cx="55268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D7346-6790-4E65-91A0-11A5535516BD}">
      <dsp:nvSpPr>
        <dsp:cNvPr id="0" name=""/>
        <dsp:cNvSpPr/>
      </dsp:nvSpPr>
      <dsp:spPr>
        <a:xfrm flipH="1">
          <a:off x="0" y="0"/>
          <a:ext cx="253892" cy="4224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endParaRPr lang="en-US" sz="600" kern="1200" dirty="0"/>
        </a:p>
      </dsp:txBody>
      <dsp:txXfrm>
        <a:off x="0" y="0"/>
        <a:ext cx="253892" cy="4224042"/>
      </dsp:txXfrm>
    </dsp:sp>
    <dsp:sp modelId="{DCEA9120-5280-4072-A318-6500ADE6DF7D}">
      <dsp:nvSpPr>
        <dsp:cNvPr id="0" name=""/>
        <dsp:cNvSpPr/>
      </dsp:nvSpPr>
      <dsp:spPr>
        <a:xfrm>
          <a:off x="336795" y="66000"/>
          <a:ext cx="4338585" cy="1320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err="1"/>
            <a:t>Bergenville</a:t>
          </a:r>
          <a:r>
            <a:rPr lang="en-US" sz="2700" kern="1200" dirty="0"/>
            <a:t> is the branch with the highest sales of 49.0%</a:t>
          </a:r>
        </a:p>
      </dsp:txBody>
      <dsp:txXfrm>
        <a:off x="336795" y="66000"/>
        <a:ext cx="4338585" cy="1320013"/>
      </dsp:txXfrm>
    </dsp:sp>
    <dsp:sp modelId="{47BAEAE2-1B97-48BC-962A-2C9089C9040A}">
      <dsp:nvSpPr>
        <dsp:cNvPr id="0" name=""/>
        <dsp:cNvSpPr/>
      </dsp:nvSpPr>
      <dsp:spPr>
        <a:xfrm>
          <a:off x="253892" y="1386013"/>
          <a:ext cx="44214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00FE9-D57B-439A-B4D5-94CE1B50C6AC}">
      <dsp:nvSpPr>
        <dsp:cNvPr id="0" name=""/>
        <dsp:cNvSpPr/>
      </dsp:nvSpPr>
      <dsp:spPr>
        <a:xfrm>
          <a:off x="336795" y="1452014"/>
          <a:ext cx="4338585" cy="1320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Skates Road branch also recorded high </a:t>
          </a:r>
          <a:r>
            <a:rPr lang="en-US" sz="2700" kern="1200" dirty="0" err="1"/>
            <a:t>sales.This</a:t>
          </a:r>
          <a:r>
            <a:rPr lang="en-US" sz="2700" kern="1200" dirty="0"/>
            <a:t> branch had 45.9%</a:t>
          </a:r>
        </a:p>
      </dsp:txBody>
      <dsp:txXfrm>
        <a:off x="336795" y="1452014"/>
        <a:ext cx="4338585" cy="1320013"/>
      </dsp:txXfrm>
    </dsp:sp>
    <dsp:sp modelId="{386899D0-051E-4FA5-B061-9E815BE52533}">
      <dsp:nvSpPr>
        <dsp:cNvPr id="0" name=""/>
        <dsp:cNvSpPr/>
      </dsp:nvSpPr>
      <dsp:spPr>
        <a:xfrm>
          <a:off x="253892" y="2772027"/>
          <a:ext cx="44214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D477AD-7D6D-4869-BFEE-D700B7EC44DC}">
      <dsp:nvSpPr>
        <dsp:cNvPr id="0" name=""/>
        <dsp:cNvSpPr/>
      </dsp:nvSpPr>
      <dsp:spPr>
        <a:xfrm>
          <a:off x="336795" y="2838028"/>
          <a:ext cx="4338585" cy="1320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err="1"/>
            <a:t>Geiselweg</a:t>
          </a:r>
          <a:r>
            <a:rPr lang="en-US" sz="2700" kern="1200" dirty="0"/>
            <a:t> branch had the lowest sales of 5.6%</a:t>
          </a:r>
        </a:p>
      </dsp:txBody>
      <dsp:txXfrm>
        <a:off x="336795" y="2838028"/>
        <a:ext cx="4338585" cy="1320013"/>
      </dsp:txXfrm>
    </dsp:sp>
    <dsp:sp modelId="{3D86BCD2-3BF1-47E9-8C32-8D7851444BE3}">
      <dsp:nvSpPr>
        <dsp:cNvPr id="0" name=""/>
        <dsp:cNvSpPr/>
      </dsp:nvSpPr>
      <dsp:spPr>
        <a:xfrm>
          <a:off x="253892" y="4158041"/>
          <a:ext cx="44214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7A80-7AD8-484B-AD4A-7F2C31A0F9AF}"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8EDCB-A52C-49DC-82CD-B5AC25FC288F}" type="slidenum">
              <a:rPr lang="en-US" smtClean="0"/>
              <a:t>‹#›</a:t>
            </a:fld>
            <a:endParaRPr lang="en-US"/>
          </a:p>
        </p:txBody>
      </p:sp>
    </p:spTree>
    <p:extLst>
      <p:ext uri="{BB962C8B-B14F-4D97-AF65-F5344CB8AC3E}">
        <p14:creationId xmlns:p14="http://schemas.microsoft.com/office/powerpoint/2010/main" val="1351450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58EDCB-A52C-49DC-82CD-B5AC25FC288F}" type="slidenum">
              <a:rPr lang="en-US" smtClean="0"/>
              <a:t>1</a:t>
            </a:fld>
            <a:endParaRPr lang="en-US"/>
          </a:p>
        </p:txBody>
      </p:sp>
    </p:spTree>
    <p:extLst>
      <p:ext uri="{BB962C8B-B14F-4D97-AF65-F5344CB8AC3E}">
        <p14:creationId xmlns:p14="http://schemas.microsoft.com/office/powerpoint/2010/main" val="395448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58EDCB-A52C-49DC-82CD-B5AC25FC288F}" type="slidenum">
              <a:rPr lang="en-US" smtClean="0"/>
              <a:t>11</a:t>
            </a:fld>
            <a:endParaRPr lang="en-US"/>
          </a:p>
        </p:txBody>
      </p:sp>
    </p:spTree>
    <p:extLst>
      <p:ext uri="{BB962C8B-B14F-4D97-AF65-F5344CB8AC3E}">
        <p14:creationId xmlns:p14="http://schemas.microsoft.com/office/powerpoint/2010/main" val="289790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58EDCB-A52C-49DC-82CD-B5AC25FC288F}" type="slidenum">
              <a:rPr lang="en-US" smtClean="0"/>
              <a:t>13</a:t>
            </a:fld>
            <a:endParaRPr lang="en-US"/>
          </a:p>
        </p:txBody>
      </p:sp>
    </p:spTree>
    <p:extLst>
      <p:ext uri="{BB962C8B-B14F-4D97-AF65-F5344CB8AC3E}">
        <p14:creationId xmlns:p14="http://schemas.microsoft.com/office/powerpoint/2010/main" val="69317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09C1551-BD03-485A-9406-172812A76846}" type="datetimeFigureOut">
              <a:rPr lang="en-KE" smtClean="0"/>
              <a:t>11/09/2024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673FE1F3-3DE9-4D95-9954-53625336B954}" type="slidenum">
              <a:rPr lang="en-KE" smtClean="0"/>
              <a:t>‹#›</a:t>
            </a:fld>
            <a:endParaRPr lang="en-KE"/>
          </a:p>
        </p:txBody>
      </p:sp>
    </p:spTree>
    <p:extLst>
      <p:ext uri="{BB962C8B-B14F-4D97-AF65-F5344CB8AC3E}">
        <p14:creationId xmlns:p14="http://schemas.microsoft.com/office/powerpoint/2010/main" val="23578621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C1551-BD03-485A-9406-172812A76846}" type="datetimeFigureOut">
              <a:rPr lang="en-KE" smtClean="0"/>
              <a:t>11/09/2024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673FE1F3-3DE9-4D95-9954-53625336B954}" type="slidenum">
              <a:rPr lang="en-KE" smtClean="0"/>
              <a:t>‹#›</a:t>
            </a:fld>
            <a:endParaRPr lang="en-KE"/>
          </a:p>
        </p:txBody>
      </p:sp>
    </p:spTree>
    <p:extLst>
      <p:ext uri="{BB962C8B-B14F-4D97-AF65-F5344CB8AC3E}">
        <p14:creationId xmlns:p14="http://schemas.microsoft.com/office/powerpoint/2010/main" val="49690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C1551-BD03-485A-9406-172812A76846}" type="datetimeFigureOut">
              <a:rPr lang="en-KE" smtClean="0"/>
              <a:t>11/09/2024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673FE1F3-3DE9-4D95-9954-53625336B954}" type="slidenum">
              <a:rPr lang="en-KE" smtClean="0"/>
              <a:t>‹#›</a:t>
            </a:fld>
            <a:endParaRPr lang="en-KE"/>
          </a:p>
        </p:txBody>
      </p:sp>
    </p:spTree>
    <p:extLst>
      <p:ext uri="{BB962C8B-B14F-4D97-AF65-F5344CB8AC3E}">
        <p14:creationId xmlns:p14="http://schemas.microsoft.com/office/powerpoint/2010/main" val="348428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C1551-BD03-485A-9406-172812A76846}" type="datetimeFigureOut">
              <a:rPr lang="en-KE" smtClean="0"/>
              <a:t>11/09/2024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673FE1F3-3DE9-4D95-9954-53625336B954}" type="slidenum">
              <a:rPr lang="en-KE" smtClean="0"/>
              <a:t>‹#›</a:t>
            </a:fld>
            <a:endParaRPr lang="en-KE"/>
          </a:p>
        </p:txBody>
      </p:sp>
    </p:spTree>
    <p:extLst>
      <p:ext uri="{BB962C8B-B14F-4D97-AF65-F5344CB8AC3E}">
        <p14:creationId xmlns:p14="http://schemas.microsoft.com/office/powerpoint/2010/main" val="183427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09C1551-BD03-485A-9406-172812A76846}" type="datetimeFigureOut">
              <a:rPr lang="en-KE" smtClean="0"/>
              <a:t>11/09/2024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673FE1F3-3DE9-4D95-9954-53625336B954}" type="slidenum">
              <a:rPr lang="en-KE" smtClean="0"/>
              <a:t>‹#›</a:t>
            </a:fld>
            <a:endParaRPr lang="en-KE"/>
          </a:p>
        </p:txBody>
      </p:sp>
    </p:spTree>
    <p:extLst>
      <p:ext uri="{BB962C8B-B14F-4D97-AF65-F5344CB8AC3E}">
        <p14:creationId xmlns:p14="http://schemas.microsoft.com/office/powerpoint/2010/main" val="15082608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09C1551-BD03-485A-9406-172812A76846}" type="datetimeFigureOut">
              <a:rPr lang="en-KE" smtClean="0"/>
              <a:t>11/09/2024</a:t>
            </a:fld>
            <a:endParaRPr lang="en-KE"/>
          </a:p>
        </p:txBody>
      </p:sp>
      <p:sp>
        <p:nvSpPr>
          <p:cNvPr id="9" name="Footer Placeholder 8"/>
          <p:cNvSpPr>
            <a:spLocks noGrp="1"/>
          </p:cNvSpPr>
          <p:nvPr>
            <p:ph type="ftr" sz="quarter" idx="11"/>
          </p:nvPr>
        </p:nvSpPr>
        <p:spPr/>
        <p:txBody>
          <a:bodyPr/>
          <a:lstStyle/>
          <a:p>
            <a:endParaRPr lang="en-KE"/>
          </a:p>
        </p:txBody>
      </p:sp>
      <p:sp>
        <p:nvSpPr>
          <p:cNvPr id="10" name="Slide Number Placeholder 9"/>
          <p:cNvSpPr>
            <a:spLocks noGrp="1"/>
          </p:cNvSpPr>
          <p:nvPr>
            <p:ph type="sldNum" sz="quarter" idx="12"/>
          </p:nvPr>
        </p:nvSpPr>
        <p:spPr/>
        <p:txBody>
          <a:bodyPr/>
          <a:lstStyle/>
          <a:p>
            <a:fld id="{673FE1F3-3DE9-4D95-9954-53625336B954}" type="slidenum">
              <a:rPr lang="en-KE" smtClean="0"/>
              <a:t>‹#›</a:t>
            </a:fld>
            <a:endParaRPr lang="en-KE"/>
          </a:p>
        </p:txBody>
      </p:sp>
    </p:spTree>
    <p:extLst>
      <p:ext uri="{BB962C8B-B14F-4D97-AF65-F5344CB8AC3E}">
        <p14:creationId xmlns:p14="http://schemas.microsoft.com/office/powerpoint/2010/main" val="397048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09C1551-BD03-485A-9406-172812A76846}" type="datetimeFigureOut">
              <a:rPr lang="en-KE" smtClean="0"/>
              <a:t>11/09/2024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673FE1F3-3DE9-4D95-9954-53625336B954}" type="slidenum">
              <a:rPr lang="en-KE" smtClean="0"/>
              <a:t>‹#›</a:t>
            </a:fld>
            <a:endParaRPr lang="en-KE"/>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2177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C1551-BD03-485A-9406-172812A76846}" type="datetimeFigureOut">
              <a:rPr lang="en-KE" smtClean="0"/>
              <a:t>11/09/2024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673FE1F3-3DE9-4D95-9954-53625336B954}" type="slidenum">
              <a:rPr lang="en-KE" smtClean="0"/>
              <a:t>‹#›</a:t>
            </a:fld>
            <a:endParaRPr lang="en-KE"/>
          </a:p>
        </p:txBody>
      </p:sp>
    </p:spTree>
    <p:extLst>
      <p:ext uri="{BB962C8B-B14F-4D97-AF65-F5344CB8AC3E}">
        <p14:creationId xmlns:p14="http://schemas.microsoft.com/office/powerpoint/2010/main" val="296140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C1551-BD03-485A-9406-172812A76846}" type="datetimeFigureOut">
              <a:rPr lang="en-KE" smtClean="0"/>
              <a:t>11/09/2024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673FE1F3-3DE9-4D95-9954-53625336B954}" type="slidenum">
              <a:rPr lang="en-KE" smtClean="0"/>
              <a:t>‹#›</a:t>
            </a:fld>
            <a:endParaRPr lang="en-KE"/>
          </a:p>
        </p:txBody>
      </p:sp>
    </p:spTree>
    <p:extLst>
      <p:ext uri="{BB962C8B-B14F-4D97-AF65-F5344CB8AC3E}">
        <p14:creationId xmlns:p14="http://schemas.microsoft.com/office/powerpoint/2010/main" val="143350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09C1551-BD03-485A-9406-172812A76846}" type="datetimeFigureOut">
              <a:rPr lang="en-KE" smtClean="0"/>
              <a:t>11/09/2024</a:t>
            </a:fld>
            <a:endParaRPr lang="en-K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1" name="Slide Number Placeholder 10"/>
          <p:cNvSpPr>
            <a:spLocks noGrp="1"/>
          </p:cNvSpPr>
          <p:nvPr>
            <p:ph type="sldNum" sz="quarter" idx="12"/>
          </p:nvPr>
        </p:nvSpPr>
        <p:spPr/>
        <p:txBody>
          <a:bodyPr/>
          <a:lstStyle/>
          <a:p>
            <a:fld id="{673FE1F3-3DE9-4D95-9954-53625336B954}" type="slidenum">
              <a:rPr lang="en-KE" smtClean="0"/>
              <a:t>‹#›</a:t>
            </a:fld>
            <a:endParaRPr lang="en-KE"/>
          </a:p>
        </p:txBody>
      </p:sp>
    </p:spTree>
    <p:extLst>
      <p:ext uri="{BB962C8B-B14F-4D97-AF65-F5344CB8AC3E}">
        <p14:creationId xmlns:p14="http://schemas.microsoft.com/office/powerpoint/2010/main" val="232811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09C1551-BD03-485A-9406-172812A76846}" type="datetimeFigureOut">
              <a:rPr lang="en-KE" smtClean="0"/>
              <a:t>11/09/2024</a:t>
            </a:fld>
            <a:endParaRPr lang="en-K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0" name="Slide Number Placeholder 9"/>
          <p:cNvSpPr>
            <a:spLocks noGrp="1"/>
          </p:cNvSpPr>
          <p:nvPr>
            <p:ph type="sldNum" sz="quarter" idx="12"/>
          </p:nvPr>
        </p:nvSpPr>
        <p:spPr/>
        <p:txBody>
          <a:bodyPr/>
          <a:lstStyle/>
          <a:p>
            <a:fld id="{673FE1F3-3DE9-4D95-9954-53625336B954}" type="slidenum">
              <a:rPr lang="en-KE" smtClean="0"/>
              <a:t>‹#›</a:t>
            </a:fld>
            <a:endParaRPr lang="en-KE"/>
          </a:p>
        </p:txBody>
      </p:sp>
    </p:spTree>
    <p:extLst>
      <p:ext uri="{BB962C8B-B14F-4D97-AF65-F5344CB8AC3E}">
        <p14:creationId xmlns:p14="http://schemas.microsoft.com/office/powerpoint/2010/main" val="242561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09C1551-BD03-485A-9406-172812A76846}" type="datetimeFigureOut">
              <a:rPr lang="en-KE" smtClean="0"/>
              <a:t>11/09/2024</a:t>
            </a:fld>
            <a:endParaRPr lang="en-K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K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73FE1F3-3DE9-4D95-9954-53625336B954}" type="slidenum">
              <a:rPr lang="en-KE" smtClean="0"/>
              <a:t>‹#›</a:t>
            </a:fld>
            <a:endParaRPr lang="en-KE"/>
          </a:p>
        </p:txBody>
      </p:sp>
    </p:spTree>
    <p:extLst>
      <p:ext uri="{BB962C8B-B14F-4D97-AF65-F5344CB8AC3E}">
        <p14:creationId xmlns:p14="http://schemas.microsoft.com/office/powerpoint/2010/main" val="7690354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hyperlink" Target="https://commons.wikimedia.org/wiki/File:5_continents.PNG" TargetMode="Externa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4.png"/><Relationship Id="rId7" Type="http://schemas.openxmlformats.org/officeDocument/2006/relationships/diagramColors" Target="../diagrams/colors5.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36.svg"/><Relationship Id="rId4" Type="http://schemas.openxmlformats.org/officeDocument/2006/relationships/diagramData" Target="../diagrams/data5.xml"/><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jpe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svg"/></Relationships>
</file>

<file path=ppt/slides/_rels/slide1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nonsa.pl/wiki/Problem"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0.png"/><Relationship Id="rId3" Type="http://schemas.openxmlformats.org/officeDocument/2006/relationships/hyperlink" Target="https://www.rawpixel.com/image/380207/aerial-view-business-data-analysis-graph" TargetMode="External"/><Relationship Id="rId7" Type="http://schemas.openxmlformats.org/officeDocument/2006/relationships/diagramColors" Target="../diagrams/colors2.xml"/><Relationship Id="rId12" Type="http://schemas.openxmlformats.org/officeDocument/2006/relationships/image" Target="../media/image9.svg"/><Relationship Id="rId2" Type="http://schemas.openxmlformats.org/officeDocument/2006/relationships/image" Target="../media/image5.1"/><Relationship Id="rId1" Type="http://schemas.openxmlformats.org/officeDocument/2006/relationships/slideLayout" Target="../slideLayouts/slideLayout4.xml"/><Relationship Id="rId6" Type="http://schemas.openxmlformats.org/officeDocument/2006/relationships/diagramQuickStyle" Target="../diagrams/quickStyle2.xml"/><Relationship Id="rId11" Type="http://schemas.openxmlformats.org/officeDocument/2006/relationships/image" Target="../media/image8.png"/><Relationship Id="rId5" Type="http://schemas.openxmlformats.org/officeDocument/2006/relationships/diagramLayout" Target="../diagrams/layout2.xml"/><Relationship Id="rId15" Type="http://schemas.openxmlformats.org/officeDocument/2006/relationships/image" Target="../media/image12.jpeg"/><Relationship Id="rId10" Type="http://schemas.openxmlformats.org/officeDocument/2006/relationships/image" Target="../media/image7.svg"/><Relationship Id="rId4" Type="http://schemas.openxmlformats.org/officeDocument/2006/relationships/diagramData" Target="../diagrams/data2.xml"/><Relationship Id="rId9" Type="http://schemas.openxmlformats.org/officeDocument/2006/relationships/image" Target="../media/image6.png"/><Relationship Id="rId14"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5.xml"/><Relationship Id="rId5" Type="http://schemas.openxmlformats.org/officeDocument/2006/relationships/image" Target="../media/image13.jpeg"/><Relationship Id="rId4" Type="http://schemas.openxmlformats.org/officeDocument/2006/relationships/image" Target="../media/image26.sv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1.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image" Target="../media/image9.svg"/><Relationship Id="rId5" Type="http://schemas.openxmlformats.org/officeDocument/2006/relationships/diagramQuickStyle" Target="../diagrams/quickStyle3.xml"/><Relationship Id="rId10" Type="http://schemas.openxmlformats.org/officeDocument/2006/relationships/image" Target="../media/image8.png"/><Relationship Id="rId4" Type="http://schemas.openxmlformats.org/officeDocument/2006/relationships/diagramLayout" Target="../diagrams/layout3.xml"/><Relationship Id="rId9"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3ECA-C397-D301-0E9C-606D37C3D78E}"/>
              </a:ext>
            </a:extLst>
          </p:cNvPr>
          <p:cNvSpPr>
            <a:spLocks noGrp="1"/>
          </p:cNvSpPr>
          <p:nvPr>
            <p:ph type="ctrTitle"/>
          </p:nvPr>
        </p:nvSpPr>
        <p:spPr>
          <a:xfrm>
            <a:off x="1524000" y="1122363"/>
            <a:ext cx="9144000" cy="1425765"/>
          </a:xfrm>
        </p:spPr>
        <p:txBody>
          <a:bodyPr/>
          <a:lstStyle/>
          <a:p>
            <a:r>
              <a:rPr lang="en-US" b="1" u="sng" dirty="0">
                <a:latin typeface="Times New Roman" panose="02020603050405020304" pitchFamily="18" charset="0"/>
                <a:cs typeface="Times New Roman" panose="02020603050405020304" pitchFamily="18" charset="0"/>
              </a:rPr>
              <a:t>T O Y  S A L E S  A N A L Y S I S</a:t>
            </a:r>
            <a:endParaRPr lang="en-KE"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633B1FC-10C2-C070-9C3D-58C81D49F25D}"/>
              </a:ext>
            </a:extLst>
          </p:cNvPr>
          <p:cNvSpPr>
            <a:spLocks noGrp="1"/>
          </p:cNvSpPr>
          <p:nvPr>
            <p:ph type="subTitle" idx="1"/>
          </p:nvPr>
        </p:nvSpPr>
        <p:spPr>
          <a:xfrm>
            <a:off x="1524000" y="3206496"/>
            <a:ext cx="9144000" cy="1990344"/>
          </a:xfrm>
        </p:spPr>
        <p:txBody>
          <a:bodyPr>
            <a:normAutofit fontScale="85000" lnSpcReduction="20000"/>
          </a:bodyPr>
          <a:lstStyle/>
          <a:p>
            <a:r>
              <a:rPr lang="en-US" b="1" u="sng" dirty="0"/>
              <a:t>GROUP MEMBERS:</a:t>
            </a:r>
          </a:p>
          <a:p>
            <a:r>
              <a:rPr lang="en-US" i="1" dirty="0"/>
              <a:t>Evans Ochieng’ </a:t>
            </a:r>
            <a:r>
              <a:rPr lang="en-US" i="1" dirty="0" err="1"/>
              <a:t>Ojuok</a:t>
            </a:r>
            <a:endParaRPr lang="en-US" i="1" dirty="0"/>
          </a:p>
          <a:p>
            <a:r>
              <a:rPr lang="en-US" i="1" dirty="0"/>
              <a:t>Faith Njeri Mburu</a:t>
            </a:r>
          </a:p>
          <a:p>
            <a:r>
              <a:rPr lang="en-US" i="1" dirty="0"/>
              <a:t>Francis Mwangi Muthoni</a:t>
            </a:r>
          </a:p>
          <a:p>
            <a:r>
              <a:rPr lang="en-US" i="1" dirty="0"/>
              <a:t>Kellie Njoki </a:t>
            </a:r>
            <a:r>
              <a:rPr lang="en-US" i="1" dirty="0" err="1"/>
              <a:t>Ndaru</a:t>
            </a:r>
            <a:endParaRPr lang="en-US" i="1" dirty="0"/>
          </a:p>
          <a:p>
            <a:r>
              <a:rPr lang="en-US" i="1" dirty="0"/>
              <a:t>Austin </a:t>
            </a:r>
            <a:r>
              <a:rPr lang="en-US" i="1" dirty="0" err="1"/>
              <a:t>Alutsachi</a:t>
            </a:r>
            <a:r>
              <a:rPr lang="en-US" i="1" dirty="0"/>
              <a:t> Murunga</a:t>
            </a:r>
          </a:p>
          <a:p>
            <a:endParaRPr lang="en-US" dirty="0"/>
          </a:p>
        </p:txBody>
      </p:sp>
      <p:pic>
        <p:nvPicPr>
          <p:cNvPr id="5" name="Picture 4">
            <a:extLst>
              <a:ext uri="{FF2B5EF4-FFF2-40B4-BE49-F238E27FC236}">
                <a16:creationId xmlns:a16="http://schemas.microsoft.com/office/drawing/2014/main" id="{2CF5002C-71DD-3B3E-A40C-2A7D894C1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88" y="2848395"/>
            <a:ext cx="3762797" cy="3762797"/>
          </a:xfrm>
          <a:prstGeom prst="rect">
            <a:avLst/>
          </a:prstGeom>
        </p:spPr>
      </p:pic>
    </p:spTree>
    <p:extLst>
      <p:ext uri="{BB962C8B-B14F-4D97-AF65-F5344CB8AC3E}">
        <p14:creationId xmlns:p14="http://schemas.microsoft.com/office/powerpoint/2010/main" val="25954891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1BB0-1F2D-0B40-5C95-05DE18DC04AC}"/>
              </a:ext>
            </a:extLst>
          </p:cNvPr>
          <p:cNvSpPr>
            <a:spLocks noGrp="1"/>
          </p:cNvSpPr>
          <p:nvPr>
            <p:ph type="title"/>
          </p:nvPr>
        </p:nvSpPr>
        <p:spPr>
          <a:xfrm>
            <a:off x="2231136" y="0"/>
            <a:ext cx="7729728" cy="971043"/>
          </a:xfrm>
        </p:spPr>
        <p:txBody>
          <a:bodyPr>
            <a:normAutofit fontScale="90000"/>
          </a:bodyPr>
          <a:lstStyle/>
          <a:p>
            <a:r>
              <a:rPr lang="en-US" b="1" dirty="0">
                <a:latin typeface="Times New Roman" panose="02020603050405020304" pitchFamily="18" charset="0"/>
                <a:cs typeface="Times New Roman" panose="02020603050405020304" pitchFamily="18" charset="0"/>
              </a:rPr>
              <a:t>PRODUCT SALES ACROSS TERRITORIES</a:t>
            </a:r>
          </a:p>
        </p:txBody>
      </p:sp>
      <p:pic>
        <p:nvPicPr>
          <p:cNvPr id="5" name="Content Placeholder 4">
            <a:extLst>
              <a:ext uri="{FF2B5EF4-FFF2-40B4-BE49-F238E27FC236}">
                <a16:creationId xmlns:a16="http://schemas.microsoft.com/office/drawing/2014/main" id="{23658813-07B3-4FB3-8CEC-0BD080EC667B}"/>
              </a:ext>
            </a:extLst>
          </p:cNvPr>
          <p:cNvPicPr>
            <a:picLocks noGrp="1" noChangeAspect="1"/>
          </p:cNvPicPr>
          <p:nvPr>
            <p:ph sz="half" idx="1"/>
          </p:nvPr>
        </p:nvPicPr>
        <p:blipFill>
          <a:blip r:embed="rId2"/>
          <a:stretch>
            <a:fillRect/>
          </a:stretch>
        </p:blipFill>
        <p:spPr>
          <a:xfrm>
            <a:off x="142959" y="1497027"/>
            <a:ext cx="5953041" cy="5033246"/>
          </a:xfrm>
        </p:spPr>
      </p:pic>
      <p:graphicFrame>
        <p:nvGraphicFramePr>
          <p:cNvPr id="8" name="Content Placeholder 7">
            <a:extLst>
              <a:ext uri="{FF2B5EF4-FFF2-40B4-BE49-F238E27FC236}">
                <a16:creationId xmlns:a16="http://schemas.microsoft.com/office/drawing/2014/main" id="{E0EA9945-093C-0B04-0BBE-D7AEF7B10579}"/>
              </a:ext>
            </a:extLst>
          </p:cNvPr>
          <p:cNvGraphicFramePr>
            <a:graphicFrameLocks noGrp="1"/>
          </p:cNvGraphicFramePr>
          <p:nvPr>
            <p:ph sz="half" idx="2"/>
            <p:extLst>
              <p:ext uri="{D42A27DB-BD31-4B8C-83A1-F6EECF244321}">
                <p14:modId xmlns:p14="http://schemas.microsoft.com/office/powerpoint/2010/main" val="178795086"/>
              </p:ext>
            </p:extLst>
          </p:nvPr>
        </p:nvGraphicFramePr>
        <p:xfrm>
          <a:off x="6651653" y="1561763"/>
          <a:ext cx="5397388" cy="4178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Right 6">
            <a:extLst>
              <a:ext uri="{FF2B5EF4-FFF2-40B4-BE49-F238E27FC236}">
                <a16:creationId xmlns:a16="http://schemas.microsoft.com/office/drawing/2014/main" id="{8D56A3DB-3775-37F7-1C82-88DB63BAB369}"/>
              </a:ext>
            </a:extLst>
          </p:cNvPr>
          <p:cNvSpPr/>
          <p:nvPr/>
        </p:nvSpPr>
        <p:spPr>
          <a:xfrm>
            <a:off x="6164909" y="2167533"/>
            <a:ext cx="347957" cy="2358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8D3C0A-BF7A-60D1-6B07-AADFE7C3112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74535" y="218485"/>
            <a:ext cx="1108608" cy="752559"/>
          </a:xfrm>
          <a:prstGeom prst="rect">
            <a:avLst/>
          </a:prstGeom>
        </p:spPr>
      </p:pic>
    </p:spTree>
    <p:extLst>
      <p:ext uri="{BB962C8B-B14F-4D97-AF65-F5344CB8AC3E}">
        <p14:creationId xmlns:p14="http://schemas.microsoft.com/office/powerpoint/2010/main" val="365610700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D952-770E-5600-E303-D58733BB008C}"/>
              </a:ext>
            </a:extLst>
          </p:cNvPr>
          <p:cNvSpPr>
            <a:spLocks noGrp="1"/>
          </p:cNvSpPr>
          <p:nvPr>
            <p:ph type="title"/>
          </p:nvPr>
        </p:nvSpPr>
        <p:spPr>
          <a:xfrm>
            <a:off x="2231136" y="0"/>
            <a:ext cx="7729728" cy="793019"/>
          </a:xfrm>
        </p:spPr>
        <p:txBody>
          <a:bodyPr>
            <a:normAutofit fontScale="90000"/>
          </a:bodyPr>
          <a:lstStyle/>
          <a:p>
            <a:r>
              <a:rPr lang="en-US" dirty="0">
                <a:latin typeface="Arial Black" panose="020B0A04020102020204" pitchFamily="34" charset="0"/>
              </a:rPr>
              <a:t>DISTRIBUTION OF SALES BY BRANCH</a:t>
            </a:r>
          </a:p>
        </p:txBody>
      </p:sp>
      <p:pic>
        <p:nvPicPr>
          <p:cNvPr id="5" name="Content Placeholder 4">
            <a:extLst>
              <a:ext uri="{FF2B5EF4-FFF2-40B4-BE49-F238E27FC236}">
                <a16:creationId xmlns:a16="http://schemas.microsoft.com/office/drawing/2014/main" id="{055C688C-F093-7F25-3CA1-C861A4725262}"/>
              </a:ext>
            </a:extLst>
          </p:cNvPr>
          <p:cNvPicPr>
            <a:picLocks noGrp="1" noChangeAspect="1"/>
          </p:cNvPicPr>
          <p:nvPr>
            <p:ph sz="half" idx="1"/>
          </p:nvPr>
        </p:nvPicPr>
        <p:blipFill>
          <a:blip r:embed="rId3"/>
          <a:stretch>
            <a:fillRect/>
          </a:stretch>
        </p:blipFill>
        <p:spPr>
          <a:xfrm>
            <a:off x="161841" y="1408014"/>
            <a:ext cx="5526861" cy="5316467"/>
          </a:xfrm>
        </p:spPr>
      </p:pic>
      <p:graphicFrame>
        <p:nvGraphicFramePr>
          <p:cNvPr id="7" name="Content Placeholder 6">
            <a:extLst>
              <a:ext uri="{FF2B5EF4-FFF2-40B4-BE49-F238E27FC236}">
                <a16:creationId xmlns:a16="http://schemas.microsoft.com/office/drawing/2014/main" id="{57FFF540-8FC8-CCEF-A9DD-09390451D072}"/>
              </a:ext>
            </a:extLst>
          </p:cNvPr>
          <p:cNvGraphicFramePr>
            <a:graphicFrameLocks noGrp="1"/>
          </p:cNvGraphicFramePr>
          <p:nvPr>
            <p:ph sz="half" idx="2"/>
            <p:extLst>
              <p:ext uri="{D42A27DB-BD31-4B8C-83A1-F6EECF244321}">
                <p14:modId xmlns:p14="http://schemas.microsoft.com/office/powerpoint/2010/main" val="3478022471"/>
              </p:ext>
            </p:extLst>
          </p:nvPr>
        </p:nvGraphicFramePr>
        <p:xfrm>
          <a:off x="6085210" y="1893537"/>
          <a:ext cx="5526861" cy="42240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Graphic 8" descr="Bank with solid fill">
            <a:extLst>
              <a:ext uri="{FF2B5EF4-FFF2-40B4-BE49-F238E27FC236}">
                <a16:creationId xmlns:a16="http://schemas.microsoft.com/office/drawing/2014/main" id="{6AB196D5-5EEA-A3F4-FE7A-0597335964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65252" y="210393"/>
            <a:ext cx="614995" cy="517890"/>
          </a:xfrm>
          <a:prstGeom prst="rect">
            <a:avLst/>
          </a:prstGeom>
        </p:spPr>
      </p:pic>
    </p:spTree>
    <p:extLst>
      <p:ext uri="{BB962C8B-B14F-4D97-AF65-F5344CB8AC3E}">
        <p14:creationId xmlns:p14="http://schemas.microsoft.com/office/powerpoint/2010/main" val="416054781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656B-CDCF-85C7-6FC1-71B69F6F400B}"/>
              </a:ext>
            </a:extLst>
          </p:cNvPr>
          <p:cNvSpPr>
            <a:spLocks noGrp="1"/>
          </p:cNvSpPr>
          <p:nvPr>
            <p:ph type="title"/>
          </p:nvPr>
        </p:nvSpPr>
        <p:spPr>
          <a:xfrm>
            <a:off x="2231136" y="161841"/>
            <a:ext cx="7729728" cy="849663"/>
          </a:xfrm>
        </p:spPr>
        <p:txBody>
          <a:bodyPr/>
          <a:lstStyle/>
          <a:p>
            <a:r>
              <a:rPr lang="en-US" dirty="0"/>
              <a:t>ORDER ANALYSIS</a:t>
            </a:r>
          </a:p>
        </p:txBody>
      </p:sp>
      <p:pic>
        <p:nvPicPr>
          <p:cNvPr id="9" name="Content Placeholder 8">
            <a:extLst>
              <a:ext uri="{FF2B5EF4-FFF2-40B4-BE49-F238E27FC236}">
                <a16:creationId xmlns:a16="http://schemas.microsoft.com/office/drawing/2014/main" id="{3DC1BEB9-8800-76CB-86C6-50EDD201666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4558" y="1878012"/>
            <a:ext cx="2871475" cy="3101975"/>
          </a:xfrm>
        </p:spPr>
      </p:pic>
      <p:sp>
        <p:nvSpPr>
          <p:cNvPr id="7" name="Content Placeholder 6">
            <a:extLst>
              <a:ext uri="{FF2B5EF4-FFF2-40B4-BE49-F238E27FC236}">
                <a16:creationId xmlns:a16="http://schemas.microsoft.com/office/drawing/2014/main" id="{C37608BD-D01F-F57F-B99B-E2A4A962C0A4}"/>
              </a:ext>
            </a:extLst>
          </p:cNvPr>
          <p:cNvSpPr>
            <a:spLocks noGrp="1"/>
          </p:cNvSpPr>
          <p:nvPr>
            <p:ph sz="half" idx="2"/>
          </p:nvPr>
        </p:nvSpPr>
        <p:spPr>
          <a:xfrm>
            <a:off x="5170811" y="2095837"/>
            <a:ext cx="5437751" cy="1213805"/>
          </a:xfrm>
        </p:spPr>
        <p:txBody>
          <a:bodyPr>
            <a:noAutofit/>
          </a:bodyPr>
          <a:lstStyle/>
          <a:p>
            <a:r>
              <a:rPr lang="en-US" dirty="0">
                <a:latin typeface="Times New Roman" panose="02020603050405020304" pitchFamily="18" charset="0"/>
                <a:cs typeface="Times New Roman" panose="02020603050405020304" pitchFamily="18" charset="0"/>
              </a:rPr>
              <a:t>In the order analysis , our key focus will be on the order status and the quarterly orderly trends.</a:t>
            </a:r>
          </a:p>
          <a:p>
            <a:r>
              <a:rPr lang="en-US" dirty="0">
                <a:latin typeface="Times New Roman" panose="02020603050405020304" pitchFamily="18" charset="0"/>
                <a:cs typeface="Times New Roman" panose="02020603050405020304" pitchFamily="18" charset="0"/>
              </a:rPr>
              <a:t>By understanding these aspects, we can make informed decisions to improve order management, enhance customer satisfaction, and optimize sales strategies.</a:t>
            </a:r>
          </a:p>
        </p:txBody>
      </p:sp>
    </p:spTree>
    <p:extLst>
      <p:ext uri="{BB962C8B-B14F-4D97-AF65-F5344CB8AC3E}">
        <p14:creationId xmlns:p14="http://schemas.microsoft.com/office/powerpoint/2010/main" val="118811809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7818-4937-A657-DCD9-287D2D41F4A9}"/>
              </a:ext>
            </a:extLst>
          </p:cNvPr>
          <p:cNvSpPr>
            <a:spLocks noGrp="1"/>
          </p:cNvSpPr>
          <p:nvPr>
            <p:ph type="title"/>
          </p:nvPr>
        </p:nvSpPr>
        <p:spPr>
          <a:xfrm>
            <a:off x="2231136" y="161842"/>
            <a:ext cx="7729728" cy="1068148"/>
          </a:xfrm>
        </p:spPr>
        <p:txBody>
          <a:bodyPr/>
          <a:lstStyle/>
          <a:p>
            <a:r>
              <a:rPr lang="en-US" dirty="0"/>
              <a:t>ORDER COUNT BY STATUS</a:t>
            </a:r>
          </a:p>
        </p:txBody>
      </p:sp>
      <p:pic>
        <p:nvPicPr>
          <p:cNvPr id="2050" name="Picture 2">
            <a:extLst>
              <a:ext uri="{FF2B5EF4-FFF2-40B4-BE49-F238E27FC236}">
                <a16:creationId xmlns:a16="http://schemas.microsoft.com/office/drawing/2014/main" id="{5974145B-952F-3EFF-E4CC-0BDC04D97F6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06904" y="1545579"/>
            <a:ext cx="5324558" cy="453963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6AF3B4C-8F7A-ECA7-FD76-A1E32580A998}"/>
              </a:ext>
            </a:extLst>
          </p:cNvPr>
          <p:cNvSpPr>
            <a:spLocks noGrp="1"/>
          </p:cNvSpPr>
          <p:nvPr>
            <p:ph sz="half" idx="2"/>
          </p:nvPr>
        </p:nvSpPr>
        <p:spPr>
          <a:xfrm>
            <a:off x="6845862" y="2638044"/>
            <a:ext cx="5122258" cy="1885404"/>
          </a:xfrm>
          <a:solidFill>
            <a:schemeClr val="accent6">
              <a:lumMod val="60000"/>
              <a:lumOff val="40000"/>
            </a:schemeClr>
          </a:solidFill>
        </p:spPr>
        <p:txBody>
          <a:bodyPr/>
          <a:lstStyle/>
          <a:p>
            <a:r>
              <a:rPr lang="en-US" dirty="0"/>
              <a:t>The bar graph shows the shopping status count.</a:t>
            </a:r>
          </a:p>
          <a:p>
            <a:r>
              <a:rPr lang="en-US" dirty="0"/>
              <a:t>Most of the products were successfully shipped without any hindrance.</a:t>
            </a:r>
          </a:p>
          <a:p>
            <a:endParaRPr lang="en-US" dirty="0"/>
          </a:p>
        </p:txBody>
      </p:sp>
      <p:pic>
        <p:nvPicPr>
          <p:cNvPr id="10" name="Picture 9">
            <a:extLst>
              <a:ext uri="{FF2B5EF4-FFF2-40B4-BE49-F238E27FC236}">
                <a16:creationId xmlns:a16="http://schemas.microsoft.com/office/drawing/2014/main" id="{6FB9F317-74A1-9206-3614-DEEEE29B87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96" y="161842"/>
            <a:ext cx="1335184" cy="1068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Graphic 11" descr="Checkmark with solid fill">
            <a:extLst>
              <a:ext uri="{FF2B5EF4-FFF2-40B4-BE49-F238E27FC236}">
                <a16:creationId xmlns:a16="http://schemas.microsoft.com/office/drawing/2014/main" id="{28BEFCF7-7415-C469-06A5-7BF4F45FD7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0540" y="2702740"/>
            <a:ext cx="457200" cy="404602"/>
          </a:xfrm>
          <a:prstGeom prst="rect">
            <a:avLst/>
          </a:prstGeom>
        </p:spPr>
      </p:pic>
    </p:spTree>
    <p:extLst>
      <p:ext uri="{BB962C8B-B14F-4D97-AF65-F5344CB8AC3E}">
        <p14:creationId xmlns:p14="http://schemas.microsoft.com/office/powerpoint/2010/main" val="168997269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D655-4852-E3E0-DA93-FA26CAD69406}"/>
              </a:ext>
            </a:extLst>
          </p:cNvPr>
          <p:cNvSpPr>
            <a:spLocks noGrp="1"/>
          </p:cNvSpPr>
          <p:nvPr>
            <p:ph type="title"/>
          </p:nvPr>
        </p:nvSpPr>
        <p:spPr>
          <a:xfrm>
            <a:off x="2231136" y="169934"/>
            <a:ext cx="7729728" cy="948040"/>
          </a:xfrm>
        </p:spPr>
        <p:txBody>
          <a:bodyPr/>
          <a:lstStyle/>
          <a:p>
            <a:r>
              <a:rPr lang="en-US" dirty="0"/>
              <a:t>QUATERLY ORDER QUANTITY</a:t>
            </a:r>
          </a:p>
        </p:txBody>
      </p:sp>
      <p:pic>
        <p:nvPicPr>
          <p:cNvPr id="6" name="Content Placeholder 5">
            <a:extLst>
              <a:ext uri="{FF2B5EF4-FFF2-40B4-BE49-F238E27FC236}">
                <a16:creationId xmlns:a16="http://schemas.microsoft.com/office/drawing/2014/main" id="{925F7516-AEB3-CBCF-E6C3-23FC8A1CF493}"/>
              </a:ext>
            </a:extLst>
          </p:cNvPr>
          <p:cNvPicPr>
            <a:picLocks noGrp="1" noChangeAspect="1"/>
          </p:cNvPicPr>
          <p:nvPr>
            <p:ph sz="half" idx="1"/>
          </p:nvPr>
        </p:nvPicPr>
        <p:blipFill>
          <a:blip r:embed="rId2"/>
          <a:stretch>
            <a:fillRect/>
          </a:stretch>
        </p:blipFill>
        <p:spPr>
          <a:xfrm>
            <a:off x="80920" y="2063469"/>
            <a:ext cx="5939554" cy="3397480"/>
          </a:xfrm>
        </p:spPr>
      </p:pic>
      <p:sp>
        <p:nvSpPr>
          <p:cNvPr id="4" name="Content Placeholder 3">
            <a:extLst>
              <a:ext uri="{FF2B5EF4-FFF2-40B4-BE49-F238E27FC236}">
                <a16:creationId xmlns:a16="http://schemas.microsoft.com/office/drawing/2014/main" id="{7925969C-9818-ABF5-BC86-847960DD4247}"/>
              </a:ext>
            </a:extLst>
          </p:cNvPr>
          <p:cNvSpPr>
            <a:spLocks noGrp="1"/>
          </p:cNvSpPr>
          <p:nvPr>
            <p:ph sz="half" idx="2"/>
          </p:nvPr>
        </p:nvSpPr>
        <p:spPr>
          <a:custGeom>
            <a:avLst/>
            <a:gdLst>
              <a:gd name="connsiteX0" fmla="*/ 0 w 4270247"/>
              <a:gd name="connsiteY0" fmla="*/ 0 h 3101982"/>
              <a:gd name="connsiteX1" fmla="*/ 491078 w 4270247"/>
              <a:gd name="connsiteY1" fmla="*/ 0 h 3101982"/>
              <a:gd name="connsiteX2" fmla="*/ 896752 w 4270247"/>
              <a:gd name="connsiteY2" fmla="*/ 0 h 3101982"/>
              <a:gd name="connsiteX3" fmla="*/ 1387830 w 4270247"/>
              <a:gd name="connsiteY3" fmla="*/ 0 h 3101982"/>
              <a:gd name="connsiteX4" fmla="*/ 1964314 w 4270247"/>
              <a:gd name="connsiteY4" fmla="*/ 0 h 3101982"/>
              <a:gd name="connsiteX5" fmla="*/ 2540797 w 4270247"/>
              <a:gd name="connsiteY5" fmla="*/ 0 h 3101982"/>
              <a:gd name="connsiteX6" fmla="*/ 3117280 w 4270247"/>
              <a:gd name="connsiteY6" fmla="*/ 0 h 3101982"/>
              <a:gd name="connsiteX7" fmla="*/ 3736466 w 4270247"/>
              <a:gd name="connsiteY7" fmla="*/ 0 h 3101982"/>
              <a:gd name="connsiteX8" fmla="*/ 4270247 w 4270247"/>
              <a:gd name="connsiteY8" fmla="*/ 0 h 3101982"/>
              <a:gd name="connsiteX9" fmla="*/ 4270247 w 4270247"/>
              <a:gd name="connsiteY9" fmla="*/ 516997 h 3101982"/>
              <a:gd name="connsiteX10" fmla="*/ 4270247 w 4270247"/>
              <a:gd name="connsiteY10" fmla="*/ 971954 h 3101982"/>
              <a:gd name="connsiteX11" fmla="*/ 4270247 w 4270247"/>
              <a:gd name="connsiteY11" fmla="*/ 1395892 h 3101982"/>
              <a:gd name="connsiteX12" fmla="*/ 4270247 w 4270247"/>
              <a:gd name="connsiteY12" fmla="*/ 1912889 h 3101982"/>
              <a:gd name="connsiteX13" fmla="*/ 4270247 w 4270247"/>
              <a:gd name="connsiteY13" fmla="*/ 2336826 h 3101982"/>
              <a:gd name="connsiteX14" fmla="*/ 4270247 w 4270247"/>
              <a:gd name="connsiteY14" fmla="*/ 3101982 h 3101982"/>
              <a:gd name="connsiteX15" fmla="*/ 3736466 w 4270247"/>
              <a:gd name="connsiteY15" fmla="*/ 3101982 h 3101982"/>
              <a:gd name="connsiteX16" fmla="*/ 3202685 w 4270247"/>
              <a:gd name="connsiteY16" fmla="*/ 3101982 h 3101982"/>
              <a:gd name="connsiteX17" fmla="*/ 2797012 w 4270247"/>
              <a:gd name="connsiteY17" fmla="*/ 3101982 h 3101982"/>
              <a:gd name="connsiteX18" fmla="*/ 2220528 w 4270247"/>
              <a:gd name="connsiteY18" fmla="*/ 3101982 h 3101982"/>
              <a:gd name="connsiteX19" fmla="*/ 1814855 w 4270247"/>
              <a:gd name="connsiteY19" fmla="*/ 3101982 h 3101982"/>
              <a:gd name="connsiteX20" fmla="*/ 1238372 w 4270247"/>
              <a:gd name="connsiteY20" fmla="*/ 3101982 h 3101982"/>
              <a:gd name="connsiteX21" fmla="*/ 704591 w 4270247"/>
              <a:gd name="connsiteY21" fmla="*/ 3101982 h 3101982"/>
              <a:gd name="connsiteX22" fmla="*/ 0 w 4270247"/>
              <a:gd name="connsiteY22" fmla="*/ 3101982 h 3101982"/>
              <a:gd name="connsiteX23" fmla="*/ 0 w 4270247"/>
              <a:gd name="connsiteY23" fmla="*/ 2678044 h 3101982"/>
              <a:gd name="connsiteX24" fmla="*/ 0 w 4270247"/>
              <a:gd name="connsiteY24" fmla="*/ 2254107 h 3101982"/>
              <a:gd name="connsiteX25" fmla="*/ 0 w 4270247"/>
              <a:gd name="connsiteY25" fmla="*/ 1675070 h 3101982"/>
              <a:gd name="connsiteX26" fmla="*/ 0 w 4270247"/>
              <a:gd name="connsiteY26" fmla="*/ 1158073 h 3101982"/>
              <a:gd name="connsiteX27" fmla="*/ 0 w 4270247"/>
              <a:gd name="connsiteY27" fmla="*/ 672096 h 3101982"/>
              <a:gd name="connsiteX28" fmla="*/ 0 w 4270247"/>
              <a:gd name="connsiteY28" fmla="*/ 0 h 310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270247" h="3101982" fill="none" extrusionOk="0">
                <a:moveTo>
                  <a:pt x="0" y="0"/>
                </a:moveTo>
                <a:cubicBezTo>
                  <a:pt x="224722" y="-3359"/>
                  <a:pt x="285400" y="27254"/>
                  <a:pt x="491078" y="0"/>
                </a:cubicBezTo>
                <a:cubicBezTo>
                  <a:pt x="696756" y="-27254"/>
                  <a:pt x="737898" y="15472"/>
                  <a:pt x="896752" y="0"/>
                </a:cubicBezTo>
                <a:cubicBezTo>
                  <a:pt x="1055606" y="-15472"/>
                  <a:pt x="1237886" y="9112"/>
                  <a:pt x="1387830" y="0"/>
                </a:cubicBezTo>
                <a:cubicBezTo>
                  <a:pt x="1537774" y="-9112"/>
                  <a:pt x="1759155" y="39729"/>
                  <a:pt x="1964314" y="0"/>
                </a:cubicBezTo>
                <a:cubicBezTo>
                  <a:pt x="2169473" y="-39729"/>
                  <a:pt x="2260478" y="66493"/>
                  <a:pt x="2540797" y="0"/>
                </a:cubicBezTo>
                <a:cubicBezTo>
                  <a:pt x="2821116" y="-66493"/>
                  <a:pt x="2856774" y="59880"/>
                  <a:pt x="3117280" y="0"/>
                </a:cubicBezTo>
                <a:cubicBezTo>
                  <a:pt x="3377786" y="-59880"/>
                  <a:pt x="3440946" y="30935"/>
                  <a:pt x="3736466" y="0"/>
                </a:cubicBezTo>
                <a:cubicBezTo>
                  <a:pt x="4031986" y="-30935"/>
                  <a:pt x="4126367" y="53899"/>
                  <a:pt x="4270247" y="0"/>
                </a:cubicBezTo>
                <a:cubicBezTo>
                  <a:pt x="4294934" y="107176"/>
                  <a:pt x="4259918" y="361572"/>
                  <a:pt x="4270247" y="516997"/>
                </a:cubicBezTo>
                <a:cubicBezTo>
                  <a:pt x="4280576" y="672422"/>
                  <a:pt x="4233058" y="855733"/>
                  <a:pt x="4270247" y="971954"/>
                </a:cubicBezTo>
                <a:cubicBezTo>
                  <a:pt x="4307436" y="1088175"/>
                  <a:pt x="4234337" y="1187625"/>
                  <a:pt x="4270247" y="1395892"/>
                </a:cubicBezTo>
                <a:cubicBezTo>
                  <a:pt x="4306157" y="1604159"/>
                  <a:pt x="4254967" y="1696308"/>
                  <a:pt x="4270247" y="1912889"/>
                </a:cubicBezTo>
                <a:cubicBezTo>
                  <a:pt x="4285527" y="2129470"/>
                  <a:pt x="4220904" y="2194151"/>
                  <a:pt x="4270247" y="2336826"/>
                </a:cubicBezTo>
                <a:cubicBezTo>
                  <a:pt x="4319590" y="2479501"/>
                  <a:pt x="4206334" y="2730099"/>
                  <a:pt x="4270247" y="3101982"/>
                </a:cubicBezTo>
                <a:cubicBezTo>
                  <a:pt x="4028922" y="3145783"/>
                  <a:pt x="3974817" y="3095501"/>
                  <a:pt x="3736466" y="3101982"/>
                </a:cubicBezTo>
                <a:cubicBezTo>
                  <a:pt x="3498115" y="3108463"/>
                  <a:pt x="3355362" y="3081020"/>
                  <a:pt x="3202685" y="3101982"/>
                </a:cubicBezTo>
                <a:cubicBezTo>
                  <a:pt x="3050008" y="3122944"/>
                  <a:pt x="2968238" y="3053877"/>
                  <a:pt x="2797012" y="3101982"/>
                </a:cubicBezTo>
                <a:cubicBezTo>
                  <a:pt x="2625786" y="3150087"/>
                  <a:pt x="2429389" y="3076758"/>
                  <a:pt x="2220528" y="3101982"/>
                </a:cubicBezTo>
                <a:cubicBezTo>
                  <a:pt x="2011667" y="3127206"/>
                  <a:pt x="1898066" y="3086792"/>
                  <a:pt x="1814855" y="3101982"/>
                </a:cubicBezTo>
                <a:cubicBezTo>
                  <a:pt x="1731644" y="3117172"/>
                  <a:pt x="1354727" y="3033473"/>
                  <a:pt x="1238372" y="3101982"/>
                </a:cubicBezTo>
                <a:cubicBezTo>
                  <a:pt x="1122017" y="3170491"/>
                  <a:pt x="851369" y="3054477"/>
                  <a:pt x="704591" y="3101982"/>
                </a:cubicBezTo>
                <a:cubicBezTo>
                  <a:pt x="557813" y="3149487"/>
                  <a:pt x="160012" y="3055062"/>
                  <a:pt x="0" y="3101982"/>
                </a:cubicBezTo>
                <a:cubicBezTo>
                  <a:pt x="-10635" y="2909596"/>
                  <a:pt x="40737" y="2856164"/>
                  <a:pt x="0" y="2678044"/>
                </a:cubicBezTo>
                <a:cubicBezTo>
                  <a:pt x="-40737" y="2499924"/>
                  <a:pt x="3152" y="2436182"/>
                  <a:pt x="0" y="2254107"/>
                </a:cubicBezTo>
                <a:cubicBezTo>
                  <a:pt x="-3152" y="2072032"/>
                  <a:pt x="11888" y="1817564"/>
                  <a:pt x="0" y="1675070"/>
                </a:cubicBezTo>
                <a:cubicBezTo>
                  <a:pt x="-11888" y="1532576"/>
                  <a:pt x="58051" y="1308563"/>
                  <a:pt x="0" y="1158073"/>
                </a:cubicBezTo>
                <a:cubicBezTo>
                  <a:pt x="-58051" y="1007583"/>
                  <a:pt x="40489" y="783257"/>
                  <a:pt x="0" y="672096"/>
                </a:cubicBezTo>
                <a:cubicBezTo>
                  <a:pt x="-40489" y="560935"/>
                  <a:pt x="61458" y="140113"/>
                  <a:pt x="0" y="0"/>
                </a:cubicBezTo>
                <a:close/>
              </a:path>
              <a:path w="4270247" h="3101982" stroke="0" extrusionOk="0">
                <a:moveTo>
                  <a:pt x="0" y="0"/>
                </a:moveTo>
                <a:cubicBezTo>
                  <a:pt x="121443" y="-39734"/>
                  <a:pt x="349131" y="38866"/>
                  <a:pt x="533781" y="0"/>
                </a:cubicBezTo>
                <a:cubicBezTo>
                  <a:pt x="718431" y="-38866"/>
                  <a:pt x="885384" y="9049"/>
                  <a:pt x="982157" y="0"/>
                </a:cubicBezTo>
                <a:cubicBezTo>
                  <a:pt x="1078930" y="-9049"/>
                  <a:pt x="1314082" y="61262"/>
                  <a:pt x="1515938" y="0"/>
                </a:cubicBezTo>
                <a:cubicBezTo>
                  <a:pt x="1717794" y="-61262"/>
                  <a:pt x="1876288" y="11415"/>
                  <a:pt x="2049719" y="0"/>
                </a:cubicBezTo>
                <a:cubicBezTo>
                  <a:pt x="2223150" y="-11415"/>
                  <a:pt x="2386407" y="39658"/>
                  <a:pt x="2498094" y="0"/>
                </a:cubicBezTo>
                <a:cubicBezTo>
                  <a:pt x="2609781" y="-39658"/>
                  <a:pt x="2785937" y="21096"/>
                  <a:pt x="2989173" y="0"/>
                </a:cubicBezTo>
                <a:cubicBezTo>
                  <a:pt x="3192409" y="-21096"/>
                  <a:pt x="3327734" y="24680"/>
                  <a:pt x="3480251" y="0"/>
                </a:cubicBezTo>
                <a:cubicBezTo>
                  <a:pt x="3632768" y="-24680"/>
                  <a:pt x="3912207" y="85150"/>
                  <a:pt x="4270247" y="0"/>
                </a:cubicBezTo>
                <a:cubicBezTo>
                  <a:pt x="4273998" y="121527"/>
                  <a:pt x="4233485" y="244216"/>
                  <a:pt x="4270247" y="423938"/>
                </a:cubicBezTo>
                <a:cubicBezTo>
                  <a:pt x="4307009" y="603660"/>
                  <a:pt x="4242591" y="790728"/>
                  <a:pt x="4270247" y="971954"/>
                </a:cubicBezTo>
                <a:cubicBezTo>
                  <a:pt x="4297903" y="1153180"/>
                  <a:pt x="4218323" y="1320546"/>
                  <a:pt x="4270247" y="1457932"/>
                </a:cubicBezTo>
                <a:cubicBezTo>
                  <a:pt x="4322171" y="1595318"/>
                  <a:pt x="4254966" y="1698237"/>
                  <a:pt x="4270247" y="1881869"/>
                </a:cubicBezTo>
                <a:cubicBezTo>
                  <a:pt x="4285528" y="2065501"/>
                  <a:pt x="4229803" y="2160029"/>
                  <a:pt x="4270247" y="2336826"/>
                </a:cubicBezTo>
                <a:cubicBezTo>
                  <a:pt x="4310691" y="2513623"/>
                  <a:pt x="4179036" y="2768677"/>
                  <a:pt x="4270247" y="3101982"/>
                </a:cubicBezTo>
                <a:cubicBezTo>
                  <a:pt x="4148276" y="3104034"/>
                  <a:pt x="3929354" y="3080953"/>
                  <a:pt x="3779169" y="3101982"/>
                </a:cubicBezTo>
                <a:cubicBezTo>
                  <a:pt x="3628984" y="3123011"/>
                  <a:pt x="3396939" y="3053402"/>
                  <a:pt x="3288090" y="3101982"/>
                </a:cubicBezTo>
                <a:cubicBezTo>
                  <a:pt x="3179241" y="3150562"/>
                  <a:pt x="2950028" y="3056856"/>
                  <a:pt x="2797012" y="3101982"/>
                </a:cubicBezTo>
                <a:cubicBezTo>
                  <a:pt x="2643996" y="3147108"/>
                  <a:pt x="2419434" y="3077997"/>
                  <a:pt x="2220528" y="3101982"/>
                </a:cubicBezTo>
                <a:cubicBezTo>
                  <a:pt x="2021622" y="3125967"/>
                  <a:pt x="1866119" y="3074483"/>
                  <a:pt x="1644045" y="3101982"/>
                </a:cubicBezTo>
                <a:cubicBezTo>
                  <a:pt x="1421971" y="3129481"/>
                  <a:pt x="1155590" y="3096533"/>
                  <a:pt x="1024859" y="3101982"/>
                </a:cubicBezTo>
                <a:cubicBezTo>
                  <a:pt x="894128" y="3107431"/>
                  <a:pt x="418991" y="3001145"/>
                  <a:pt x="0" y="3101982"/>
                </a:cubicBezTo>
                <a:cubicBezTo>
                  <a:pt x="-62996" y="2819078"/>
                  <a:pt x="59009" y="2763048"/>
                  <a:pt x="0" y="2522945"/>
                </a:cubicBezTo>
                <a:cubicBezTo>
                  <a:pt x="-59009" y="2282842"/>
                  <a:pt x="35812" y="2147000"/>
                  <a:pt x="0" y="1943909"/>
                </a:cubicBezTo>
                <a:cubicBezTo>
                  <a:pt x="-35812" y="1740818"/>
                  <a:pt x="40203" y="1640166"/>
                  <a:pt x="0" y="1488951"/>
                </a:cubicBezTo>
                <a:cubicBezTo>
                  <a:pt x="-40203" y="1337736"/>
                  <a:pt x="33468" y="1167434"/>
                  <a:pt x="0" y="1065014"/>
                </a:cubicBezTo>
                <a:cubicBezTo>
                  <a:pt x="-33468" y="962594"/>
                  <a:pt x="45644" y="739735"/>
                  <a:pt x="0" y="610056"/>
                </a:cubicBezTo>
                <a:cubicBezTo>
                  <a:pt x="-45644" y="480377"/>
                  <a:pt x="32753" y="174968"/>
                  <a:pt x="0" y="0"/>
                </a:cubicBezTo>
                <a:close/>
              </a:path>
            </a:pathLst>
          </a:custGeom>
          <a:ln>
            <a:extLst>
              <a:ext uri="{C807C97D-BFC1-408E-A445-0C87EB9F89A2}">
                <ask:lineSketchStyleProps xmlns:ask="http://schemas.microsoft.com/office/drawing/2018/sketchyshapes" sd="1513424399">
                  <ask:type>
                    <ask:lineSketchScribble/>
                  </ask:type>
                </ask:lineSketchStyleProps>
              </a:ext>
            </a:extLst>
          </a:ln>
        </p:spPr>
        <p:style>
          <a:lnRef idx="2">
            <a:schemeClr val="accent4"/>
          </a:lnRef>
          <a:fillRef idx="1">
            <a:schemeClr val="lt1"/>
          </a:fillRef>
          <a:effectRef idx="0">
            <a:schemeClr val="accent4"/>
          </a:effectRef>
          <a:fontRef idx="minor">
            <a:schemeClr val="dk1"/>
          </a:fontRef>
        </p:style>
        <p:txBody>
          <a:bodyPr/>
          <a:lstStyle/>
          <a:p>
            <a:r>
              <a:rPr lang="en-US" dirty="0"/>
              <a:t>The line graph shows the spike in order quantity in the fourth quarter</a:t>
            </a:r>
          </a:p>
          <a:p>
            <a:r>
              <a:rPr lang="en-US" dirty="0"/>
              <a:t>There is also growth in the number of orders quarterly across the years</a:t>
            </a:r>
          </a:p>
        </p:txBody>
      </p:sp>
      <p:pic>
        <p:nvPicPr>
          <p:cNvPr id="7" name="Graphic 6" descr="Statistics with solid fill">
            <a:extLst>
              <a:ext uri="{FF2B5EF4-FFF2-40B4-BE49-F238E27FC236}">
                <a16:creationId xmlns:a16="http://schemas.microsoft.com/office/drawing/2014/main" id="{80B94CAC-80C5-8A70-C268-73F512333C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261" y="219122"/>
            <a:ext cx="914400" cy="914400"/>
          </a:xfrm>
          <a:prstGeom prst="rect">
            <a:avLst/>
          </a:prstGeom>
        </p:spPr>
      </p:pic>
    </p:spTree>
    <p:extLst>
      <p:ext uri="{BB962C8B-B14F-4D97-AF65-F5344CB8AC3E}">
        <p14:creationId xmlns:p14="http://schemas.microsoft.com/office/powerpoint/2010/main" val="241228338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8FD4B3-D31D-A4FE-5706-FFB6856679A0}"/>
              </a:ext>
            </a:extLst>
          </p:cNvPr>
          <p:cNvSpPr>
            <a:spLocks noGrp="1"/>
          </p:cNvSpPr>
          <p:nvPr>
            <p:ph type="title"/>
          </p:nvPr>
        </p:nvSpPr>
        <p:spPr>
          <a:xfrm>
            <a:off x="3406747" y="212132"/>
            <a:ext cx="5389296" cy="905468"/>
          </a:xfrm>
        </p:spPr>
        <p:txBody>
          <a:bodyPr/>
          <a:lstStyle/>
          <a:p>
            <a:r>
              <a:rPr lang="en-US" dirty="0"/>
              <a:t>PROFIT ANALYSIS</a:t>
            </a:r>
          </a:p>
        </p:txBody>
      </p:sp>
      <p:pic>
        <p:nvPicPr>
          <p:cNvPr id="8" name="Content Placeholder 7">
            <a:extLst>
              <a:ext uri="{FF2B5EF4-FFF2-40B4-BE49-F238E27FC236}">
                <a16:creationId xmlns:a16="http://schemas.microsoft.com/office/drawing/2014/main" id="{3BECE0D2-25EC-5690-CC42-608DDA4DF8C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9226" y="1529396"/>
            <a:ext cx="4135966" cy="3547458"/>
          </a:xfrm>
        </p:spPr>
      </p:pic>
      <p:sp>
        <p:nvSpPr>
          <p:cNvPr id="9" name="Content Placeholder 8">
            <a:extLst>
              <a:ext uri="{FF2B5EF4-FFF2-40B4-BE49-F238E27FC236}">
                <a16:creationId xmlns:a16="http://schemas.microsoft.com/office/drawing/2014/main" id="{9E504269-883F-ADA8-DE4D-2419666D7EA4}"/>
              </a:ext>
            </a:extLst>
          </p:cNvPr>
          <p:cNvSpPr>
            <a:spLocks noGrp="1"/>
          </p:cNvSpPr>
          <p:nvPr>
            <p:ph sz="half" idx="2"/>
          </p:nvPr>
        </p:nvSpPr>
        <p:spPr>
          <a:xfrm>
            <a:off x="5033247" y="2435704"/>
            <a:ext cx="5575316" cy="1764062"/>
          </a:xfrm>
          <a:ln w="76200">
            <a:solidFill>
              <a:srgbClr val="92D050"/>
            </a:solidFill>
            <a:prstDash val="solid"/>
            <a:extLst>
              <a:ext uri="{C807C97D-BFC1-408E-A445-0C87EB9F89A2}">
                <ask:lineSketchStyleProps xmlns:ask="http://schemas.microsoft.com/office/drawing/2018/sketchyshapes">
                  <ask:type>
                    <ask:lineSketchNone/>
                  </ask:type>
                </ask:lineSketchStyleProps>
              </a:ext>
            </a:extLst>
          </a:ln>
        </p:spPr>
        <p:style>
          <a:lnRef idx="3">
            <a:schemeClr val="lt1"/>
          </a:lnRef>
          <a:fillRef idx="1">
            <a:schemeClr val="accent4"/>
          </a:fillRef>
          <a:effectRef idx="1">
            <a:schemeClr val="accent4"/>
          </a:effectRef>
          <a:fontRef idx="minor">
            <a:schemeClr val="lt1"/>
          </a:fontRef>
        </p:style>
        <p:txBody>
          <a:bodyPr/>
          <a:lstStyle/>
          <a:p>
            <a:r>
              <a:rPr lang="en-US" dirty="0"/>
              <a:t>The goal of the profit analysis is to gain insights into the profitability of different product lines and identify the countries that contribute the most to the overall profit. This helps in making informed decisions to optimize product offerings and target key markets effectively.</a:t>
            </a:r>
          </a:p>
        </p:txBody>
      </p:sp>
    </p:spTree>
    <p:extLst>
      <p:ext uri="{BB962C8B-B14F-4D97-AF65-F5344CB8AC3E}">
        <p14:creationId xmlns:p14="http://schemas.microsoft.com/office/powerpoint/2010/main" val="340959692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7261A7-8E1B-26C4-D64F-06847F09ECC7}"/>
              </a:ext>
            </a:extLst>
          </p:cNvPr>
          <p:cNvSpPr>
            <a:spLocks noGrp="1"/>
          </p:cNvSpPr>
          <p:nvPr>
            <p:ph type="title"/>
          </p:nvPr>
        </p:nvSpPr>
        <p:spPr>
          <a:xfrm>
            <a:off x="2231136" y="226578"/>
            <a:ext cx="7729728" cy="971044"/>
          </a:xfrm>
        </p:spPr>
        <p:txBody>
          <a:bodyPr/>
          <a:lstStyle/>
          <a:p>
            <a:r>
              <a:rPr lang="en-US" dirty="0"/>
              <a:t>PROFIT BY PRODUCTLINE</a:t>
            </a:r>
          </a:p>
        </p:txBody>
      </p:sp>
      <p:pic>
        <p:nvPicPr>
          <p:cNvPr id="8" name="Content Placeholder 7">
            <a:extLst>
              <a:ext uri="{FF2B5EF4-FFF2-40B4-BE49-F238E27FC236}">
                <a16:creationId xmlns:a16="http://schemas.microsoft.com/office/drawing/2014/main" id="{0914E7CA-5FF2-AAE4-3504-45D841DCBE89}"/>
              </a:ext>
            </a:extLst>
          </p:cNvPr>
          <p:cNvPicPr>
            <a:picLocks noGrp="1" noChangeAspect="1"/>
          </p:cNvPicPr>
          <p:nvPr>
            <p:ph sz="half" idx="1"/>
          </p:nvPr>
        </p:nvPicPr>
        <p:blipFill>
          <a:blip r:embed="rId2"/>
          <a:stretch>
            <a:fillRect/>
          </a:stretch>
        </p:blipFill>
        <p:spPr>
          <a:xfrm>
            <a:off x="760652" y="1731696"/>
            <a:ext cx="5092462" cy="3912753"/>
          </a:xfrm>
        </p:spPr>
      </p:pic>
      <p:sp>
        <p:nvSpPr>
          <p:cNvPr id="6" name="Content Placeholder 5">
            <a:extLst>
              <a:ext uri="{FF2B5EF4-FFF2-40B4-BE49-F238E27FC236}">
                <a16:creationId xmlns:a16="http://schemas.microsoft.com/office/drawing/2014/main" id="{CCF92E11-B81B-3DAD-EF81-19B81C788D25}"/>
              </a:ext>
            </a:extLst>
          </p:cNvPr>
          <p:cNvSpPr>
            <a:spLocks noGrp="1"/>
          </p:cNvSpPr>
          <p:nvPr>
            <p:ph sz="half" idx="2"/>
          </p:nvPr>
        </p:nvSpPr>
        <p:spPr>
          <a:xfrm>
            <a:off x="6338315" y="2638044"/>
            <a:ext cx="4270247" cy="1416066"/>
          </a:xfrm>
          <a:custGeom>
            <a:avLst/>
            <a:gdLst>
              <a:gd name="connsiteX0" fmla="*/ 0 w 4270247"/>
              <a:gd name="connsiteY0" fmla="*/ 0 h 1416066"/>
              <a:gd name="connsiteX1" fmla="*/ 448376 w 4270247"/>
              <a:gd name="connsiteY1" fmla="*/ 0 h 1416066"/>
              <a:gd name="connsiteX2" fmla="*/ 939454 w 4270247"/>
              <a:gd name="connsiteY2" fmla="*/ 0 h 1416066"/>
              <a:gd name="connsiteX3" fmla="*/ 1430533 w 4270247"/>
              <a:gd name="connsiteY3" fmla="*/ 0 h 1416066"/>
              <a:gd name="connsiteX4" fmla="*/ 1878909 w 4270247"/>
              <a:gd name="connsiteY4" fmla="*/ 0 h 1416066"/>
              <a:gd name="connsiteX5" fmla="*/ 2455392 w 4270247"/>
              <a:gd name="connsiteY5" fmla="*/ 0 h 1416066"/>
              <a:gd name="connsiteX6" fmla="*/ 2861065 w 4270247"/>
              <a:gd name="connsiteY6" fmla="*/ 0 h 1416066"/>
              <a:gd name="connsiteX7" fmla="*/ 3309441 w 4270247"/>
              <a:gd name="connsiteY7" fmla="*/ 0 h 1416066"/>
              <a:gd name="connsiteX8" fmla="*/ 4270247 w 4270247"/>
              <a:gd name="connsiteY8" fmla="*/ 0 h 1416066"/>
              <a:gd name="connsiteX9" fmla="*/ 4270247 w 4270247"/>
              <a:gd name="connsiteY9" fmla="*/ 486183 h 1416066"/>
              <a:gd name="connsiteX10" fmla="*/ 4270247 w 4270247"/>
              <a:gd name="connsiteY10" fmla="*/ 944044 h 1416066"/>
              <a:gd name="connsiteX11" fmla="*/ 4270247 w 4270247"/>
              <a:gd name="connsiteY11" fmla="*/ 1416066 h 1416066"/>
              <a:gd name="connsiteX12" fmla="*/ 3693764 w 4270247"/>
              <a:gd name="connsiteY12" fmla="*/ 1416066 h 1416066"/>
              <a:gd name="connsiteX13" fmla="*/ 3117280 w 4270247"/>
              <a:gd name="connsiteY13" fmla="*/ 1416066 h 1416066"/>
              <a:gd name="connsiteX14" fmla="*/ 2711607 w 4270247"/>
              <a:gd name="connsiteY14" fmla="*/ 1416066 h 1416066"/>
              <a:gd name="connsiteX15" fmla="*/ 2263231 w 4270247"/>
              <a:gd name="connsiteY15" fmla="*/ 1416066 h 1416066"/>
              <a:gd name="connsiteX16" fmla="*/ 1857557 w 4270247"/>
              <a:gd name="connsiteY16" fmla="*/ 1416066 h 1416066"/>
              <a:gd name="connsiteX17" fmla="*/ 1281074 w 4270247"/>
              <a:gd name="connsiteY17" fmla="*/ 1416066 h 1416066"/>
              <a:gd name="connsiteX18" fmla="*/ 875401 w 4270247"/>
              <a:gd name="connsiteY18" fmla="*/ 1416066 h 1416066"/>
              <a:gd name="connsiteX19" fmla="*/ 0 w 4270247"/>
              <a:gd name="connsiteY19" fmla="*/ 1416066 h 1416066"/>
              <a:gd name="connsiteX20" fmla="*/ 0 w 4270247"/>
              <a:gd name="connsiteY20" fmla="*/ 944044 h 1416066"/>
              <a:gd name="connsiteX21" fmla="*/ 0 w 4270247"/>
              <a:gd name="connsiteY21" fmla="*/ 500343 h 1416066"/>
              <a:gd name="connsiteX22" fmla="*/ 0 w 4270247"/>
              <a:gd name="connsiteY22" fmla="*/ 0 h 141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70247" h="1416066" fill="none" extrusionOk="0">
                <a:moveTo>
                  <a:pt x="0" y="0"/>
                </a:moveTo>
                <a:cubicBezTo>
                  <a:pt x="203673" y="-3442"/>
                  <a:pt x="299424" y="43900"/>
                  <a:pt x="448376" y="0"/>
                </a:cubicBezTo>
                <a:cubicBezTo>
                  <a:pt x="597328" y="-43900"/>
                  <a:pt x="804927" y="38886"/>
                  <a:pt x="939454" y="0"/>
                </a:cubicBezTo>
                <a:cubicBezTo>
                  <a:pt x="1073981" y="-38886"/>
                  <a:pt x="1203663" y="10883"/>
                  <a:pt x="1430533" y="0"/>
                </a:cubicBezTo>
                <a:cubicBezTo>
                  <a:pt x="1657403" y="-10883"/>
                  <a:pt x="1764567" y="3468"/>
                  <a:pt x="1878909" y="0"/>
                </a:cubicBezTo>
                <a:cubicBezTo>
                  <a:pt x="1993251" y="-3468"/>
                  <a:pt x="2280397" y="4480"/>
                  <a:pt x="2455392" y="0"/>
                </a:cubicBezTo>
                <a:cubicBezTo>
                  <a:pt x="2630387" y="-4480"/>
                  <a:pt x="2669328" y="36578"/>
                  <a:pt x="2861065" y="0"/>
                </a:cubicBezTo>
                <a:cubicBezTo>
                  <a:pt x="3052802" y="-36578"/>
                  <a:pt x="3087623" y="24611"/>
                  <a:pt x="3309441" y="0"/>
                </a:cubicBezTo>
                <a:cubicBezTo>
                  <a:pt x="3531259" y="-24611"/>
                  <a:pt x="3925466" y="815"/>
                  <a:pt x="4270247" y="0"/>
                </a:cubicBezTo>
                <a:cubicBezTo>
                  <a:pt x="4274458" y="153842"/>
                  <a:pt x="4225830" y="363428"/>
                  <a:pt x="4270247" y="486183"/>
                </a:cubicBezTo>
                <a:cubicBezTo>
                  <a:pt x="4314664" y="608938"/>
                  <a:pt x="4228251" y="778297"/>
                  <a:pt x="4270247" y="944044"/>
                </a:cubicBezTo>
                <a:cubicBezTo>
                  <a:pt x="4312243" y="1109791"/>
                  <a:pt x="4246676" y="1310054"/>
                  <a:pt x="4270247" y="1416066"/>
                </a:cubicBezTo>
                <a:cubicBezTo>
                  <a:pt x="4009640" y="1466133"/>
                  <a:pt x="3945684" y="1371654"/>
                  <a:pt x="3693764" y="1416066"/>
                </a:cubicBezTo>
                <a:cubicBezTo>
                  <a:pt x="3441844" y="1460478"/>
                  <a:pt x="3329951" y="1393370"/>
                  <a:pt x="3117280" y="1416066"/>
                </a:cubicBezTo>
                <a:cubicBezTo>
                  <a:pt x="2904609" y="1438762"/>
                  <a:pt x="2803873" y="1400360"/>
                  <a:pt x="2711607" y="1416066"/>
                </a:cubicBezTo>
                <a:cubicBezTo>
                  <a:pt x="2619341" y="1431772"/>
                  <a:pt x="2455392" y="1391745"/>
                  <a:pt x="2263231" y="1416066"/>
                </a:cubicBezTo>
                <a:cubicBezTo>
                  <a:pt x="2071070" y="1440387"/>
                  <a:pt x="2015363" y="1404204"/>
                  <a:pt x="1857557" y="1416066"/>
                </a:cubicBezTo>
                <a:cubicBezTo>
                  <a:pt x="1699751" y="1427928"/>
                  <a:pt x="1561721" y="1405533"/>
                  <a:pt x="1281074" y="1416066"/>
                </a:cubicBezTo>
                <a:cubicBezTo>
                  <a:pt x="1000427" y="1426599"/>
                  <a:pt x="983137" y="1377639"/>
                  <a:pt x="875401" y="1416066"/>
                </a:cubicBezTo>
                <a:cubicBezTo>
                  <a:pt x="767665" y="1454493"/>
                  <a:pt x="430748" y="1372948"/>
                  <a:pt x="0" y="1416066"/>
                </a:cubicBezTo>
                <a:cubicBezTo>
                  <a:pt x="-43674" y="1301684"/>
                  <a:pt x="22229" y="1140433"/>
                  <a:pt x="0" y="944044"/>
                </a:cubicBezTo>
                <a:cubicBezTo>
                  <a:pt x="-22229" y="747655"/>
                  <a:pt x="4366" y="670657"/>
                  <a:pt x="0" y="500343"/>
                </a:cubicBezTo>
                <a:cubicBezTo>
                  <a:pt x="-4366" y="330029"/>
                  <a:pt x="44715" y="141448"/>
                  <a:pt x="0" y="0"/>
                </a:cubicBezTo>
                <a:close/>
              </a:path>
              <a:path w="4270247" h="1416066" stroke="0" extrusionOk="0">
                <a:moveTo>
                  <a:pt x="0" y="0"/>
                </a:moveTo>
                <a:cubicBezTo>
                  <a:pt x="203374" y="-3281"/>
                  <a:pt x="423669" y="40828"/>
                  <a:pt x="619186" y="0"/>
                </a:cubicBezTo>
                <a:cubicBezTo>
                  <a:pt x="814703" y="-40828"/>
                  <a:pt x="917767" y="2609"/>
                  <a:pt x="1152967" y="0"/>
                </a:cubicBezTo>
                <a:cubicBezTo>
                  <a:pt x="1388167" y="-2609"/>
                  <a:pt x="1465114" y="39196"/>
                  <a:pt x="1558640" y="0"/>
                </a:cubicBezTo>
                <a:cubicBezTo>
                  <a:pt x="1652166" y="-39196"/>
                  <a:pt x="2010074" y="50210"/>
                  <a:pt x="2135124" y="0"/>
                </a:cubicBezTo>
                <a:cubicBezTo>
                  <a:pt x="2260174" y="-50210"/>
                  <a:pt x="2452563" y="25483"/>
                  <a:pt x="2583499" y="0"/>
                </a:cubicBezTo>
                <a:cubicBezTo>
                  <a:pt x="2714435" y="-25483"/>
                  <a:pt x="2961448" y="63490"/>
                  <a:pt x="3202685" y="0"/>
                </a:cubicBezTo>
                <a:cubicBezTo>
                  <a:pt x="3443922" y="-63490"/>
                  <a:pt x="3533682" y="21130"/>
                  <a:pt x="3693764" y="0"/>
                </a:cubicBezTo>
                <a:cubicBezTo>
                  <a:pt x="3853846" y="-21130"/>
                  <a:pt x="4063559" y="20140"/>
                  <a:pt x="4270247" y="0"/>
                </a:cubicBezTo>
                <a:cubicBezTo>
                  <a:pt x="4316505" y="158970"/>
                  <a:pt x="4247887" y="380708"/>
                  <a:pt x="4270247" y="486183"/>
                </a:cubicBezTo>
                <a:cubicBezTo>
                  <a:pt x="4292607" y="591658"/>
                  <a:pt x="4270098" y="761997"/>
                  <a:pt x="4270247" y="972365"/>
                </a:cubicBezTo>
                <a:cubicBezTo>
                  <a:pt x="4270396" y="1182733"/>
                  <a:pt x="4240081" y="1309036"/>
                  <a:pt x="4270247" y="1416066"/>
                </a:cubicBezTo>
                <a:cubicBezTo>
                  <a:pt x="4028887" y="1476934"/>
                  <a:pt x="3880864" y="1406928"/>
                  <a:pt x="3736466" y="1416066"/>
                </a:cubicBezTo>
                <a:cubicBezTo>
                  <a:pt x="3592068" y="1425204"/>
                  <a:pt x="3374276" y="1403531"/>
                  <a:pt x="3245388" y="1416066"/>
                </a:cubicBezTo>
                <a:cubicBezTo>
                  <a:pt x="3116500" y="1428601"/>
                  <a:pt x="2935520" y="1385200"/>
                  <a:pt x="2668904" y="1416066"/>
                </a:cubicBezTo>
                <a:cubicBezTo>
                  <a:pt x="2402288" y="1446932"/>
                  <a:pt x="2419234" y="1391906"/>
                  <a:pt x="2263231" y="1416066"/>
                </a:cubicBezTo>
                <a:cubicBezTo>
                  <a:pt x="2107228" y="1440226"/>
                  <a:pt x="1870672" y="1366896"/>
                  <a:pt x="1644045" y="1416066"/>
                </a:cubicBezTo>
                <a:cubicBezTo>
                  <a:pt x="1417418" y="1465236"/>
                  <a:pt x="1267210" y="1387374"/>
                  <a:pt x="1067562" y="1416066"/>
                </a:cubicBezTo>
                <a:cubicBezTo>
                  <a:pt x="867914" y="1444758"/>
                  <a:pt x="747366" y="1365790"/>
                  <a:pt x="619186" y="1416066"/>
                </a:cubicBezTo>
                <a:cubicBezTo>
                  <a:pt x="491006" y="1466342"/>
                  <a:pt x="161725" y="1406563"/>
                  <a:pt x="0" y="1416066"/>
                </a:cubicBezTo>
                <a:cubicBezTo>
                  <a:pt x="-46474" y="1243354"/>
                  <a:pt x="23037" y="1157351"/>
                  <a:pt x="0" y="958205"/>
                </a:cubicBezTo>
                <a:cubicBezTo>
                  <a:pt x="-23037" y="759059"/>
                  <a:pt x="54974" y="573283"/>
                  <a:pt x="0" y="457861"/>
                </a:cubicBezTo>
                <a:cubicBezTo>
                  <a:pt x="-54974" y="342439"/>
                  <a:pt x="6505" y="204394"/>
                  <a:pt x="0" y="0"/>
                </a:cubicBezTo>
                <a:close/>
              </a:path>
            </a:pathLst>
          </a:custGeom>
          <a:ln w="76200">
            <a:solidFill>
              <a:srgbClr val="002060"/>
            </a:solidFill>
            <a:prstDash val="solid"/>
            <a:extLst>
              <a:ext uri="{C807C97D-BFC1-408E-A445-0C87EB9F89A2}">
                <ask:lineSketchStyleProps xmlns:ask="http://schemas.microsoft.com/office/drawing/2018/sketchyshapes" sd="1942790466">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a:lstStyle/>
          <a:p>
            <a:r>
              <a:rPr lang="en-US" dirty="0"/>
              <a:t> From the graph , Classic cars and vintage cars are the products with the highest profit respectively</a:t>
            </a:r>
          </a:p>
        </p:txBody>
      </p:sp>
      <p:pic>
        <p:nvPicPr>
          <p:cNvPr id="9" name="Content Placeholder 7">
            <a:extLst>
              <a:ext uri="{FF2B5EF4-FFF2-40B4-BE49-F238E27FC236}">
                <a16:creationId xmlns:a16="http://schemas.microsoft.com/office/drawing/2014/main" id="{94F44AD5-809A-3028-12F6-6058A48C3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93" y="93060"/>
            <a:ext cx="1393457" cy="1238080"/>
          </a:xfrm>
          <a:prstGeom prst="rect">
            <a:avLst/>
          </a:prstGeom>
        </p:spPr>
      </p:pic>
    </p:spTree>
    <p:extLst>
      <p:ext uri="{BB962C8B-B14F-4D97-AF65-F5344CB8AC3E}">
        <p14:creationId xmlns:p14="http://schemas.microsoft.com/office/powerpoint/2010/main" val="37829801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EF54-C3B0-25B8-259D-0164058F558C}"/>
              </a:ext>
            </a:extLst>
          </p:cNvPr>
          <p:cNvSpPr>
            <a:spLocks noGrp="1"/>
          </p:cNvSpPr>
          <p:nvPr>
            <p:ph type="title"/>
          </p:nvPr>
        </p:nvSpPr>
        <p:spPr>
          <a:xfrm>
            <a:off x="2231136" y="161842"/>
            <a:ext cx="7729728" cy="1043872"/>
          </a:xfrm>
        </p:spPr>
        <p:txBody>
          <a:bodyPr/>
          <a:lstStyle/>
          <a:p>
            <a:r>
              <a:rPr lang="en-US" dirty="0"/>
              <a:t>TOP COUNTRIES BY PROFIT</a:t>
            </a:r>
          </a:p>
        </p:txBody>
      </p:sp>
      <p:pic>
        <p:nvPicPr>
          <p:cNvPr id="6" name="Content Placeholder 5">
            <a:extLst>
              <a:ext uri="{FF2B5EF4-FFF2-40B4-BE49-F238E27FC236}">
                <a16:creationId xmlns:a16="http://schemas.microsoft.com/office/drawing/2014/main" id="{3E4ECE72-C9CD-6190-8C7F-7CD24F7C69AE}"/>
              </a:ext>
            </a:extLst>
          </p:cNvPr>
          <p:cNvPicPr>
            <a:picLocks noGrp="1" noChangeAspect="1"/>
          </p:cNvPicPr>
          <p:nvPr>
            <p:ph sz="half" idx="1"/>
          </p:nvPr>
        </p:nvPicPr>
        <p:blipFill>
          <a:blip r:embed="rId2"/>
          <a:stretch>
            <a:fillRect/>
          </a:stretch>
        </p:blipFill>
        <p:spPr>
          <a:xfrm>
            <a:off x="364142" y="1836893"/>
            <a:ext cx="5488972" cy="4056416"/>
          </a:xfrm>
        </p:spPr>
      </p:pic>
      <p:sp>
        <p:nvSpPr>
          <p:cNvPr id="4" name="Content Placeholder 3">
            <a:extLst>
              <a:ext uri="{FF2B5EF4-FFF2-40B4-BE49-F238E27FC236}">
                <a16:creationId xmlns:a16="http://schemas.microsoft.com/office/drawing/2014/main" id="{8585A3E0-5933-742C-7950-7A7FD644DE35}"/>
              </a:ext>
            </a:extLst>
          </p:cNvPr>
          <p:cNvSpPr>
            <a:spLocks noGrp="1"/>
          </p:cNvSpPr>
          <p:nvPr>
            <p:ph sz="half" idx="2"/>
          </p:nvPr>
        </p:nvSpPr>
        <p:spPr>
          <a:xfrm>
            <a:off x="7303515" y="2798910"/>
            <a:ext cx="4270247" cy="1933956"/>
          </a:xfrm>
          <a:ln w="38100">
            <a:solidFill>
              <a:srgbClr val="00B0F0"/>
            </a:solidFill>
            <a:prstDash val="solid"/>
          </a:ln>
        </p:spPr>
        <p:txBody>
          <a:bodyPr/>
          <a:lstStyle/>
          <a:p>
            <a:r>
              <a:rPr lang="en-US" dirty="0"/>
              <a:t>The graph clearly shows USA as the country that is leading in terms of profit returns.</a:t>
            </a:r>
          </a:p>
          <a:p>
            <a:r>
              <a:rPr lang="en-US" dirty="0"/>
              <a:t>Spain and France being the second and the third countries respectively</a:t>
            </a:r>
          </a:p>
        </p:txBody>
      </p:sp>
      <p:pic>
        <p:nvPicPr>
          <p:cNvPr id="7" name="Content Placeholder 7">
            <a:extLst>
              <a:ext uri="{FF2B5EF4-FFF2-40B4-BE49-F238E27FC236}">
                <a16:creationId xmlns:a16="http://schemas.microsoft.com/office/drawing/2014/main" id="{A39F8748-0241-C2E1-45D2-10A83E072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42" y="64738"/>
            <a:ext cx="1393457" cy="123808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441747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2C6A-C454-20AB-08E1-D3C03D19D46E}"/>
              </a:ext>
            </a:extLst>
          </p:cNvPr>
          <p:cNvSpPr>
            <a:spLocks noGrp="1"/>
          </p:cNvSpPr>
          <p:nvPr>
            <p:ph type="title"/>
          </p:nvPr>
        </p:nvSpPr>
        <p:spPr>
          <a:xfrm>
            <a:off x="2231136" y="80921"/>
            <a:ext cx="7729728" cy="1037054"/>
          </a:xfrm>
        </p:spPr>
        <p:txBody>
          <a:bodyPr/>
          <a:lstStyle/>
          <a:p>
            <a:r>
              <a:rPr lang="en-US" dirty="0"/>
              <a:t>CUSTOMER ANALYSIS</a:t>
            </a:r>
          </a:p>
        </p:txBody>
      </p:sp>
      <p:sp>
        <p:nvSpPr>
          <p:cNvPr id="7" name="Content Placeholder 6">
            <a:extLst>
              <a:ext uri="{FF2B5EF4-FFF2-40B4-BE49-F238E27FC236}">
                <a16:creationId xmlns:a16="http://schemas.microsoft.com/office/drawing/2014/main" id="{E3713DD3-F24D-8A0B-135D-F987A4C0E026}"/>
              </a:ext>
            </a:extLst>
          </p:cNvPr>
          <p:cNvSpPr>
            <a:spLocks noGrp="1"/>
          </p:cNvSpPr>
          <p:nvPr>
            <p:ph sz="half" idx="2"/>
          </p:nvPr>
        </p:nvSpPr>
        <p:spPr/>
        <p:txBody>
          <a:bodyPr/>
          <a:lstStyle/>
          <a:p>
            <a:r>
              <a:rPr lang="en-US" dirty="0"/>
              <a:t>The goal of the customer analysis is to gain insights into customer behavior, identify top repeat customers, and understand the geographical distribution of our customer base. </a:t>
            </a:r>
          </a:p>
          <a:p>
            <a:r>
              <a:rPr lang="en-US" dirty="0"/>
              <a:t>This helps in making informed decisions to enhance customer satisfaction, improve customer retention</a:t>
            </a:r>
          </a:p>
        </p:txBody>
      </p:sp>
      <p:pic>
        <p:nvPicPr>
          <p:cNvPr id="22" name="Picture 21">
            <a:extLst>
              <a:ext uri="{FF2B5EF4-FFF2-40B4-BE49-F238E27FC236}">
                <a16:creationId xmlns:a16="http://schemas.microsoft.com/office/drawing/2014/main" id="{04F29422-B231-2482-A9F9-7291F1271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99" y="2082800"/>
            <a:ext cx="5054601" cy="407246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2176690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509B31-4C08-EF97-55D7-721074491658}"/>
              </a:ext>
            </a:extLst>
          </p:cNvPr>
          <p:cNvSpPr>
            <a:spLocks noGrp="1"/>
          </p:cNvSpPr>
          <p:nvPr>
            <p:ph type="title"/>
          </p:nvPr>
        </p:nvSpPr>
        <p:spPr>
          <a:xfrm>
            <a:off x="2231136" y="110065"/>
            <a:ext cx="7729728" cy="1159935"/>
          </a:xfrm>
        </p:spPr>
        <p:txBody>
          <a:bodyPr/>
          <a:lstStyle/>
          <a:p>
            <a:r>
              <a:rPr lang="en-US" dirty="0"/>
              <a:t>TOP 1O REPEAT CUSTOMERS</a:t>
            </a:r>
          </a:p>
        </p:txBody>
      </p:sp>
      <p:pic>
        <p:nvPicPr>
          <p:cNvPr id="10" name="Content Placeholder 9">
            <a:extLst>
              <a:ext uri="{FF2B5EF4-FFF2-40B4-BE49-F238E27FC236}">
                <a16:creationId xmlns:a16="http://schemas.microsoft.com/office/drawing/2014/main" id="{94A2C8D7-D738-AC2A-31A2-FBA896E2961F}"/>
              </a:ext>
            </a:extLst>
          </p:cNvPr>
          <p:cNvPicPr>
            <a:picLocks noGrp="1" noChangeAspect="1"/>
          </p:cNvPicPr>
          <p:nvPr>
            <p:ph sz="half" idx="1"/>
          </p:nvPr>
        </p:nvPicPr>
        <p:blipFill>
          <a:blip r:embed="rId2"/>
          <a:stretch>
            <a:fillRect/>
          </a:stretch>
        </p:blipFill>
        <p:spPr>
          <a:xfrm>
            <a:off x="343094" y="1879600"/>
            <a:ext cx="4838506" cy="3618039"/>
          </a:xfrm>
        </p:spPr>
      </p:pic>
      <p:sp>
        <p:nvSpPr>
          <p:cNvPr id="14" name="Content Placeholder 13">
            <a:extLst>
              <a:ext uri="{FF2B5EF4-FFF2-40B4-BE49-F238E27FC236}">
                <a16:creationId xmlns:a16="http://schemas.microsoft.com/office/drawing/2014/main" id="{C91500DC-9822-E1A5-DFB2-8637CAE68478}"/>
              </a:ext>
            </a:extLst>
          </p:cNvPr>
          <p:cNvSpPr>
            <a:spLocks noGrp="1"/>
          </p:cNvSpPr>
          <p:nvPr>
            <p:ph sz="half" idx="2"/>
          </p:nvPr>
        </p:nvSpPr>
        <p:spPr>
          <a:xfrm>
            <a:off x="5969001" y="1981200"/>
            <a:ext cx="4639562" cy="3758826"/>
          </a:xfrm>
        </p:spPr>
        <p:txBody>
          <a:bodyPr/>
          <a:lstStyle/>
          <a:p>
            <a:r>
              <a:rPr lang="en-US" dirty="0"/>
              <a:t>The graph evidently shows the top loyal customers.</a:t>
            </a:r>
          </a:p>
          <a:p>
            <a:r>
              <a:rPr lang="en-US" dirty="0"/>
              <a:t>Euro shipping Channel and Mini Gifts distributors  ltd being the customers with the highest number of purchases</a:t>
            </a:r>
          </a:p>
          <a:p>
            <a:r>
              <a:rPr lang="en-US" dirty="0"/>
              <a:t>Our top two loyal customers having purchases more than 150</a:t>
            </a:r>
          </a:p>
          <a:p>
            <a:endParaRPr lang="en-US" dirty="0"/>
          </a:p>
        </p:txBody>
      </p:sp>
      <p:sp>
        <p:nvSpPr>
          <p:cNvPr id="15" name="Rectangle 14">
            <a:extLst>
              <a:ext uri="{FF2B5EF4-FFF2-40B4-BE49-F238E27FC236}">
                <a16:creationId xmlns:a16="http://schemas.microsoft.com/office/drawing/2014/main" id="{8DE87648-0128-C997-55B1-3C237B649C21}"/>
              </a:ext>
            </a:extLst>
          </p:cNvPr>
          <p:cNvSpPr/>
          <p:nvPr/>
        </p:nvSpPr>
        <p:spPr>
          <a:xfrm>
            <a:off x="5562600" y="1701800"/>
            <a:ext cx="5562600" cy="4123267"/>
          </a:xfrm>
          <a:prstGeom prst="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dirty="0"/>
          </a:p>
        </p:txBody>
      </p:sp>
      <p:pic>
        <p:nvPicPr>
          <p:cNvPr id="17" name="Content Placeholder 11">
            <a:extLst>
              <a:ext uri="{FF2B5EF4-FFF2-40B4-BE49-F238E27FC236}">
                <a16:creationId xmlns:a16="http://schemas.microsoft.com/office/drawing/2014/main" id="{78BE013A-F57F-B922-62A9-B79174D94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03" y="397932"/>
            <a:ext cx="1045464" cy="872068"/>
          </a:xfrm>
          <a:prstGeom prst="rect">
            <a:avLst/>
          </a:prstGeom>
        </p:spPr>
      </p:pic>
    </p:spTree>
    <p:extLst>
      <p:ext uri="{BB962C8B-B14F-4D97-AF65-F5344CB8AC3E}">
        <p14:creationId xmlns:p14="http://schemas.microsoft.com/office/powerpoint/2010/main" val="94103999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9744-ED42-00B7-E699-CC45EFF09385}"/>
              </a:ext>
            </a:extLst>
          </p:cNvPr>
          <p:cNvSpPr>
            <a:spLocks noGrp="1"/>
          </p:cNvSpPr>
          <p:nvPr>
            <p:ph type="title"/>
          </p:nvPr>
        </p:nvSpPr>
        <p:spPr>
          <a:xfrm>
            <a:off x="3266917" y="298585"/>
            <a:ext cx="7729728" cy="1188720"/>
          </a:xfrm>
        </p:spPr>
        <p:txBody>
          <a:bodyPr/>
          <a:lstStyle/>
          <a:p>
            <a:r>
              <a:rPr lang="en-US" b="1" dirty="0">
                <a:latin typeface="Arial Black" panose="020B0A04020102020204" pitchFamily="34" charset="0"/>
              </a:rPr>
              <a:t>Business Problem</a:t>
            </a:r>
            <a:endParaRPr lang="en-KE"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BC8A9A7-5A6C-7690-C9EE-32CE1E43AA08}"/>
              </a:ext>
            </a:extLst>
          </p:cNvPr>
          <p:cNvSpPr>
            <a:spLocks noGrp="1"/>
          </p:cNvSpPr>
          <p:nvPr>
            <p:ph idx="1"/>
          </p:nvPr>
        </p:nvSpPr>
        <p:spPr>
          <a:xfrm>
            <a:off x="882032" y="2144390"/>
            <a:ext cx="5834358" cy="3595638"/>
          </a:xfrm>
        </p:spPr>
        <p:txBody>
          <a:bodyPr/>
          <a:lstStyle/>
          <a:p>
            <a:r>
              <a:rPr lang="en-US" dirty="0">
                <a:solidFill>
                  <a:schemeClr val="accent6">
                    <a:lumMod val="50000"/>
                  </a:schemeClr>
                </a:solidFill>
              </a:rPr>
              <a:t>Trends of toy sales over time</a:t>
            </a:r>
          </a:p>
          <a:p>
            <a:r>
              <a:rPr lang="en-US" dirty="0">
                <a:solidFill>
                  <a:schemeClr val="accent6">
                    <a:lumMod val="50000"/>
                  </a:schemeClr>
                </a:solidFill>
              </a:rPr>
              <a:t>Performance of every product</a:t>
            </a:r>
          </a:p>
          <a:p>
            <a:r>
              <a:rPr lang="en-US" dirty="0">
                <a:solidFill>
                  <a:schemeClr val="accent6">
                    <a:lumMod val="50000"/>
                  </a:schemeClr>
                </a:solidFill>
              </a:rPr>
              <a:t>Consumption of the products</a:t>
            </a:r>
          </a:p>
          <a:p>
            <a:r>
              <a:rPr lang="en-US" dirty="0">
                <a:solidFill>
                  <a:schemeClr val="accent6">
                    <a:lumMod val="50000"/>
                  </a:schemeClr>
                </a:solidFill>
              </a:rPr>
              <a:t>Products with most revenue</a:t>
            </a:r>
          </a:p>
          <a:p>
            <a:r>
              <a:rPr lang="en-US" dirty="0">
                <a:solidFill>
                  <a:schemeClr val="accent6">
                    <a:lumMod val="50000"/>
                  </a:schemeClr>
                </a:solidFill>
              </a:rPr>
              <a:t>And any other insights</a:t>
            </a:r>
          </a:p>
        </p:txBody>
      </p:sp>
      <p:pic>
        <p:nvPicPr>
          <p:cNvPr id="5" name="Picture 4">
            <a:extLst>
              <a:ext uri="{FF2B5EF4-FFF2-40B4-BE49-F238E27FC236}">
                <a16:creationId xmlns:a16="http://schemas.microsoft.com/office/drawing/2014/main" id="{CEFF442F-9B39-C5B0-4D36-89990C8970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0804" y="123487"/>
            <a:ext cx="2219635" cy="1600117"/>
          </a:xfrm>
          <a:prstGeom prst="rect">
            <a:avLst/>
          </a:prstGeom>
        </p:spPr>
      </p:pic>
    </p:spTree>
    <p:extLst>
      <p:ext uri="{BB962C8B-B14F-4D97-AF65-F5344CB8AC3E}">
        <p14:creationId xmlns:p14="http://schemas.microsoft.com/office/powerpoint/2010/main" val="325462319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7F56842-CBDC-4445-AA18-FBBB662AA2B6}"/>
              </a:ext>
            </a:extLst>
          </p:cNvPr>
          <p:cNvPicPr>
            <a:picLocks noGrp="1" noChangeAspect="1"/>
          </p:cNvPicPr>
          <p:nvPr>
            <p:ph sz="half" idx="2"/>
          </p:nvPr>
        </p:nvPicPr>
        <p:blipFill>
          <a:blip r:embed="rId2"/>
          <a:stretch>
            <a:fillRect/>
          </a:stretch>
        </p:blipFill>
        <p:spPr>
          <a:xfrm>
            <a:off x="80920" y="1966366"/>
            <a:ext cx="6015080" cy="3773660"/>
          </a:xfrm>
        </p:spPr>
      </p:pic>
      <p:sp>
        <p:nvSpPr>
          <p:cNvPr id="4" name="Content Placeholder 3">
            <a:extLst>
              <a:ext uri="{FF2B5EF4-FFF2-40B4-BE49-F238E27FC236}">
                <a16:creationId xmlns:a16="http://schemas.microsoft.com/office/drawing/2014/main" id="{25CD453F-1A4C-C350-B70E-EAF8A73EF07F}"/>
              </a:ext>
            </a:extLst>
          </p:cNvPr>
          <p:cNvSpPr>
            <a:spLocks noGrp="1"/>
          </p:cNvSpPr>
          <p:nvPr>
            <p:ph sz="quarter" idx="4"/>
          </p:nvPr>
        </p:nvSpPr>
        <p:spPr>
          <a:xfrm>
            <a:off x="7168050" y="2491299"/>
            <a:ext cx="4659884" cy="2385501"/>
          </a:xfrm>
          <a:ln w="57150">
            <a:solidFill>
              <a:srgbClr val="00B050"/>
            </a:solidFill>
          </a:ln>
        </p:spPr>
        <p:txBody>
          <a:bodyPr/>
          <a:lstStyle/>
          <a:p>
            <a:r>
              <a:rPr lang="en-US" dirty="0"/>
              <a:t>The bar graph shows that most of our customers are from The United States of  America (USA)</a:t>
            </a:r>
          </a:p>
          <a:p>
            <a:r>
              <a:rPr lang="en-US" dirty="0"/>
              <a:t>Spain and France being the countries with the highest  number of customers in the Europe Middle East Africa (EMEA) Territory</a:t>
            </a:r>
          </a:p>
        </p:txBody>
      </p:sp>
      <p:sp>
        <p:nvSpPr>
          <p:cNvPr id="6" name="Title 5">
            <a:extLst>
              <a:ext uri="{FF2B5EF4-FFF2-40B4-BE49-F238E27FC236}">
                <a16:creationId xmlns:a16="http://schemas.microsoft.com/office/drawing/2014/main" id="{FABDEF0E-406C-F1D1-735B-370CD228DA2D}"/>
              </a:ext>
            </a:extLst>
          </p:cNvPr>
          <p:cNvSpPr>
            <a:spLocks noGrp="1"/>
          </p:cNvSpPr>
          <p:nvPr>
            <p:ph type="title"/>
          </p:nvPr>
        </p:nvSpPr>
        <p:spPr>
          <a:xfrm>
            <a:off x="2231136" y="113288"/>
            <a:ext cx="7729728" cy="1004686"/>
          </a:xfrm>
        </p:spPr>
        <p:txBody>
          <a:bodyPr>
            <a:normAutofit fontScale="90000"/>
          </a:bodyPr>
          <a:lstStyle/>
          <a:p>
            <a:r>
              <a:rPr lang="en-US" dirty="0"/>
              <a:t>COUNTRIES WITH THE HIGHEST CUSTOMERS</a:t>
            </a:r>
          </a:p>
        </p:txBody>
      </p:sp>
    </p:spTree>
    <p:extLst>
      <p:ext uri="{BB962C8B-B14F-4D97-AF65-F5344CB8AC3E}">
        <p14:creationId xmlns:p14="http://schemas.microsoft.com/office/powerpoint/2010/main" val="174612571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C4962-BD8A-56DA-BDC7-61EEAAA0171D}"/>
              </a:ext>
            </a:extLst>
          </p:cNvPr>
          <p:cNvSpPr>
            <a:spLocks noGrp="1"/>
          </p:cNvSpPr>
          <p:nvPr>
            <p:ph idx="1"/>
          </p:nvPr>
        </p:nvSpPr>
        <p:spPr>
          <a:xfrm>
            <a:off x="784927" y="744468"/>
            <a:ext cx="9613338" cy="4995560"/>
          </a:xfrm>
        </p:spPr>
        <p:txBody>
          <a:bodyPr>
            <a:normAutofit/>
          </a:bodyPr>
          <a:lstStyle/>
          <a:p>
            <a:pPr marL="0" indent="0">
              <a:buNone/>
            </a:pPr>
            <a:r>
              <a:rPr lang="en-US" sz="6600" dirty="0">
                <a:latin typeface="Times New Roman" panose="02020603050405020304" pitchFamily="18" charset="0"/>
                <a:cs typeface="Times New Roman" panose="02020603050405020304" pitchFamily="18" charset="0"/>
              </a:rPr>
              <a:t>THANK YOU</a:t>
            </a:r>
          </a:p>
          <a:p>
            <a:pPr marL="0" indent="0">
              <a:buNone/>
            </a:pPr>
            <a:r>
              <a:rPr lang="en-US" sz="3200" dirty="0">
                <a:latin typeface="Times New Roman" panose="02020603050405020304" pitchFamily="18" charset="0"/>
                <a:cs typeface="Times New Roman" panose="02020603050405020304" pitchFamily="18" charset="0"/>
              </a:rPr>
              <a:t>ANY QUESTIONS ?</a:t>
            </a:r>
          </a:p>
        </p:txBody>
      </p:sp>
      <p:pic>
        <p:nvPicPr>
          <p:cNvPr id="4" name="Graphic 3" descr="Angel face outline with solid fill">
            <a:extLst>
              <a:ext uri="{FF2B5EF4-FFF2-40B4-BE49-F238E27FC236}">
                <a16:creationId xmlns:a16="http://schemas.microsoft.com/office/drawing/2014/main" id="{69783758-45CA-A745-B674-C83700F44A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73706" y="2459979"/>
            <a:ext cx="2727016" cy="2484255"/>
          </a:xfrm>
          <a:prstGeom prst="rect">
            <a:avLst/>
          </a:prstGeom>
        </p:spPr>
      </p:pic>
    </p:spTree>
    <p:extLst>
      <p:ext uri="{BB962C8B-B14F-4D97-AF65-F5344CB8AC3E}">
        <p14:creationId xmlns:p14="http://schemas.microsoft.com/office/powerpoint/2010/main" val="25954043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020D56-557B-FB27-60C2-BC21E2F2D8A4}"/>
              </a:ext>
            </a:extLst>
          </p:cNvPr>
          <p:cNvSpPr>
            <a:spLocks noGrp="1"/>
          </p:cNvSpPr>
          <p:nvPr>
            <p:ph type="title"/>
          </p:nvPr>
        </p:nvSpPr>
        <p:spPr>
          <a:xfrm>
            <a:off x="2231136" y="80920"/>
            <a:ext cx="7729728" cy="954861"/>
          </a:xfrm>
        </p:spPr>
        <p:txBody>
          <a:bodyPr/>
          <a:lstStyle/>
          <a:p>
            <a:r>
              <a:rPr lang="en-US" b="1" u="sng" dirty="0">
                <a:latin typeface="Arial Black" panose="020B0A04020102020204" pitchFamily="34" charset="0"/>
              </a:rPr>
              <a:t>DATA UNDERSTANDING</a:t>
            </a:r>
          </a:p>
        </p:txBody>
      </p:sp>
      <p:graphicFrame>
        <p:nvGraphicFramePr>
          <p:cNvPr id="6" name="Content Placeholder 5">
            <a:extLst>
              <a:ext uri="{FF2B5EF4-FFF2-40B4-BE49-F238E27FC236}">
                <a16:creationId xmlns:a16="http://schemas.microsoft.com/office/drawing/2014/main" id="{961CDA57-A8D9-DC25-459A-590E46B61E97}"/>
              </a:ext>
            </a:extLst>
          </p:cNvPr>
          <p:cNvGraphicFramePr>
            <a:graphicFrameLocks noGrp="1"/>
          </p:cNvGraphicFramePr>
          <p:nvPr>
            <p:ph idx="1"/>
            <p:extLst>
              <p:ext uri="{D42A27DB-BD31-4B8C-83A1-F6EECF244321}">
                <p14:modId xmlns:p14="http://schemas.microsoft.com/office/powerpoint/2010/main" val="2243134821"/>
              </p:ext>
            </p:extLst>
          </p:nvPr>
        </p:nvGraphicFramePr>
        <p:xfrm>
          <a:off x="1569855" y="1529395"/>
          <a:ext cx="8593741" cy="4046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Brain in head with solid fill">
            <a:extLst>
              <a:ext uri="{FF2B5EF4-FFF2-40B4-BE49-F238E27FC236}">
                <a16:creationId xmlns:a16="http://schemas.microsoft.com/office/drawing/2014/main" id="{31015745-4CD3-D619-B3DA-A2B000C558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506" y="331774"/>
            <a:ext cx="760650" cy="704007"/>
          </a:xfrm>
          <a:prstGeom prst="rect">
            <a:avLst/>
          </a:prstGeom>
        </p:spPr>
      </p:pic>
    </p:spTree>
    <p:extLst>
      <p:ext uri="{BB962C8B-B14F-4D97-AF65-F5344CB8AC3E}">
        <p14:creationId xmlns:p14="http://schemas.microsoft.com/office/powerpoint/2010/main" val="5699370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8B62-679A-142A-42E7-7A4595944C61}"/>
              </a:ext>
            </a:extLst>
          </p:cNvPr>
          <p:cNvSpPr>
            <a:spLocks noGrp="1"/>
          </p:cNvSpPr>
          <p:nvPr>
            <p:ph type="title"/>
          </p:nvPr>
        </p:nvSpPr>
        <p:spPr>
          <a:xfrm>
            <a:off x="2231136" y="186118"/>
            <a:ext cx="7729728" cy="971043"/>
          </a:xfrm>
          <a:solidFill>
            <a:schemeClr val="tx2">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a:normAutofit fontScale="90000"/>
          </a:bodyPr>
          <a:lstStyle/>
          <a:p>
            <a:r>
              <a:rPr lang="en-US" b="1" dirty="0"/>
              <a:t>Exploratory Data Analysis (EDA)</a:t>
            </a:r>
            <a:endParaRPr lang="en-US" dirty="0"/>
          </a:p>
        </p:txBody>
      </p:sp>
      <p:pic>
        <p:nvPicPr>
          <p:cNvPr id="5" name="Content Placeholder 4">
            <a:extLst>
              <a:ext uri="{FF2B5EF4-FFF2-40B4-BE49-F238E27FC236}">
                <a16:creationId xmlns:a16="http://schemas.microsoft.com/office/drawing/2014/main" id="{E671C7F0-F796-9431-8F70-65339C7FBDAD}"/>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5399" y="-31000"/>
            <a:ext cx="1351370" cy="118872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Content Placeholder 5">
            <a:extLst>
              <a:ext uri="{FF2B5EF4-FFF2-40B4-BE49-F238E27FC236}">
                <a16:creationId xmlns:a16="http://schemas.microsoft.com/office/drawing/2014/main" id="{D7CD50F5-062C-049F-62A0-87D7923F6702}"/>
              </a:ext>
            </a:extLst>
          </p:cNvPr>
          <p:cNvSpPr>
            <a:spLocks noGrp="1"/>
          </p:cNvSpPr>
          <p:nvPr>
            <p:ph sz="half" idx="2"/>
          </p:nvPr>
        </p:nvSpPr>
        <p:spPr>
          <a:xfrm>
            <a:off x="1569856" y="1950181"/>
            <a:ext cx="8253876" cy="3928529"/>
          </a:xfrm>
        </p:spPr>
        <p:txBody>
          <a:bodyPr>
            <a:normAutofit fontScale="77500" lnSpcReduction="20000"/>
          </a:bodyPr>
          <a:lstStyle/>
          <a:p>
            <a:r>
              <a:rPr lang="en-US" dirty="0"/>
              <a:t>From our sales data , we can derive key insights and trends. Our main focus  in our analysis are as follows</a:t>
            </a:r>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    </a:t>
            </a:r>
          </a:p>
        </p:txBody>
      </p:sp>
      <p:graphicFrame>
        <p:nvGraphicFramePr>
          <p:cNvPr id="8" name="Diagram 7">
            <a:extLst>
              <a:ext uri="{FF2B5EF4-FFF2-40B4-BE49-F238E27FC236}">
                <a16:creationId xmlns:a16="http://schemas.microsoft.com/office/drawing/2014/main" id="{02E9F416-121B-AB4B-87A4-8C7BF020668E}"/>
              </a:ext>
            </a:extLst>
          </p:cNvPr>
          <p:cNvGraphicFramePr/>
          <p:nvPr>
            <p:extLst>
              <p:ext uri="{D42A27DB-BD31-4B8C-83A1-F6EECF244321}">
                <p14:modId xmlns:p14="http://schemas.microsoft.com/office/powerpoint/2010/main" val="1263718983"/>
              </p:ext>
            </p:extLst>
          </p:nvPr>
        </p:nvGraphicFramePr>
        <p:xfrm>
          <a:off x="1149069" y="2265770"/>
          <a:ext cx="9637614" cy="4037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Graphic 10" descr="Money with solid fill">
            <a:extLst>
              <a:ext uri="{FF2B5EF4-FFF2-40B4-BE49-F238E27FC236}">
                <a16:creationId xmlns:a16="http://schemas.microsoft.com/office/drawing/2014/main" id="{40D72F9D-0968-8EDA-EFF1-15F193027A1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80037" y="2265211"/>
            <a:ext cx="702904" cy="595798"/>
          </a:xfrm>
          <a:prstGeom prst="rect">
            <a:avLst/>
          </a:prstGeom>
        </p:spPr>
      </p:pic>
      <p:pic>
        <p:nvPicPr>
          <p:cNvPr id="13" name="Graphic 12" descr="Bar graph with upward trend with solid fill">
            <a:extLst>
              <a:ext uri="{FF2B5EF4-FFF2-40B4-BE49-F238E27FC236}">
                <a16:creationId xmlns:a16="http://schemas.microsoft.com/office/drawing/2014/main" id="{C8E81FF8-AA45-8CE2-D606-52C6FDFC27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46136" y="2265211"/>
            <a:ext cx="914400" cy="595798"/>
          </a:xfrm>
          <a:prstGeom prst="rect">
            <a:avLst/>
          </a:prstGeom>
        </p:spPr>
      </p:pic>
      <p:pic>
        <p:nvPicPr>
          <p:cNvPr id="15" name="Graphic 14" descr="Business Growth with solid fill">
            <a:extLst>
              <a:ext uri="{FF2B5EF4-FFF2-40B4-BE49-F238E27FC236}">
                <a16:creationId xmlns:a16="http://schemas.microsoft.com/office/drawing/2014/main" id="{50FAAD0F-4E82-6C6F-9FC7-74E3047737A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80037" y="4380942"/>
            <a:ext cx="914400" cy="669616"/>
          </a:xfrm>
          <a:prstGeom prst="rect">
            <a:avLst/>
          </a:prstGeom>
        </p:spPr>
      </p:pic>
      <p:pic>
        <p:nvPicPr>
          <p:cNvPr id="19" name="Picture 18">
            <a:extLst>
              <a:ext uri="{FF2B5EF4-FFF2-40B4-BE49-F238E27FC236}">
                <a16:creationId xmlns:a16="http://schemas.microsoft.com/office/drawing/2014/main" id="{8296410E-10D5-0D7E-21FB-F716E714594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08914" y="4519260"/>
            <a:ext cx="914400" cy="3929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5725533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2F6203D-8052-5958-716D-9982964C4A86}"/>
              </a:ext>
            </a:extLst>
          </p:cNvPr>
          <p:cNvSpPr>
            <a:spLocks noGrp="1"/>
          </p:cNvSpPr>
          <p:nvPr>
            <p:ph type="body" idx="1"/>
          </p:nvPr>
        </p:nvSpPr>
        <p:spPr/>
        <p:txBody>
          <a:bodyPr/>
          <a:lstStyle/>
          <a:p>
            <a:endParaRPr lang="en-US"/>
          </a:p>
        </p:txBody>
      </p:sp>
      <p:sp>
        <p:nvSpPr>
          <p:cNvPr id="8" name="Content Placeholder 7">
            <a:extLst>
              <a:ext uri="{FF2B5EF4-FFF2-40B4-BE49-F238E27FC236}">
                <a16:creationId xmlns:a16="http://schemas.microsoft.com/office/drawing/2014/main" id="{EF1F1B4F-A6BA-4373-E898-C04026E2F747}"/>
              </a:ext>
            </a:extLst>
          </p:cNvPr>
          <p:cNvSpPr>
            <a:spLocks noGrp="1"/>
          </p:cNvSpPr>
          <p:nvPr>
            <p:ph sz="quarter" idx="4"/>
          </p:nvPr>
        </p:nvSpPr>
        <p:spPr>
          <a:xfrm>
            <a:off x="6338315" y="3333919"/>
            <a:ext cx="5298031" cy="979135"/>
          </a:xfrm>
          <a:solidFill>
            <a:schemeClr val="accent2">
              <a:lumMod val="20000"/>
              <a:lumOff val="80000"/>
            </a:schemeClr>
          </a:solidFill>
        </p:spPr>
        <p:txBody>
          <a:bodyPr/>
          <a:lstStyle/>
          <a:p>
            <a:r>
              <a:rPr lang="en-US" dirty="0"/>
              <a:t>In the sales analysis we will dig deeper into our sales trends and patterns.</a:t>
            </a:r>
          </a:p>
        </p:txBody>
      </p:sp>
      <p:sp>
        <p:nvSpPr>
          <p:cNvPr id="9" name="Text Placeholder 8">
            <a:extLst>
              <a:ext uri="{FF2B5EF4-FFF2-40B4-BE49-F238E27FC236}">
                <a16:creationId xmlns:a16="http://schemas.microsoft.com/office/drawing/2014/main" id="{D811A6AB-73B4-A106-D414-D3433500C372}"/>
              </a:ext>
            </a:extLst>
          </p:cNvPr>
          <p:cNvSpPr>
            <a:spLocks noGrp="1"/>
          </p:cNvSpPr>
          <p:nvPr>
            <p:ph type="body" sz="quarter" idx="13"/>
          </p:nvPr>
        </p:nvSpPr>
        <p:spPr/>
        <p:txBody>
          <a:bodyPr/>
          <a:lstStyle/>
          <a:p>
            <a:endParaRPr lang="en-US" dirty="0"/>
          </a:p>
        </p:txBody>
      </p:sp>
      <p:sp>
        <p:nvSpPr>
          <p:cNvPr id="5" name="Title 4">
            <a:extLst>
              <a:ext uri="{FF2B5EF4-FFF2-40B4-BE49-F238E27FC236}">
                <a16:creationId xmlns:a16="http://schemas.microsoft.com/office/drawing/2014/main" id="{745B2071-30C5-9325-837D-D4BC8F8CE6E7}"/>
              </a:ext>
            </a:extLst>
          </p:cNvPr>
          <p:cNvSpPr>
            <a:spLocks noGrp="1"/>
          </p:cNvSpPr>
          <p:nvPr>
            <p:ph type="title"/>
          </p:nvPr>
        </p:nvSpPr>
        <p:spPr>
          <a:xfrm>
            <a:off x="3447206" y="80920"/>
            <a:ext cx="4984695" cy="841572"/>
          </a:xfrm>
        </p:spPr>
        <p:txBody>
          <a:bodyPr>
            <a:normAutofit/>
          </a:bodyPr>
          <a:lstStyle/>
          <a:p>
            <a:r>
              <a:rPr lang="en-US" sz="2400" b="1" dirty="0"/>
              <a:t>SALES ANALYSIS</a:t>
            </a:r>
          </a:p>
        </p:txBody>
      </p:sp>
      <p:pic>
        <p:nvPicPr>
          <p:cNvPr id="10" name="Content Placeholder 9">
            <a:extLst>
              <a:ext uri="{FF2B5EF4-FFF2-40B4-BE49-F238E27FC236}">
                <a16:creationId xmlns:a16="http://schemas.microsoft.com/office/drawing/2014/main" id="{C876134F-124A-F737-84AC-FEE20D680D4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993" y="1432290"/>
            <a:ext cx="5505063" cy="4563908"/>
          </a:xfrm>
          <a:prstGeom prst="rect">
            <a:avLst/>
          </a:prstGeom>
        </p:spPr>
      </p:pic>
    </p:spTree>
    <p:extLst>
      <p:ext uri="{BB962C8B-B14F-4D97-AF65-F5344CB8AC3E}">
        <p14:creationId xmlns:p14="http://schemas.microsoft.com/office/powerpoint/2010/main" val="81355777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3BA1-903C-496E-5518-8832A115AB06}"/>
              </a:ext>
            </a:extLst>
          </p:cNvPr>
          <p:cNvSpPr>
            <a:spLocks noGrp="1"/>
          </p:cNvSpPr>
          <p:nvPr>
            <p:ph type="title"/>
          </p:nvPr>
        </p:nvSpPr>
        <p:spPr>
          <a:xfrm>
            <a:off x="2109756" y="218485"/>
            <a:ext cx="7729728" cy="1100517"/>
          </a:xfrm>
        </p:spPr>
        <p:txBody>
          <a:bodyPr/>
          <a:lstStyle/>
          <a:p>
            <a:r>
              <a:rPr lang="en-US" b="1" dirty="0">
                <a:latin typeface="Arial Black" panose="020B0A04020102020204" pitchFamily="34" charset="0"/>
              </a:rPr>
              <a:t>SALES OVER THE YEARS</a:t>
            </a:r>
            <a:endParaRPr lang="en-KE" b="1" dirty="0">
              <a:latin typeface="Arial Black" panose="020B0A04020102020204" pitchFamily="34" charset="0"/>
            </a:endParaRPr>
          </a:p>
        </p:txBody>
      </p:sp>
      <p:pic>
        <p:nvPicPr>
          <p:cNvPr id="22" name="Content Placeholder 21">
            <a:extLst>
              <a:ext uri="{FF2B5EF4-FFF2-40B4-BE49-F238E27FC236}">
                <a16:creationId xmlns:a16="http://schemas.microsoft.com/office/drawing/2014/main" id="{A88DBA93-8726-7DB1-35E2-C9C9566A6734}"/>
              </a:ext>
            </a:extLst>
          </p:cNvPr>
          <p:cNvPicPr>
            <a:picLocks noGrp="1" noChangeAspect="1"/>
          </p:cNvPicPr>
          <p:nvPr>
            <p:ph sz="half" idx="1"/>
          </p:nvPr>
        </p:nvPicPr>
        <p:blipFill>
          <a:blip r:embed="rId2"/>
          <a:stretch/>
        </p:blipFill>
        <p:spPr>
          <a:xfrm>
            <a:off x="485522" y="1521303"/>
            <a:ext cx="4871405" cy="4652920"/>
          </a:xfrm>
        </p:spPr>
      </p:pic>
      <p:pic>
        <p:nvPicPr>
          <p:cNvPr id="11" name="Content Placeholder 10" descr="Arrow: Slight curve with solid fill">
            <a:extLst>
              <a:ext uri="{FF2B5EF4-FFF2-40B4-BE49-F238E27FC236}">
                <a16:creationId xmlns:a16="http://schemas.microsoft.com/office/drawing/2014/main" id="{335BD3AD-FB26-69C9-20CD-EDC9CDE405FC}"/>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5907186" y="3341533"/>
            <a:ext cx="591827" cy="405079"/>
          </a:xfrm>
        </p:spPr>
      </p:pic>
      <p:sp>
        <p:nvSpPr>
          <p:cNvPr id="8" name="Text Placeholder 7">
            <a:extLst>
              <a:ext uri="{FF2B5EF4-FFF2-40B4-BE49-F238E27FC236}">
                <a16:creationId xmlns:a16="http://schemas.microsoft.com/office/drawing/2014/main" id="{EAB47594-B66B-669F-F52F-6B829266D2DD}"/>
              </a:ext>
            </a:extLst>
          </p:cNvPr>
          <p:cNvSpPr>
            <a:spLocks noGrp="1"/>
          </p:cNvSpPr>
          <p:nvPr>
            <p:ph type="body" sz="quarter" idx="4294967295"/>
          </p:nvPr>
        </p:nvSpPr>
        <p:spPr>
          <a:xfrm>
            <a:off x="6607387" y="3341533"/>
            <a:ext cx="5180012" cy="993775"/>
          </a:xfrm>
        </p:spPr>
        <p:txBody>
          <a:bodyPr/>
          <a:lstStyle/>
          <a:p>
            <a:r>
              <a:rPr lang="en-US" dirty="0"/>
              <a:t>Across the three </a:t>
            </a:r>
            <a:r>
              <a:rPr lang="en-US" dirty="0" err="1"/>
              <a:t>years,the</a:t>
            </a:r>
            <a:r>
              <a:rPr lang="en-US" dirty="0"/>
              <a:t> year 2023 had the highest sales of 47.1%.</a:t>
            </a:r>
          </a:p>
        </p:txBody>
      </p:sp>
      <p:pic>
        <p:nvPicPr>
          <p:cNvPr id="6" name="Graphic 5" descr="Upward trend with solid fill">
            <a:extLst>
              <a:ext uri="{FF2B5EF4-FFF2-40B4-BE49-F238E27FC236}">
                <a16:creationId xmlns:a16="http://schemas.microsoft.com/office/drawing/2014/main" id="{AD5B9673-B36C-7F2A-828B-197BC50F80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9238" y="384371"/>
            <a:ext cx="558351" cy="598811"/>
          </a:xfrm>
          <a:prstGeom prst="rect">
            <a:avLst/>
          </a:prstGeom>
        </p:spPr>
      </p:pic>
    </p:spTree>
    <p:extLst>
      <p:ext uri="{BB962C8B-B14F-4D97-AF65-F5344CB8AC3E}">
        <p14:creationId xmlns:p14="http://schemas.microsoft.com/office/powerpoint/2010/main" val="13528827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61A467-6232-64E3-74AE-ADEB0CFE7C7C}"/>
              </a:ext>
            </a:extLst>
          </p:cNvPr>
          <p:cNvSpPr>
            <a:spLocks noGrp="1"/>
          </p:cNvSpPr>
          <p:nvPr>
            <p:ph type="title"/>
          </p:nvPr>
        </p:nvSpPr>
        <p:spPr>
          <a:xfrm>
            <a:off x="2231136" y="283221"/>
            <a:ext cx="7729728" cy="1027689"/>
          </a:xfrm>
        </p:spPr>
        <p:txBody>
          <a:bodyPr/>
          <a:lstStyle/>
          <a:p>
            <a:r>
              <a:rPr lang="en-US" b="1" dirty="0"/>
              <a:t>QUARTERLY SALES TRENDS</a:t>
            </a:r>
          </a:p>
        </p:txBody>
      </p:sp>
      <p:sp>
        <p:nvSpPr>
          <p:cNvPr id="9" name="Content Placeholder 8">
            <a:extLst>
              <a:ext uri="{FF2B5EF4-FFF2-40B4-BE49-F238E27FC236}">
                <a16:creationId xmlns:a16="http://schemas.microsoft.com/office/drawing/2014/main" id="{015ADF5D-9C2A-42E6-A3E2-552165F2CE64}"/>
              </a:ext>
            </a:extLst>
          </p:cNvPr>
          <p:cNvSpPr>
            <a:spLocks noGrp="1"/>
          </p:cNvSpPr>
          <p:nvPr>
            <p:ph sz="half" idx="2"/>
          </p:nvPr>
        </p:nvSpPr>
        <p:spPr>
          <a:xfrm>
            <a:off x="6675929" y="2638044"/>
            <a:ext cx="5332652" cy="1966324"/>
          </a:xfrm>
          <a:solidFill>
            <a:schemeClr val="tx2">
              <a:lumMod val="20000"/>
              <a:lumOff val="80000"/>
            </a:schemeClr>
          </a:solidFill>
        </p:spPr>
        <p:txBody>
          <a:bodyPr/>
          <a:lstStyle/>
          <a:p>
            <a:r>
              <a:rPr lang="en-US" dirty="0"/>
              <a:t>The quarterly sales trends show the trends in different quarters across the years.</a:t>
            </a:r>
          </a:p>
          <a:p>
            <a:r>
              <a:rPr lang="en-US" dirty="0"/>
              <a:t>From the line graph, the fourth quarter records the highest number of sales for the year 2022 and 2023</a:t>
            </a:r>
          </a:p>
          <a:p>
            <a:endParaRPr lang="en-US" dirty="0"/>
          </a:p>
          <a:p>
            <a:endParaRPr lang="en-US" dirty="0"/>
          </a:p>
        </p:txBody>
      </p:sp>
      <p:pic>
        <p:nvPicPr>
          <p:cNvPr id="1026" name="Picture 2">
            <a:extLst>
              <a:ext uri="{FF2B5EF4-FFF2-40B4-BE49-F238E27FC236}">
                <a16:creationId xmlns:a16="http://schemas.microsoft.com/office/drawing/2014/main" id="{E0B4ED18-F9D0-FDD7-824E-A0D17E79845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3419" y="1715512"/>
            <a:ext cx="5796594" cy="4296869"/>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Back with solid fill">
            <a:extLst>
              <a:ext uri="{FF2B5EF4-FFF2-40B4-BE49-F238E27FC236}">
                <a16:creationId xmlns:a16="http://schemas.microsoft.com/office/drawing/2014/main" id="{35090FD8-5C9F-6F02-87C6-4EEBD465E0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80013" y="2777592"/>
            <a:ext cx="525983" cy="337842"/>
          </a:xfrm>
          <a:prstGeom prst="rect">
            <a:avLst/>
          </a:prstGeom>
        </p:spPr>
      </p:pic>
      <p:pic>
        <p:nvPicPr>
          <p:cNvPr id="13" name="Graphic 12" descr="Statistics with solid fill">
            <a:extLst>
              <a:ext uri="{FF2B5EF4-FFF2-40B4-BE49-F238E27FC236}">
                <a16:creationId xmlns:a16="http://schemas.microsoft.com/office/drawing/2014/main" id="{A5987282-D1A8-3B72-7294-17CFBE02DF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7261" y="396510"/>
            <a:ext cx="914400" cy="914400"/>
          </a:xfrm>
          <a:prstGeom prst="rect">
            <a:avLst/>
          </a:prstGeom>
        </p:spPr>
      </p:pic>
    </p:spTree>
    <p:extLst>
      <p:ext uri="{BB962C8B-B14F-4D97-AF65-F5344CB8AC3E}">
        <p14:creationId xmlns:p14="http://schemas.microsoft.com/office/powerpoint/2010/main" val="239348532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59655F-8E70-4C50-7B35-B69A581B35C2}"/>
              </a:ext>
            </a:extLst>
          </p:cNvPr>
          <p:cNvSpPr>
            <a:spLocks noGrp="1"/>
          </p:cNvSpPr>
          <p:nvPr>
            <p:ph type="body" idx="1"/>
          </p:nvPr>
        </p:nvSpPr>
        <p:spPr/>
        <p:txBody>
          <a:bodyPr/>
          <a:lstStyle/>
          <a:p>
            <a:endParaRPr lang="en-US"/>
          </a:p>
        </p:txBody>
      </p:sp>
      <p:pic>
        <p:nvPicPr>
          <p:cNvPr id="6" name="Content Placeholder 5">
            <a:extLst>
              <a:ext uri="{FF2B5EF4-FFF2-40B4-BE49-F238E27FC236}">
                <a16:creationId xmlns:a16="http://schemas.microsoft.com/office/drawing/2014/main" id="{B5F7AF5D-C560-F28C-0315-E4A8BD77EB8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024" y="1472751"/>
            <a:ext cx="5675659" cy="4822854"/>
          </a:xfrm>
        </p:spPr>
      </p:pic>
      <p:sp>
        <p:nvSpPr>
          <p:cNvPr id="4" name="Content Placeholder 3">
            <a:extLst>
              <a:ext uri="{FF2B5EF4-FFF2-40B4-BE49-F238E27FC236}">
                <a16:creationId xmlns:a16="http://schemas.microsoft.com/office/drawing/2014/main" id="{217587A5-5234-068F-DDC1-46FCF989FB4B}"/>
              </a:ext>
            </a:extLst>
          </p:cNvPr>
          <p:cNvSpPr>
            <a:spLocks noGrp="1"/>
          </p:cNvSpPr>
          <p:nvPr>
            <p:ph sz="quarter" idx="4"/>
          </p:nvPr>
        </p:nvSpPr>
        <p:spPr/>
        <p:txBody>
          <a:bodyPr/>
          <a:lstStyle/>
          <a:p>
            <a:r>
              <a:rPr lang="en-US" dirty="0"/>
              <a:t>With different toy products being sold, classic cars and vintage cars had the highest sales respectively.</a:t>
            </a:r>
          </a:p>
        </p:txBody>
      </p:sp>
      <p:sp>
        <p:nvSpPr>
          <p:cNvPr id="5" name="Text Placeholder 4">
            <a:extLst>
              <a:ext uri="{FF2B5EF4-FFF2-40B4-BE49-F238E27FC236}">
                <a16:creationId xmlns:a16="http://schemas.microsoft.com/office/drawing/2014/main" id="{E9431722-574E-969B-56A5-0668A2D7D4C7}"/>
              </a:ext>
            </a:extLst>
          </p:cNvPr>
          <p:cNvSpPr>
            <a:spLocks noGrp="1"/>
          </p:cNvSpPr>
          <p:nvPr>
            <p:ph type="body" sz="quarter" idx="13"/>
          </p:nvPr>
        </p:nvSpPr>
        <p:spPr/>
        <p:txBody>
          <a:bodyPr/>
          <a:lstStyle/>
          <a:p>
            <a:endParaRPr lang="en-US"/>
          </a:p>
        </p:txBody>
      </p:sp>
      <p:sp>
        <p:nvSpPr>
          <p:cNvPr id="2" name="Title 1">
            <a:extLst>
              <a:ext uri="{FF2B5EF4-FFF2-40B4-BE49-F238E27FC236}">
                <a16:creationId xmlns:a16="http://schemas.microsoft.com/office/drawing/2014/main" id="{8387C491-38B0-5E8C-82FD-2C08CA93F946}"/>
              </a:ext>
            </a:extLst>
          </p:cNvPr>
          <p:cNvSpPr>
            <a:spLocks noGrp="1"/>
          </p:cNvSpPr>
          <p:nvPr>
            <p:ph type="title"/>
          </p:nvPr>
        </p:nvSpPr>
        <p:spPr>
          <a:xfrm>
            <a:off x="2231136" y="121382"/>
            <a:ext cx="7729728" cy="1100516"/>
          </a:xfrm>
        </p:spPr>
        <p:txBody>
          <a:bodyPr/>
          <a:lstStyle/>
          <a:p>
            <a:r>
              <a:rPr lang="en-US" b="1" dirty="0">
                <a:latin typeface="Arial Black" panose="020B0A04020102020204" pitchFamily="34" charset="0"/>
              </a:rPr>
              <a:t>Sales of Every Product</a:t>
            </a:r>
            <a:endParaRPr lang="en-KE" b="1" dirty="0">
              <a:latin typeface="Arial Black" panose="020B0A04020102020204" pitchFamily="34" charset="0"/>
            </a:endParaRPr>
          </a:p>
        </p:txBody>
      </p:sp>
      <p:pic>
        <p:nvPicPr>
          <p:cNvPr id="7" name="Graphic 6" descr="Money with solid fill">
            <a:extLst>
              <a:ext uri="{FF2B5EF4-FFF2-40B4-BE49-F238E27FC236}">
                <a16:creationId xmlns:a16="http://schemas.microsoft.com/office/drawing/2014/main" id="{94A2B308-892F-CFAB-C2C9-DBC4330FB8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25323" y="626100"/>
            <a:ext cx="702904" cy="595798"/>
          </a:xfrm>
          <a:prstGeom prst="rect">
            <a:avLst/>
          </a:prstGeom>
        </p:spPr>
      </p:pic>
      <p:pic>
        <p:nvPicPr>
          <p:cNvPr id="9" name="Picture 8">
            <a:extLst>
              <a:ext uri="{FF2B5EF4-FFF2-40B4-BE49-F238E27FC236}">
                <a16:creationId xmlns:a16="http://schemas.microsoft.com/office/drawing/2014/main" id="{B4A2A773-3316-900D-F608-2D667C7FF7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024" y="121382"/>
            <a:ext cx="1205714" cy="898214"/>
          </a:xfrm>
          <a:prstGeom prst="rect">
            <a:avLst/>
          </a:prstGeom>
        </p:spPr>
      </p:pic>
    </p:spTree>
    <p:extLst>
      <p:ext uri="{BB962C8B-B14F-4D97-AF65-F5344CB8AC3E}">
        <p14:creationId xmlns:p14="http://schemas.microsoft.com/office/powerpoint/2010/main" val="183749901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80A369-C19F-4C11-AB4B-87116ED99817}"/>
              </a:ext>
            </a:extLst>
          </p:cNvPr>
          <p:cNvSpPr>
            <a:spLocks noGrp="1"/>
          </p:cNvSpPr>
          <p:nvPr>
            <p:ph type="title"/>
          </p:nvPr>
        </p:nvSpPr>
        <p:spPr>
          <a:xfrm>
            <a:off x="2231136" y="169002"/>
            <a:ext cx="7729728" cy="948598"/>
          </a:xfrm>
        </p:spPr>
        <p:txBody>
          <a:bodyPr>
            <a:normAutofit fontScale="90000"/>
          </a:bodyPr>
          <a:lstStyle/>
          <a:p>
            <a:r>
              <a:rPr lang="en-US" dirty="0">
                <a:latin typeface="Arial Black" panose="020B0A04020102020204" pitchFamily="34" charset="0"/>
              </a:rPr>
              <a:t>TOP  COUNTRIES BY PRODUCT SALES</a:t>
            </a:r>
          </a:p>
        </p:txBody>
      </p:sp>
      <p:pic>
        <p:nvPicPr>
          <p:cNvPr id="17" name="Content Placeholder 16">
            <a:extLst>
              <a:ext uri="{FF2B5EF4-FFF2-40B4-BE49-F238E27FC236}">
                <a16:creationId xmlns:a16="http://schemas.microsoft.com/office/drawing/2014/main" id="{4392D000-3CF6-752D-799A-0C734F1F774D}"/>
              </a:ext>
            </a:extLst>
          </p:cNvPr>
          <p:cNvPicPr>
            <a:picLocks noGrp="1" noChangeAspect="1"/>
          </p:cNvPicPr>
          <p:nvPr>
            <p:ph sz="half" idx="1"/>
          </p:nvPr>
        </p:nvPicPr>
        <p:blipFill>
          <a:blip r:embed="rId2"/>
          <a:stretch>
            <a:fillRect/>
          </a:stretch>
        </p:blipFill>
        <p:spPr>
          <a:xfrm>
            <a:off x="99929" y="1636614"/>
            <a:ext cx="6006988" cy="4499171"/>
          </a:xfrm>
        </p:spPr>
      </p:pic>
      <p:graphicFrame>
        <p:nvGraphicFramePr>
          <p:cNvPr id="9" name="Content Placeholder 8">
            <a:extLst>
              <a:ext uri="{FF2B5EF4-FFF2-40B4-BE49-F238E27FC236}">
                <a16:creationId xmlns:a16="http://schemas.microsoft.com/office/drawing/2014/main" id="{5E955FFF-D35B-4DF6-4706-EDEDE8CCF672}"/>
              </a:ext>
            </a:extLst>
          </p:cNvPr>
          <p:cNvGraphicFramePr>
            <a:graphicFrameLocks noGrp="1"/>
          </p:cNvGraphicFramePr>
          <p:nvPr>
            <p:ph sz="half" idx="2"/>
            <p:extLst>
              <p:ext uri="{D42A27DB-BD31-4B8C-83A1-F6EECF244321}">
                <p14:modId xmlns:p14="http://schemas.microsoft.com/office/powerpoint/2010/main" val="511859409"/>
              </p:ext>
            </p:extLst>
          </p:nvPr>
        </p:nvGraphicFramePr>
        <p:xfrm>
          <a:off x="6338888" y="2128205"/>
          <a:ext cx="5702061" cy="2281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Graphic 11" descr="Earth globe: Africa and Europe with solid fill">
            <a:extLst>
              <a:ext uri="{FF2B5EF4-FFF2-40B4-BE49-F238E27FC236}">
                <a16:creationId xmlns:a16="http://schemas.microsoft.com/office/drawing/2014/main" id="{B8D681FE-CD34-2352-9DC0-944AA03E4F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69101" y="356050"/>
            <a:ext cx="600159" cy="558350"/>
          </a:xfrm>
          <a:prstGeom prst="rect">
            <a:avLst/>
          </a:prstGeom>
        </p:spPr>
      </p:pic>
      <p:pic>
        <p:nvPicPr>
          <p:cNvPr id="3" name="Graphic 2" descr="Bar graph with upward trend with solid fill">
            <a:extLst>
              <a:ext uri="{FF2B5EF4-FFF2-40B4-BE49-F238E27FC236}">
                <a16:creationId xmlns:a16="http://schemas.microsoft.com/office/drawing/2014/main" id="{076D0815-8E82-B99F-90A1-F3A77CFCC83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03029" y="3469010"/>
            <a:ext cx="356049" cy="324581"/>
          </a:xfrm>
          <a:prstGeom prst="rect">
            <a:avLst/>
          </a:prstGeom>
        </p:spPr>
      </p:pic>
      <p:pic>
        <p:nvPicPr>
          <p:cNvPr id="5" name="Graphic 4" descr="Scales of justice with solid fill">
            <a:extLst>
              <a:ext uri="{FF2B5EF4-FFF2-40B4-BE49-F238E27FC236}">
                <a16:creationId xmlns:a16="http://schemas.microsoft.com/office/drawing/2014/main" id="{7B9B5932-03CE-EE7E-8973-E69381A9F96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38888" y="2523478"/>
            <a:ext cx="454502" cy="275129"/>
          </a:xfrm>
          <a:prstGeom prst="rect">
            <a:avLst/>
          </a:prstGeom>
        </p:spPr>
      </p:pic>
    </p:spTree>
    <p:extLst>
      <p:ext uri="{BB962C8B-B14F-4D97-AF65-F5344CB8AC3E}">
        <p14:creationId xmlns:p14="http://schemas.microsoft.com/office/powerpoint/2010/main" val="1330272615"/>
      </p:ext>
    </p:extLst>
  </p:cSld>
  <p:clrMapOvr>
    <a:masterClrMapping/>
  </p:clrMapOvr>
  <p:transition spd="slow">
    <p:wipe/>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4592</TotalTime>
  <Words>704</Words>
  <Application>Microsoft Office PowerPoint</Application>
  <PresentationFormat>Widescreen</PresentationFormat>
  <Paragraphs>87</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Gill Sans MT</vt:lpstr>
      <vt:lpstr>Times New Roman</vt:lpstr>
      <vt:lpstr>Parcel</vt:lpstr>
      <vt:lpstr>T O Y  S A L E S  A N A L Y S I S</vt:lpstr>
      <vt:lpstr>Business Problem</vt:lpstr>
      <vt:lpstr>DATA UNDERSTANDING</vt:lpstr>
      <vt:lpstr>Exploratory Data Analysis (EDA)</vt:lpstr>
      <vt:lpstr>SALES ANALYSIS</vt:lpstr>
      <vt:lpstr>SALES OVER THE YEARS</vt:lpstr>
      <vt:lpstr>QUARTERLY SALES TRENDS</vt:lpstr>
      <vt:lpstr>Sales of Every Product</vt:lpstr>
      <vt:lpstr>TOP  COUNTRIES BY PRODUCT SALES</vt:lpstr>
      <vt:lpstr>PRODUCT SALES ACROSS TERRITORIES</vt:lpstr>
      <vt:lpstr>DISTRIBUTION OF SALES BY BRANCH</vt:lpstr>
      <vt:lpstr>ORDER ANALYSIS</vt:lpstr>
      <vt:lpstr>ORDER COUNT BY STATUS</vt:lpstr>
      <vt:lpstr>QUATERLY ORDER QUANTITY</vt:lpstr>
      <vt:lpstr>PROFIT ANALYSIS</vt:lpstr>
      <vt:lpstr>PROFIT BY PRODUCTLINE</vt:lpstr>
      <vt:lpstr>TOP COUNTRIES BY PROFIT</vt:lpstr>
      <vt:lpstr>CUSTOMER ANALYSIS</vt:lpstr>
      <vt:lpstr>TOP 1O REPEAT CUSTOMERS</vt:lpstr>
      <vt:lpstr>COUNTRIES WITH THE HIGHEST CUSTOMERS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Austin Murunga</dc:creator>
  <cp:lastModifiedBy>Miriam Ojuok</cp:lastModifiedBy>
  <cp:revision>18</cp:revision>
  <dcterms:created xsi:type="dcterms:W3CDTF">2024-10-28T07:40:47Z</dcterms:created>
  <dcterms:modified xsi:type="dcterms:W3CDTF">2024-11-10T19:52:11Z</dcterms:modified>
</cp:coreProperties>
</file>