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Canva Sans" panose="020B0604020202020204" charset="0"/>
      <p:regular r:id="rId20"/>
    </p:embeddedFont>
    <p:embeddedFont>
      <p:font typeface="Canva Sans Bold" panose="020B0604020202020204" charset="0"/>
      <p:regular r:id="rId21"/>
    </p:embeddedFont>
    <p:embeddedFont>
      <p:font typeface="Montserrat Extra-Bold" panose="020B0604020202020204" charset="0"/>
      <p:regular r:id="rId22"/>
    </p:embeddedFont>
    <p:embeddedFont>
      <p:font typeface="Roboto" panose="02000000000000000000" pitchFamily="2"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9108_A_ Ojus Pravin Jaiswal" userId="7edf62dbceef14d2" providerId="LiveId" clId="{27EC5369-D332-4DC1-B2A1-78BD75B2F316}"/>
    <pc:docChg chg="modSld">
      <pc:chgData name="19108_A_ Ojus Pravin Jaiswal" userId="7edf62dbceef14d2" providerId="LiveId" clId="{27EC5369-D332-4DC1-B2A1-78BD75B2F316}" dt="2023-04-28T09:01:22.004" v="2" actId="20577"/>
      <pc:docMkLst>
        <pc:docMk/>
      </pc:docMkLst>
      <pc:sldChg chg="modSp mod">
        <pc:chgData name="19108_A_ Ojus Pravin Jaiswal" userId="7edf62dbceef14d2" providerId="LiveId" clId="{27EC5369-D332-4DC1-B2A1-78BD75B2F316}" dt="2023-04-28T09:01:22.004" v="2" actId="20577"/>
        <pc:sldMkLst>
          <pc:docMk/>
          <pc:sldMk cId="0" sldId="261"/>
        </pc:sldMkLst>
        <pc:spChg chg="mod">
          <ac:chgData name="19108_A_ Ojus Pravin Jaiswal" userId="7edf62dbceef14d2" providerId="LiveId" clId="{27EC5369-D332-4DC1-B2A1-78BD75B2F316}" dt="2023-04-28T09:01:22.004" v="2" actId="20577"/>
          <ac:spMkLst>
            <pc:docMk/>
            <pc:sldMk cId="0" sldId="261"/>
            <ac:spMk id="8"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11-May-23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11-May-23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11-May-23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11-May-23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www.investopedia.com/terms/n/neuralnetwork.asp#toc-advantages-and-disadvantages-of-neural-networks" TargetMode="External"/><Relationship Id="rId5" Type="http://schemas.openxmlformats.org/officeDocument/2006/relationships/hyperlink" Target="https://www.investopedia.com/terms/n/neuralnetwork.asp#toc-types-of-neural-networks" TargetMode="External"/><Relationship Id="rId4" Type="http://schemas.openxmlformats.org/officeDocument/2006/relationships/hyperlink" Target="https://www.investopedia.com/terms/n/neuralnetwork.asp#toc-multi-layered-perceptro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070391"/>
            <a:ext cx="1189812" cy="1187909"/>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4" name="AutoShape 4"/>
          <p:cNvSpPr/>
          <p:nvPr/>
        </p:nvSpPr>
        <p:spPr>
          <a:xfrm>
            <a:off x="1028700" y="9248775"/>
            <a:ext cx="16230600" cy="0"/>
          </a:xfrm>
          <a:prstGeom prst="line">
            <a:avLst/>
          </a:prstGeom>
          <a:ln w="9525" cap="flat">
            <a:solidFill>
              <a:srgbClr val="000000"/>
            </a:solidFill>
            <a:prstDash val="solid"/>
            <a:headEnd type="none" w="sm" len="sm"/>
            <a:tailEnd type="none" w="sm" len="sm"/>
          </a:ln>
        </p:spPr>
      </p:sp>
      <p:pic>
        <p:nvPicPr>
          <p:cNvPr id="5" name="Picture 5"/>
          <p:cNvPicPr>
            <a:picLocks noChangeAspect="1"/>
          </p:cNvPicPr>
          <p:nvPr/>
        </p:nvPicPr>
        <p:blipFill>
          <a:blip r:embed="rId2"/>
          <a:srcRect t="215" b="215"/>
          <a:stretch>
            <a:fillRect/>
          </a:stretch>
        </p:blipFill>
        <p:spPr>
          <a:xfrm>
            <a:off x="2504077" y="382766"/>
            <a:ext cx="13279846" cy="6438054"/>
          </a:xfrm>
          <a:prstGeom prst="rect">
            <a:avLst/>
          </a:prstGeom>
        </p:spPr>
      </p:pic>
      <p:sp>
        <p:nvSpPr>
          <p:cNvPr id="6" name="TextBox 6"/>
          <p:cNvSpPr txBox="1"/>
          <p:nvPr/>
        </p:nvSpPr>
        <p:spPr>
          <a:xfrm>
            <a:off x="6586304" y="7149626"/>
            <a:ext cx="5115392" cy="481330"/>
          </a:xfrm>
          <a:prstGeom prst="rect">
            <a:avLst/>
          </a:prstGeom>
        </p:spPr>
        <p:txBody>
          <a:bodyPr lIns="0" tIns="0" rIns="0" bIns="0" rtlCol="0" anchor="t">
            <a:spAutoFit/>
          </a:bodyPr>
          <a:lstStyle/>
          <a:p>
            <a:pPr algn="ctr">
              <a:lnSpc>
                <a:spcPts val="3919"/>
              </a:lnSpc>
            </a:pPr>
            <a:r>
              <a:rPr lang="en-US" sz="2799">
                <a:solidFill>
                  <a:srgbClr val="000000"/>
                </a:solidFill>
                <a:latin typeface="Canva Sans Bold"/>
              </a:rPr>
              <a:t>Topic : Neural Networks</a:t>
            </a:r>
          </a:p>
        </p:txBody>
      </p:sp>
      <p:sp>
        <p:nvSpPr>
          <p:cNvPr id="7" name="TextBox 7"/>
          <p:cNvSpPr txBox="1"/>
          <p:nvPr/>
        </p:nvSpPr>
        <p:spPr>
          <a:xfrm>
            <a:off x="4612704" y="7923004"/>
            <a:ext cx="9062592" cy="976572"/>
          </a:xfrm>
          <a:prstGeom prst="rect">
            <a:avLst/>
          </a:prstGeom>
        </p:spPr>
        <p:txBody>
          <a:bodyPr lIns="0" tIns="0" rIns="0" bIns="0" rtlCol="0" anchor="t">
            <a:spAutoFit/>
          </a:bodyPr>
          <a:lstStyle/>
          <a:p>
            <a:pPr algn="ctr">
              <a:lnSpc>
                <a:spcPts val="3923"/>
              </a:lnSpc>
            </a:pPr>
            <a:r>
              <a:rPr lang="en-US" sz="2802">
                <a:solidFill>
                  <a:srgbClr val="000000"/>
                </a:solidFill>
                <a:latin typeface="Canva Sans Bold"/>
              </a:rPr>
              <a:t>Name of Student : Ojus Jaiswal</a:t>
            </a:r>
          </a:p>
          <a:p>
            <a:pPr algn="ctr">
              <a:lnSpc>
                <a:spcPts val="3923"/>
              </a:lnSpc>
            </a:pPr>
            <a:r>
              <a:rPr lang="en-US" sz="2802">
                <a:solidFill>
                  <a:srgbClr val="000000"/>
                </a:solidFill>
                <a:latin typeface="Canva Sans Bold"/>
              </a:rPr>
              <a:t>Roll Number : BACO19108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27748" y="1764422"/>
            <a:ext cx="1189812" cy="1187909"/>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4" name="AutoShape 4"/>
          <p:cNvSpPr/>
          <p:nvPr/>
        </p:nvSpPr>
        <p:spPr>
          <a:xfrm rot="5400000">
            <a:off x="-2346567" y="5138737"/>
            <a:ext cx="6760059" cy="0"/>
          </a:xfrm>
          <a:prstGeom prst="line">
            <a:avLst/>
          </a:prstGeom>
          <a:ln w="9525" cap="flat">
            <a:solidFill>
              <a:srgbClr val="000000"/>
            </a:solidFill>
            <a:prstDash val="solid"/>
            <a:headEnd type="none" w="sm" len="sm"/>
            <a:tailEnd type="none" w="sm" len="sm"/>
          </a:ln>
        </p:spPr>
      </p:sp>
      <p:pic>
        <p:nvPicPr>
          <p:cNvPr id="5" name="Picture 5"/>
          <p:cNvPicPr>
            <a:picLocks noChangeAspect="1"/>
          </p:cNvPicPr>
          <p:nvPr/>
        </p:nvPicPr>
        <p:blipFill>
          <a:blip r:embed="rId2"/>
          <a:srcRect l="2760" b="4938"/>
          <a:stretch>
            <a:fillRect/>
          </a:stretch>
        </p:blipFill>
        <p:spPr>
          <a:xfrm>
            <a:off x="5504591" y="5738616"/>
            <a:ext cx="7491460" cy="4548384"/>
          </a:xfrm>
          <a:prstGeom prst="rect">
            <a:avLst/>
          </a:prstGeom>
        </p:spPr>
      </p:pic>
      <p:sp>
        <p:nvSpPr>
          <p:cNvPr id="6" name="TextBox 6"/>
          <p:cNvSpPr txBox="1"/>
          <p:nvPr/>
        </p:nvSpPr>
        <p:spPr>
          <a:xfrm>
            <a:off x="2786422" y="2544518"/>
            <a:ext cx="15312442" cy="2957830"/>
          </a:xfrm>
          <a:prstGeom prst="rect">
            <a:avLst/>
          </a:prstGeom>
        </p:spPr>
        <p:txBody>
          <a:bodyPr lIns="0" tIns="0" rIns="0" bIns="0" rtlCol="0" anchor="t">
            <a:spAutoFit/>
          </a:bodyPr>
          <a:lstStyle/>
          <a:p>
            <a:pPr>
              <a:lnSpc>
                <a:spcPts val="3919"/>
              </a:lnSpc>
            </a:pPr>
            <a:r>
              <a:rPr lang="en-US" sz="2799" dirty="0">
                <a:solidFill>
                  <a:srgbClr val="000000"/>
                </a:solidFill>
                <a:latin typeface="Canva Sans"/>
              </a:rPr>
              <a:t>Modular neural networks contain several networks that work independently from one another. These networks do not interact with each other during an analysis process. Instead, these processes are done to allow complex, elaborate computing processes to be done more efficiently. Similar to other modular industries such as modular real estate, the goal of the network independence is to have each module responsible for a particular part of an overall bigger picture.</a:t>
            </a:r>
          </a:p>
        </p:txBody>
      </p:sp>
      <p:sp>
        <p:nvSpPr>
          <p:cNvPr id="7" name="TextBox 7"/>
          <p:cNvSpPr txBox="1"/>
          <p:nvPr/>
        </p:nvSpPr>
        <p:spPr>
          <a:xfrm>
            <a:off x="2786422" y="1706320"/>
            <a:ext cx="16430057" cy="2785745"/>
          </a:xfrm>
          <a:prstGeom prst="rect">
            <a:avLst/>
          </a:prstGeom>
        </p:spPr>
        <p:txBody>
          <a:bodyPr lIns="0" tIns="0" rIns="0" bIns="0" rtlCol="0" anchor="t">
            <a:spAutoFit/>
          </a:bodyPr>
          <a:lstStyle/>
          <a:p>
            <a:pPr>
              <a:lnSpc>
                <a:spcPts val="4480"/>
              </a:lnSpc>
            </a:pPr>
            <a:r>
              <a:rPr lang="en-US" sz="3200">
                <a:solidFill>
                  <a:srgbClr val="000000"/>
                </a:solidFill>
                <a:latin typeface="Montserrat Extra-Bold"/>
              </a:rPr>
              <a:t>5. Modular Neural Networks</a:t>
            </a:r>
          </a:p>
          <a:p>
            <a:pPr>
              <a:lnSpc>
                <a:spcPts val="4480"/>
              </a:lnSpc>
            </a:pPr>
            <a:endParaRPr lang="en-US" sz="3200">
              <a:solidFill>
                <a:srgbClr val="000000"/>
              </a:solidFill>
              <a:latin typeface="Montserrat Extra-Bold"/>
            </a:endParaRPr>
          </a:p>
          <a:p>
            <a:pPr>
              <a:lnSpc>
                <a:spcPts val="4480"/>
              </a:lnSpc>
            </a:pPr>
            <a:endParaRPr lang="en-US" sz="3200">
              <a:solidFill>
                <a:srgbClr val="000000"/>
              </a:solidFill>
              <a:latin typeface="Montserrat Extra-Bold"/>
            </a:endParaRPr>
          </a:p>
          <a:p>
            <a:pPr>
              <a:lnSpc>
                <a:spcPts val="4480"/>
              </a:lnSpc>
            </a:pPr>
            <a:endParaRPr lang="en-US" sz="3200">
              <a:solidFill>
                <a:srgbClr val="000000"/>
              </a:solidFill>
              <a:latin typeface="Montserrat Extra-Bold"/>
            </a:endParaRPr>
          </a:p>
          <a:p>
            <a:pPr>
              <a:lnSpc>
                <a:spcPts val="4480"/>
              </a:lnSpc>
              <a:spcBef>
                <a:spcPct val="0"/>
              </a:spcBef>
            </a:pPr>
            <a:endParaRPr lang="en-US" sz="3200">
              <a:solidFill>
                <a:srgbClr val="000000"/>
              </a:solidFill>
              <a:latin typeface="Montserrat Extra-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33463" y="461721"/>
            <a:ext cx="16831834" cy="1659255"/>
          </a:xfrm>
          <a:prstGeom prst="rect">
            <a:avLst/>
          </a:prstGeom>
        </p:spPr>
        <p:txBody>
          <a:bodyPr lIns="0" tIns="0" rIns="0" bIns="0" rtlCol="0" anchor="t">
            <a:spAutoFit/>
          </a:bodyPr>
          <a:lstStyle/>
          <a:p>
            <a:pPr>
              <a:lnSpc>
                <a:spcPts val="6719"/>
              </a:lnSpc>
            </a:pPr>
            <a:r>
              <a:rPr lang="en-US" sz="4800">
                <a:solidFill>
                  <a:srgbClr val="000000"/>
                </a:solidFill>
                <a:latin typeface="Montserrat Extra-Bold"/>
              </a:rPr>
              <a:t>Pros and Cons of Neural Networks</a:t>
            </a:r>
          </a:p>
          <a:p>
            <a:pPr>
              <a:lnSpc>
                <a:spcPts val="6719"/>
              </a:lnSpc>
              <a:spcBef>
                <a:spcPct val="0"/>
              </a:spcBef>
            </a:pPr>
            <a:endParaRPr lang="en-US" sz="4800">
              <a:solidFill>
                <a:srgbClr val="000000"/>
              </a:solidFill>
              <a:latin typeface="Montserrat Extra-Bold"/>
            </a:endParaRPr>
          </a:p>
        </p:txBody>
      </p:sp>
      <p:grpSp>
        <p:nvGrpSpPr>
          <p:cNvPr id="3" name="Group 3"/>
          <p:cNvGrpSpPr/>
          <p:nvPr/>
        </p:nvGrpSpPr>
        <p:grpSpPr>
          <a:xfrm rot="5400000">
            <a:off x="1027748" y="1764422"/>
            <a:ext cx="1189812" cy="1187909"/>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5" name="AutoShape 5"/>
          <p:cNvSpPr/>
          <p:nvPr/>
        </p:nvSpPr>
        <p:spPr>
          <a:xfrm rot="5400000">
            <a:off x="-2346567" y="5138737"/>
            <a:ext cx="6760059" cy="0"/>
          </a:xfrm>
          <a:prstGeom prst="line">
            <a:avLst/>
          </a:prstGeom>
          <a:ln w="9525" cap="flat">
            <a:solidFill>
              <a:srgbClr val="000000"/>
            </a:solidFill>
            <a:prstDash val="solid"/>
            <a:headEnd type="none" w="sm" len="sm"/>
            <a:tailEnd type="none" w="sm" len="sm"/>
          </a:ln>
        </p:spPr>
      </p:sp>
      <p:sp>
        <p:nvSpPr>
          <p:cNvPr id="6" name="TextBox 6"/>
          <p:cNvSpPr txBox="1"/>
          <p:nvPr/>
        </p:nvSpPr>
        <p:spPr>
          <a:xfrm>
            <a:off x="10252545" y="1706320"/>
            <a:ext cx="5935317" cy="8901430"/>
          </a:xfrm>
          <a:prstGeom prst="rect">
            <a:avLst/>
          </a:prstGeom>
        </p:spPr>
        <p:txBody>
          <a:bodyPr lIns="0" tIns="0" rIns="0" bIns="0" rtlCol="0" anchor="t">
            <a:spAutoFit/>
          </a:bodyPr>
          <a:lstStyle/>
          <a:p>
            <a:pPr>
              <a:lnSpc>
                <a:spcPts val="3919"/>
              </a:lnSpc>
            </a:pPr>
            <a:r>
              <a:rPr lang="en-US" sz="2799">
                <a:solidFill>
                  <a:srgbClr val="000000"/>
                </a:solidFill>
                <a:latin typeface="Canva Sans"/>
              </a:rPr>
              <a:t>Cons</a:t>
            </a:r>
          </a:p>
          <a:p>
            <a:pPr marL="604519" lvl="1" indent="-302260">
              <a:lnSpc>
                <a:spcPts val="3919"/>
              </a:lnSpc>
              <a:buFont typeface="Arial"/>
              <a:buChar char="•"/>
            </a:pPr>
            <a:r>
              <a:rPr lang="en-US" sz="2799">
                <a:solidFill>
                  <a:srgbClr val="000000"/>
                </a:solidFill>
                <a:latin typeface="Canva Sans"/>
              </a:rPr>
              <a:t>Still rely on hardware that may require labor and expertise to maintain</a:t>
            </a:r>
          </a:p>
          <a:p>
            <a:pPr marL="604519" lvl="1" indent="-302260">
              <a:lnSpc>
                <a:spcPts val="3919"/>
              </a:lnSpc>
              <a:buFont typeface="Arial"/>
              <a:buChar char="•"/>
            </a:pPr>
            <a:r>
              <a:rPr lang="en-US" sz="2799">
                <a:solidFill>
                  <a:srgbClr val="000000"/>
                </a:solidFill>
                <a:latin typeface="Canva Sans"/>
              </a:rPr>
              <a:t>May take long periods of time to develop the code and algorithms</a:t>
            </a:r>
          </a:p>
          <a:p>
            <a:pPr marL="604519" lvl="1" indent="-302260">
              <a:lnSpc>
                <a:spcPts val="3919"/>
              </a:lnSpc>
              <a:buFont typeface="Arial"/>
              <a:buChar char="•"/>
            </a:pPr>
            <a:r>
              <a:rPr lang="en-US" sz="2799">
                <a:solidFill>
                  <a:srgbClr val="000000"/>
                </a:solidFill>
                <a:latin typeface="Canva Sans"/>
              </a:rPr>
              <a:t>May be difficult to assess errors or adaptions to the assumptions if the system is self-learning but lacks transparency</a:t>
            </a:r>
          </a:p>
          <a:p>
            <a:pPr marL="604519" lvl="1" indent="-302260">
              <a:lnSpc>
                <a:spcPts val="3919"/>
              </a:lnSpc>
              <a:buFont typeface="Arial"/>
              <a:buChar char="•"/>
            </a:pPr>
            <a:r>
              <a:rPr lang="en-US" sz="2799">
                <a:solidFill>
                  <a:srgbClr val="000000"/>
                </a:solidFill>
                <a:latin typeface="Canva Sans"/>
              </a:rPr>
              <a:t>Usually report an estimated range or estimated amount that may not actualize</a:t>
            </a:r>
          </a:p>
          <a:p>
            <a:pPr>
              <a:lnSpc>
                <a:spcPts val="3919"/>
              </a:lnSpc>
            </a:pPr>
            <a:endParaRPr lang="en-US" sz="2799">
              <a:solidFill>
                <a:srgbClr val="000000"/>
              </a:solidFill>
              <a:latin typeface="Canva Sans"/>
            </a:endParaRPr>
          </a:p>
          <a:p>
            <a:pPr>
              <a:lnSpc>
                <a:spcPts val="3919"/>
              </a:lnSpc>
            </a:pPr>
            <a:endParaRPr lang="en-US" sz="2799">
              <a:solidFill>
                <a:srgbClr val="000000"/>
              </a:solidFill>
              <a:latin typeface="Canva Sans"/>
            </a:endParaRPr>
          </a:p>
          <a:p>
            <a:pPr>
              <a:lnSpc>
                <a:spcPts val="3919"/>
              </a:lnSpc>
            </a:pPr>
            <a:endParaRPr lang="en-US" sz="2799">
              <a:solidFill>
                <a:srgbClr val="000000"/>
              </a:solidFill>
              <a:latin typeface="Canva Sans"/>
            </a:endParaRPr>
          </a:p>
        </p:txBody>
      </p:sp>
      <p:sp>
        <p:nvSpPr>
          <p:cNvPr id="7" name="TextBox 7"/>
          <p:cNvSpPr txBox="1"/>
          <p:nvPr/>
        </p:nvSpPr>
        <p:spPr>
          <a:xfrm>
            <a:off x="2678928" y="1858720"/>
            <a:ext cx="5935317" cy="7415530"/>
          </a:xfrm>
          <a:prstGeom prst="rect">
            <a:avLst/>
          </a:prstGeom>
        </p:spPr>
        <p:txBody>
          <a:bodyPr lIns="0" tIns="0" rIns="0" bIns="0" rtlCol="0" anchor="t">
            <a:spAutoFit/>
          </a:bodyPr>
          <a:lstStyle/>
          <a:p>
            <a:pPr>
              <a:lnSpc>
                <a:spcPts val="3919"/>
              </a:lnSpc>
            </a:pPr>
            <a:r>
              <a:rPr lang="en-US" sz="2799">
                <a:solidFill>
                  <a:srgbClr val="000000"/>
                </a:solidFill>
                <a:latin typeface="Canva Sans"/>
              </a:rPr>
              <a:t>Pros</a:t>
            </a:r>
          </a:p>
          <a:p>
            <a:pPr marL="604519" lvl="1" indent="-302260">
              <a:lnSpc>
                <a:spcPts val="3919"/>
              </a:lnSpc>
              <a:buFont typeface="Arial"/>
              <a:buChar char="•"/>
            </a:pPr>
            <a:r>
              <a:rPr lang="en-US" sz="2799">
                <a:solidFill>
                  <a:srgbClr val="000000"/>
                </a:solidFill>
                <a:latin typeface="Canva Sans"/>
              </a:rPr>
              <a:t>Can often work more efficiently and for longer than humans</a:t>
            </a:r>
          </a:p>
          <a:p>
            <a:pPr marL="604519" lvl="1" indent="-302260">
              <a:lnSpc>
                <a:spcPts val="3919"/>
              </a:lnSpc>
              <a:buFont typeface="Arial"/>
              <a:buChar char="•"/>
            </a:pPr>
            <a:r>
              <a:rPr lang="en-US" sz="2799">
                <a:solidFill>
                  <a:srgbClr val="000000"/>
                </a:solidFill>
                <a:latin typeface="Canva Sans"/>
              </a:rPr>
              <a:t>Can be programmed to learn from prior outcomes to strive to make smarter future calculations</a:t>
            </a:r>
          </a:p>
          <a:p>
            <a:pPr marL="604519" lvl="1" indent="-302260">
              <a:lnSpc>
                <a:spcPts val="3919"/>
              </a:lnSpc>
              <a:buFont typeface="Arial"/>
              <a:buChar char="•"/>
            </a:pPr>
            <a:r>
              <a:rPr lang="en-US" sz="2799">
                <a:solidFill>
                  <a:srgbClr val="000000"/>
                </a:solidFill>
                <a:latin typeface="Canva Sans"/>
              </a:rPr>
              <a:t>Often leverage online services that reduce (but do not eliminate) systematic risk</a:t>
            </a:r>
          </a:p>
          <a:p>
            <a:pPr marL="604519" lvl="1" indent="-302260">
              <a:lnSpc>
                <a:spcPts val="3919"/>
              </a:lnSpc>
              <a:buFont typeface="Arial"/>
              <a:buChar char="•"/>
            </a:pPr>
            <a:r>
              <a:rPr lang="en-US" sz="2799">
                <a:solidFill>
                  <a:srgbClr val="000000"/>
                </a:solidFill>
                <a:latin typeface="Canva Sans"/>
              </a:rPr>
              <a:t>Are continually being expanded in new fields with more difficult problems</a:t>
            </a:r>
          </a:p>
          <a:p>
            <a:pPr>
              <a:lnSpc>
                <a:spcPts val="3919"/>
              </a:lnSpc>
            </a:pPr>
            <a:endParaRPr lang="en-US" sz="2799">
              <a:solidFill>
                <a:srgbClr val="000000"/>
              </a:solidFill>
              <a:latin typeface="Canv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33463" y="461721"/>
            <a:ext cx="16831834" cy="1659255"/>
          </a:xfrm>
          <a:prstGeom prst="rect">
            <a:avLst/>
          </a:prstGeom>
        </p:spPr>
        <p:txBody>
          <a:bodyPr lIns="0" tIns="0" rIns="0" bIns="0" rtlCol="0" anchor="t">
            <a:spAutoFit/>
          </a:bodyPr>
          <a:lstStyle/>
          <a:p>
            <a:pPr>
              <a:lnSpc>
                <a:spcPts val="6719"/>
              </a:lnSpc>
            </a:pPr>
            <a:r>
              <a:rPr lang="en-US" sz="4800">
                <a:solidFill>
                  <a:srgbClr val="000000"/>
                </a:solidFill>
                <a:latin typeface="Montserrat Extra-Bold"/>
              </a:rPr>
              <a:t>Application of Neural Networks</a:t>
            </a:r>
          </a:p>
          <a:p>
            <a:pPr>
              <a:lnSpc>
                <a:spcPts val="6719"/>
              </a:lnSpc>
              <a:spcBef>
                <a:spcPct val="0"/>
              </a:spcBef>
            </a:pPr>
            <a:endParaRPr lang="en-US" sz="4800">
              <a:solidFill>
                <a:srgbClr val="000000"/>
              </a:solidFill>
              <a:latin typeface="Montserrat Extra-Bold"/>
            </a:endParaRPr>
          </a:p>
        </p:txBody>
      </p:sp>
      <p:grpSp>
        <p:nvGrpSpPr>
          <p:cNvPr id="3" name="Group 3"/>
          <p:cNvGrpSpPr/>
          <p:nvPr/>
        </p:nvGrpSpPr>
        <p:grpSpPr>
          <a:xfrm rot="5400000">
            <a:off x="1027748" y="1764422"/>
            <a:ext cx="1189812" cy="1187909"/>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5" name="AutoShape 5"/>
          <p:cNvSpPr/>
          <p:nvPr/>
        </p:nvSpPr>
        <p:spPr>
          <a:xfrm rot="5400000">
            <a:off x="-2346567" y="5138737"/>
            <a:ext cx="6760059" cy="0"/>
          </a:xfrm>
          <a:prstGeom prst="line">
            <a:avLst/>
          </a:prstGeom>
          <a:ln w="9525" cap="flat">
            <a:solidFill>
              <a:srgbClr val="000000"/>
            </a:solidFill>
            <a:prstDash val="solid"/>
            <a:headEnd type="none" w="sm" len="sm"/>
            <a:tailEnd type="none" w="sm" len="sm"/>
          </a:ln>
        </p:spPr>
      </p:sp>
      <p:sp>
        <p:nvSpPr>
          <p:cNvPr id="6" name="TextBox 6"/>
          <p:cNvSpPr txBox="1"/>
          <p:nvPr/>
        </p:nvSpPr>
        <p:spPr>
          <a:xfrm>
            <a:off x="2678928" y="1858720"/>
            <a:ext cx="14370071" cy="9396730"/>
          </a:xfrm>
          <a:prstGeom prst="rect">
            <a:avLst/>
          </a:prstGeom>
        </p:spPr>
        <p:txBody>
          <a:bodyPr lIns="0" tIns="0" rIns="0" bIns="0" rtlCol="0" anchor="t">
            <a:spAutoFit/>
          </a:bodyPr>
          <a:lstStyle/>
          <a:p>
            <a:pPr>
              <a:lnSpc>
                <a:spcPts val="3919"/>
              </a:lnSpc>
            </a:pPr>
            <a:r>
              <a:rPr lang="en-US" sz="2799">
                <a:solidFill>
                  <a:srgbClr val="000000"/>
                </a:solidFill>
                <a:latin typeface="Canva Sans Bold"/>
              </a:rPr>
              <a:t>1. Facial Recognition </a:t>
            </a:r>
          </a:p>
          <a:p>
            <a:pPr>
              <a:lnSpc>
                <a:spcPts val="3919"/>
              </a:lnSpc>
            </a:pPr>
            <a:r>
              <a:rPr lang="en-US" sz="2799">
                <a:solidFill>
                  <a:srgbClr val="000000"/>
                </a:solidFill>
                <a:latin typeface="Canva Sans"/>
              </a:rPr>
              <a:t>Convolutional Neural Networks (CNN) are used for facial recognition and image processing. Large number of pictures are fed into the database for training a neural network. The collected images are further processed for training. </a:t>
            </a:r>
          </a:p>
          <a:p>
            <a:pPr>
              <a:lnSpc>
                <a:spcPts val="3919"/>
              </a:lnSpc>
            </a:pPr>
            <a:endParaRPr lang="en-US" sz="2799">
              <a:solidFill>
                <a:srgbClr val="000000"/>
              </a:solidFill>
              <a:latin typeface="Canva Sans"/>
            </a:endParaRPr>
          </a:p>
          <a:p>
            <a:pPr>
              <a:lnSpc>
                <a:spcPts val="3919"/>
              </a:lnSpc>
            </a:pPr>
            <a:r>
              <a:rPr lang="en-US" sz="2799">
                <a:solidFill>
                  <a:srgbClr val="000000"/>
                </a:solidFill>
                <a:latin typeface="Canva Sans Bold"/>
              </a:rPr>
              <a:t>2. Stock Market Prediction</a:t>
            </a:r>
          </a:p>
          <a:p>
            <a:pPr>
              <a:lnSpc>
                <a:spcPts val="3919"/>
              </a:lnSpc>
            </a:pPr>
            <a:r>
              <a:rPr lang="en-US" sz="2799">
                <a:solidFill>
                  <a:srgbClr val="000000"/>
                </a:solidFill>
                <a:latin typeface="Canva Sans"/>
              </a:rPr>
              <a:t>To make a successful stock prediction in real time a Multilayer Perceptron MLP (class of feedforward artificial intelligence algorithm) is employed. MLP comprises multiple layers of nodes, each of these layers is fully connected to the succeeding nodes. Stock’s past performances, annual returns, and non profit ratios are considered for building the MLP model.</a:t>
            </a:r>
          </a:p>
          <a:p>
            <a:pPr>
              <a:lnSpc>
                <a:spcPts val="3919"/>
              </a:lnSpc>
            </a:pPr>
            <a:endParaRPr lang="en-US" sz="2799">
              <a:solidFill>
                <a:srgbClr val="000000"/>
              </a:solidFill>
              <a:latin typeface="Canva Sans"/>
            </a:endParaRPr>
          </a:p>
          <a:p>
            <a:pPr>
              <a:lnSpc>
                <a:spcPts val="3919"/>
              </a:lnSpc>
            </a:pPr>
            <a:r>
              <a:rPr lang="en-US" sz="2799">
                <a:solidFill>
                  <a:srgbClr val="000000"/>
                </a:solidFill>
                <a:latin typeface="Canva Sans Bold"/>
              </a:rPr>
              <a:t>3. Weather Forecasting</a:t>
            </a:r>
          </a:p>
          <a:p>
            <a:pPr>
              <a:lnSpc>
                <a:spcPts val="3919"/>
              </a:lnSpc>
            </a:pPr>
            <a:r>
              <a:rPr lang="en-US" sz="2799">
                <a:solidFill>
                  <a:srgbClr val="000000"/>
                </a:solidFill>
                <a:latin typeface="Canva Sans"/>
              </a:rPr>
              <a:t>Multilayer Perceptron (MLP), Convolutional Neural Network (CNN) and Recurrent Neural Networks (RNN) are used for weather forecasting. A combination of different types of neural network architecture can be used to predict air temperatures.</a:t>
            </a:r>
          </a:p>
          <a:p>
            <a:pPr>
              <a:lnSpc>
                <a:spcPts val="3919"/>
              </a:lnSpc>
            </a:pPr>
            <a:endParaRPr lang="en-US" sz="2799">
              <a:solidFill>
                <a:srgbClr val="000000"/>
              </a:solidFill>
              <a:latin typeface="Canva Sans"/>
            </a:endParaRPr>
          </a:p>
          <a:p>
            <a:pPr>
              <a:lnSpc>
                <a:spcPts val="3919"/>
              </a:lnSpc>
            </a:pPr>
            <a:endParaRPr lang="en-US" sz="2799">
              <a:solidFill>
                <a:srgbClr val="000000"/>
              </a:solidFill>
              <a:latin typeface="Canva Sans"/>
            </a:endParaRPr>
          </a:p>
          <a:p>
            <a:pPr>
              <a:lnSpc>
                <a:spcPts val="3919"/>
              </a:lnSpc>
            </a:pPr>
            <a:endParaRPr lang="en-US" sz="2799">
              <a:solidFill>
                <a:srgbClr val="000000"/>
              </a:solidFill>
              <a:latin typeface="Canv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620968" y="2346826"/>
            <a:ext cx="5417258" cy="4757337"/>
          </a:xfrm>
          <a:prstGeom prst="rect">
            <a:avLst/>
          </a:prstGeom>
        </p:spPr>
      </p:pic>
      <p:sp>
        <p:nvSpPr>
          <p:cNvPr id="3" name="TextBox 3"/>
          <p:cNvSpPr txBox="1"/>
          <p:nvPr/>
        </p:nvSpPr>
        <p:spPr>
          <a:xfrm>
            <a:off x="1029318" y="620951"/>
            <a:ext cx="13057101" cy="1438275"/>
          </a:xfrm>
          <a:prstGeom prst="rect">
            <a:avLst/>
          </a:prstGeom>
        </p:spPr>
        <p:txBody>
          <a:bodyPr lIns="0" tIns="0" rIns="0" bIns="0" rtlCol="0" anchor="t">
            <a:spAutoFit/>
          </a:bodyPr>
          <a:lstStyle/>
          <a:p>
            <a:pPr>
              <a:lnSpc>
                <a:spcPts val="5759"/>
              </a:lnSpc>
            </a:pPr>
            <a:r>
              <a:rPr lang="en-US" sz="4800" spc="144">
                <a:solidFill>
                  <a:srgbClr val="000000"/>
                </a:solidFill>
                <a:latin typeface="Montserrat Extra-Bold"/>
              </a:rPr>
              <a:t>The Bottom Line</a:t>
            </a:r>
          </a:p>
          <a:p>
            <a:pPr marL="0" lvl="0" indent="0">
              <a:lnSpc>
                <a:spcPts val="5759"/>
              </a:lnSpc>
            </a:pPr>
            <a:endParaRPr lang="en-US" sz="4800" spc="144">
              <a:solidFill>
                <a:srgbClr val="000000"/>
              </a:solidFill>
              <a:latin typeface="Montserrat Extra-Bold"/>
            </a:endParaRPr>
          </a:p>
        </p:txBody>
      </p:sp>
      <p:grpSp>
        <p:nvGrpSpPr>
          <p:cNvPr id="4" name="Group 4"/>
          <p:cNvGrpSpPr/>
          <p:nvPr/>
        </p:nvGrpSpPr>
        <p:grpSpPr>
          <a:xfrm rot="5400000">
            <a:off x="1027748" y="1752871"/>
            <a:ext cx="1189812" cy="1187909"/>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6" name="AutoShape 6"/>
          <p:cNvSpPr/>
          <p:nvPr/>
        </p:nvSpPr>
        <p:spPr>
          <a:xfrm>
            <a:off x="1028700" y="8525555"/>
            <a:ext cx="16230600" cy="0"/>
          </a:xfrm>
          <a:prstGeom prst="line">
            <a:avLst/>
          </a:prstGeom>
          <a:ln w="9525" cap="flat">
            <a:solidFill>
              <a:srgbClr val="000000"/>
            </a:solidFill>
            <a:prstDash val="solid"/>
            <a:headEnd type="none" w="sm" len="sm"/>
            <a:tailEnd type="none" w="sm" len="sm"/>
          </a:ln>
        </p:spPr>
      </p:sp>
      <p:sp>
        <p:nvSpPr>
          <p:cNvPr id="7" name="TextBox 7"/>
          <p:cNvSpPr txBox="1"/>
          <p:nvPr/>
        </p:nvSpPr>
        <p:spPr>
          <a:xfrm>
            <a:off x="1029318" y="3141757"/>
            <a:ext cx="10378877" cy="3453130"/>
          </a:xfrm>
          <a:prstGeom prst="rect">
            <a:avLst/>
          </a:prstGeom>
        </p:spPr>
        <p:txBody>
          <a:bodyPr lIns="0" tIns="0" rIns="0" bIns="0" rtlCol="0" anchor="t">
            <a:spAutoFit/>
          </a:bodyPr>
          <a:lstStyle/>
          <a:p>
            <a:pPr>
              <a:lnSpc>
                <a:spcPts val="3919"/>
              </a:lnSpc>
            </a:pPr>
            <a:r>
              <a:rPr lang="en-US" sz="2799">
                <a:solidFill>
                  <a:srgbClr val="000000"/>
                </a:solidFill>
                <a:latin typeface="Canva Sans"/>
              </a:rPr>
              <a:t>Neural networks are complex, integrated systems that can perform analytics much deeper and faster than human capability. There are different types of neural networks, often best suited for different purposes and target outputs. In finance, neural networks are used to analyze transaction history, understand asset movement, and predict financial market outcomes.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070391"/>
            <a:ext cx="1189812" cy="1187909"/>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grpSp>
        <p:nvGrpSpPr>
          <p:cNvPr id="4" name="Group 4"/>
          <p:cNvGrpSpPr/>
          <p:nvPr/>
        </p:nvGrpSpPr>
        <p:grpSpPr>
          <a:xfrm rot="-10800000">
            <a:off x="16069488" y="1028700"/>
            <a:ext cx="1189812" cy="1187909"/>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6" name="AutoShape 6"/>
          <p:cNvSpPr/>
          <p:nvPr/>
        </p:nvSpPr>
        <p:spPr>
          <a:xfrm>
            <a:off x="1028700" y="1028700"/>
            <a:ext cx="16230600" cy="0"/>
          </a:xfrm>
          <a:prstGeom prst="line">
            <a:avLst/>
          </a:prstGeom>
          <a:ln w="9525" cap="flat">
            <a:solidFill>
              <a:srgbClr val="000000"/>
            </a:solidFill>
            <a:prstDash val="solid"/>
            <a:headEnd type="none" w="sm" len="sm"/>
            <a:tailEnd type="none" w="sm" len="sm"/>
          </a:ln>
        </p:spPr>
      </p:sp>
      <p:sp>
        <p:nvSpPr>
          <p:cNvPr id="7" name="TextBox 7"/>
          <p:cNvSpPr txBox="1"/>
          <p:nvPr/>
        </p:nvSpPr>
        <p:spPr>
          <a:xfrm>
            <a:off x="2619659" y="2184787"/>
            <a:ext cx="13048683" cy="1282065"/>
          </a:xfrm>
          <a:prstGeom prst="rect">
            <a:avLst/>
          </a:prstGeom>
        </p:spPr>
        <p:txBody>
          <a:bodyPr lIns="0" tIns="0" rIns="0" bIns="0" rtlCol="0" anchor="t">
            <a:spAutoFit/>
          </a:bodyPr>
          <a:lstStyle/>
          <a:p>
            <a:pPr marL="0" lvl="0" indent="0" algn="ctr">
              <a:lnSpc>
                <a:spcPts val="9600"/>
              </a:lnSpc>
            </a:pPr>
            <a:r>
              <a:rPr lang="en-US" sz="9600" spc="288">
                <a:solidFill>
                  <a:srgbClr val="000000"/>
                </a:solidFill>
                <a:latin typeface="Montserrat Extra-Bold"/>
              </a:rPr>
              <a:t>That's a wrap!</a:t>
            </a:r>
          </a:p>
        </p:txBody>
      </p:sp>
      <p:sp>
        <p:nvSpPr>
          <p:cNvPr id="8" name="AutoShape 8"/>
          <p:cNvSpPr/>
          <p:nvPr/>
        </p:nvSpPr>
        <p:spPr>
          <a:xfrm>
            <a:off x="1028700" y="9258300"/>
            <a:ext cx="16230600" cy="0"/>
          </a:xfrm>
          <a:prstGeom prst="line">
            <a:avLst/>
          </a:prstGeom>
          <a:ln w="9525" cap="flat">
            <a:solidFill>
              <a:srgbClr val="000000"/>
            </a:solidFill>
            <a:prstDash val="solid"/>
            <a:headEnd type="none" w="sm" len="sm"/>
            <a:tailEnd type="none" w="sm" len="sm"/>
          </a:ln>
        </p:spPr>
      </p:sp>
      <p:grpSp>
        <p:nvGrpSpPr>
          <p:cNvPr id="9" name="Group 9"/>
          <p:cNvGrpSpPr/>
          <p:nvPr/>
        </p:nvGrpSpPr>
        <p:grpSpPr>
          <a:xfrm>
            <a:off x="4543881" y="3724308"/>
            <a:ext cx="9200239" cy="5276536"/>
            <a:chOff x="0" y="0"/>
            <a:chExt cx="2423108" cy="1389705"/>
          </a:xfrm>
        </p:grpSpPr>
        <p:sp>
          <p:nvSpPr>
            <p:cNvPr id="10" name="Freeform 10"/>
            <p:cNvSpPr/>
            <p:nvPr/>
          </p:nvSpPr>
          <p:spPr>
            <a:xfrm>
              <a:off x="0" y="0"/>
              <a:ext cx="2423108" cy="1389705"/>
            </a:xfrm>
            <a:custGeom>
              <a:avLst/>
              <a:gdLst/>
              <a:ahLst/>
              <a:cxnLst/>
              <a:rect l="l" t="t" r="r" b="b"/>
              <a:pathLst>
                <a:path w="2423108" h="1389705">
                  <a:moveTo>
                    <a:pt x="42916" y="0"/>
                  </a:moveTo>
                  <a:lnTo>
                    <a:pt x="2380192" y="0"/>
                  </a:lnTo>
                  <a:cubicBezTo>
                    <a:pt x="2391574" y="0"/>
                    <a:pt x="2402490" y="4521"/>
                    <a:pt x="2410538" y="12570"/>
                  </a:cubicBezTo>
                  <a:cubicBezTo>
                    <a:pt x="2418587" y="20618"/>
                    <a:pt x="2423108" y="31534"/>
                    <a:pt x="2423108" y="42916"/>
                  </a:cubicBezTo>
                  <a:lnTo>
                    <a:pt x="2423108" y="1346789"/>
                  </a:lnTo>
                  <a:cubicBezTo>
                    <a:pt x="2423108" y="1370491"/>
                    <a:pt x="2403894" y="1389705"/>
                    <a:pt x="2380192" y="1389705"/>
                  </a:cubicBezTo>
                  <a:lnTo>
                    <a:pt x="42916" y="1389705"/>
                  </a:lnTo>
                  <a:cubicBezTo>
                    <a:pt x="31534" y="1389705"/>
                    <a:pt x="20618" y="1385184"/>
                    <a:pt x="12570" y="1377135"/>
                  </a:cubicBezTo>
                  <a:cubicBezTo>
                    <a:pt x="4521" y="1369087"/>
                    <a:pt x="0" y="1358171"/>
                    <a:pt x="0" y="1346789"/>
                  </a:cubicBezTo>
                  <a:lnTo>
                    <a:pt x="0" y="42916"/>
                  </a:lnTo>
                  <a:cubicBezTo>
                    <a:pt x="0" y="31534"/>
                    <a:pt x="4521" y="20618"/>
                    <a:pt x="12570" y="12570"/>
                  </a:cubicBezTo>
                  <a:cubicBezTo>
                    <a:pt x="20618" y="4521"/>
                    <a:pt x="31534" y="0"/>
                    <a:pt x="42916" y="0"/>
                  </a:cubicBezTo>
                  <a:close/>
                </a:path>
              </a:pathLst>
            </a:custGeom>
            <a:solidFill>
              <a:srgbClr val="3E5BB2"/>
            </a:solidFill>
          </p:spPr>
        </p:sp>
        <p:sp>
          <p:nvSpPr>
            <p:cNvPr id="11" name="TextBox 11"/>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5519841" y="3466852"/>
            <a:ext cx="7248318" cy="4905958"/>
            <a:chOff x="0" y="0"/>
            <a:chExt cx="9664423" cy="6541277"/>
          </a:xfrm>
        </p:grpSpPr>
        <p:sp>
          <p:nvSpPr>
            <p:cNvPr id="13" name="TextBox 13"/>
            <p:cNvSpPr txBox="1"/>
            <p:nvPr/>
          </p:nvSpPr>
          <p:spPr>
            <a:xfrm rot="-592460">
              <a:off x="214816" y="1034550"/>
              <a:ext cx="9126656" cy="2765504"/>
            </a:xfrm>
            <a:prstGeom prst="rect">
              <a:avLst/>
            </a:prstGeom>
          </p:spPr>
          <p:txBody>
            <a:bodyPr lIns="0" tIns="0" rIns="0" bIns="0" rtlCol="0" anchor="t">
              <a:spAutoFit/>
            </a:bodyPr>
            <a:lstStyle/>
            <a:p>
              <a:pPr algn="ctr">
                <a:lnSpc>
                  <a:spcPts val="15031"/>
                </a:lnSpc>
                <a:spcBef>
                  <a:spcPct val="0"/>
                </a:spcBef>
              </a:pPr>
              <a:r>
                <a:rPr lang="en-US" sz="15031">
                  <a:solidFill>
                    <a:srgbClr val="F6F3E4"/>
                  </a:solidFill>
                  <a:latin typeface="Bukhari Script Bold"/>
                </a:rPr>
                <a:t>Thank</a:t>
              </a:r>
            </a:p>
          </p:txBody>
        </p:sp>
        <p:sp>
          <p:nvSpPr>
            <p:cNvPr id="14" name="TextBox 14"/>
            <p:cNvSpPr txBox="1"/>
            <p:nvPr/>
          </p:nvSpPr>
          <p:spPr>
            <a:xfrm rot="-515361">
              <a:off x="1199868" y="3434878"/>
              <a:ext cx="8323354" cy="2499043"/>
            </a:xfrm>
            <a:prstGeom prst="rect">
              <a:avLst/>
            </a:prstGeom>
          </p:spPr>
          <p:txBody>
            <a:bodyPr lIns="0" tIns="0" rIns="0" bIns="0" rtlCol="0" anchor="t">
              <a:spAutoFit/>
            </a:bodyPr>
            <a:lstStyle/>
            <a:p>
              <a:pPr algn="ctr">
                <a:lnSpc>
                  <a:spcPts val="13528"/>
                </a:lnSpc>
                <a:spcBef>
                  <a:spcPct val="0"/>
                </a:spcBef>
              </a:pPr>
              <a:r>
                <a:rPr lang="en-US" sz="13528">
                  <a:solidFill>
                    <a:srgbClr val="F6F3E4"/>
                  </a:solidFill>
                  <a:latin typeface="Bukhari Script Bold"/>
                </a:rPr>
                <a:t>you!</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044740" y="574675"/>
            <a:ext cx="12198520" cy="1060451"/>
          </a:xfrm>
          <a:prstGeom prst="rect">
            <a:avLst/>
          </a:prstGeom>
        </p:spPr>
        <p:txBody>
          <a:bodyPr lIns="0" tIns="0" rIns="0" bIns="0" rtlCol="0" anchor="t">
            <a:spAutoFit/>
          </a:bodyPr>
          <a:lstStyle/>
          <a:p>
            <a:pPr marL="0" lvl="0" indent="0" algn="ctr">
              <a:lnSpc>
                <a:spcPts val="8000"/>
              </a:lnSpc>
            </a:pPr>
            <a:r>
              <a:rPr lang="en-US" sz="8000">
                <a:solidFill>
                  <a:srgbClr val="000000"/>
                </a:solidFill>
                <a:latin typeface="Montserrat Extra-Bold"/>
              </a:rPr>
              <a:t>Today's Agenda</a:t>
            </a:r>
          </a:p>
        </p:txBody>
      </p:sp>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188100" y="3806581"/>
            <a:ext cx="6479425" cy="4653405"/>
          </a:xfrm>
          <a:prstGeom prst="rect">
            <a:avLst/>
          </a:prstGeom>
        </p:spPr>
      </p:pic>
      <p:grpSp>
        <p:nvGrpSpPr>
          <p:cNvPr id="4" name="Group 4"/>
          <p:cNvGrpSpPr/>
          <p:nvPr/>
        </p:nvGrpSpPr>
        <p:grpSpPr>
          <a:xfrm>
            <a:off x="9739990" y="3618061"/>
            <a:ext cx="399892" cy="399253"/>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6" name="AutoShape 6"/>
          <p:cNvSpPr/>
          <p:nvPr/>
        </p:nvSpPr>
        <p:spPr>
          <a:xfrm>
            <a:off x="9739990" y="4017313"/>
            <a:ext cx="6289030" cy="0"/>
          </a:xfrm>
          <a:prstGeom prst="line">
            <a:avLst/>
          </a:prstGeom>
          <a:ln w="9525" cap="flat">
            <a:solidFill>
              <a:srgbClr val="000000"/>
            </a:solidFill>
            <a:prstDash val="solid"/>
            <a:headEnd type="none" w="sm" len="sm"/>
            <a:tailEnd type="none" w="sm" len="sm"/>
          </a:ln>
        </p:spPr>
      </p:sp>
      <p:grpSp>
        <p:nvGrpSpPr>
          <p:cNvPr id="7" name="Group 7"/>
          <p:cNvGrpSpPr/>
          <p:nvPr/>
        </p:nvGrpSpPr>
        <p:grpSpPr>
          <a:xfrm>
            <a:off x="9739990" y="4814129"/>
            <a:ext cx="399892" cy="399253"/>
            <a:chOff x="0" y="0"/>
            <a:chExt cx="6350000" cy="6339840"/>
          </a:xfrm>
        </p:grpSpPr>
        <p:sp>
          <p:nvSpPr>
            <p:cNvPr id="8" name="Freeform 8"/>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9" name="AutoShape 9"/>
          <p:cNvSpPr/>
          <p:nvPr/>
        </p:nvSpPr>
        <p:spPr>
          <a:xfrm>
            <a:off x="9739990" y="5213381"/>
            <a:ext cx="6289030" cy="0"/>
          </a:xfrm>
          <a:prstGeom prst="line">
            <a:avLst/>
          </a:prstGeom>
          <a:ln w="9525" cap="flat">
            <a:solidFill>
              <a:srgbClr val="000000"/>
            </a:solidFill>
            <a:prstDash val="solid"/>
            <a:headEnd type="none" w="sm" len="sm"/>
            <a:tailEnd type="none" w="sm" len="sm"/>
          </a:ln>
        </p:spPr>
      </p:sp>
      <p:grpSp>
        <p:nvGrpSpPr>
          <p:cNvPr id="10" name="Group 10"/>
          <p:cNvGrpSpPr/>
          <p:nvPr/>
        </p:nvGrpSpPr>
        <p:grpSpPr>
          <a:xfrm>
            <a:off x="9739990" y="6001976"/>
            <a:ext cx="399892" cy="399253"/>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12" name="AutoShape 12"/>
          <p:cNvSpPr/>
          <p:nvPr/>
        </p:nvSpPr>
        <p:spPr>
          <a:xfrm>
            <a:off x="9739990" y="6401229"/>
            <a:ext cx="6289030" cy="0"/>
          </a:xfrm>
          <a:prstGeom prst="line">
            <a:avLst/>
          </a:prstGeom>
          <a:ln w="9525" cap="flat">
            <a:solidFill>
              <a:srgbClr val="000000"/>
            </a:solidFill>
            <a:prstDash val="solid"/>
            <a:headEnd type="none" w="sm" len="sm"/>
            <a:tailEnd type="none" w="sm" len="sm"/>
          </a:ln>
        </p:spPr>
      </p:sp>
      <p:sp>
        <p:nvSpPr>
          <p:cNvPr id="13" name="TextBox 13"/>
          <p:cNvSpPr txBox="1"/>
          <p:nvPr/>
        </p:nvSpPr>
        <p:spPr>
          <a:xfrm>
            <a:off x="10555830" y="3329771"/>
            <a:ext cx="5473190" cy="995680"/>
          </a:xfrm>
          <a:prstGeom prst="rect">
            <a:avLst/>
          </a:prstGeom>
        </p:spPr>
        <p:txBody>
          <a:bodyPr lIns="0" tIns="0" rIns="0" bIns="0" rtlCol="0" anchor="t">
            <a:spAutoFit/>
          </a:bodyPr>
          <a:lstStyle/>
          <a:p>
            <a:pPr>
              <a:lnSpc>
                <a:spcPts val="3919"/>
              </a:lnSpc>
            </a:pPr>
            <a:r>
              <a:rPr lang="en-US" sz="2799" spc="13" dirty="0">
                <a:solidFill>
                  <a:srgbClr val="000000"/>
                </a:solidFill>
                <a:latin typeface="Roboto"/>
              </a:rPr>
              <a:t>Multi-Layered Perceptron</a:t>
            </a:r>
          </a:p>
          <a:p>
            <a:pPr>
              <a:lnSpc>
                <a:spcPts val="3919"/>
              </a:lnSpc>
            </a:pPr>
            <a:endParaRPr lang="en-US" sz="2799" spc="13" dirty="0">
              <a:solidFill>
                <a:srgbClr val="000000"/>
              </a:solidFill>
              <a:latin typeface="Roboto"/>
              <a:hlinkClick r:id="rId4" tooltip="https://www.investopedia.com/terms/n/neuralnetwork.asp#toc-multi-layered-perceptron"/>
            </a:endParaRPr>
          </a:p>
        </p:txBody>
      </p:sp>
      <p:sp>
        <p:nvSpPr>
          <p:cNvPr id="14" name="TextBox 14"/>
          <p:cNvSpPr txBox="1"/>
          <p:nvPr/>
        </p:nvSpPr>
        <p:spPr>
          <a:xfrm>
            <a:off x="10555830" y="4525839"/>
            <a:ext cx="5473190" cy="995680"/>
          </a:xfrm>
          <a:prstGeom prst="rect">
            <a:avLst/>
          </a:prstGeom>
        </p:spPr>
        <p:txBody>
          <a:bodyPr lIns="0" tIns="0" rIns="0" bIns="0" rtlCol="0" anchor="t">
            <a:spAutoFit/>
          </a:bodyPr>
          <a:lstStyle/>
          <a:p>
            <a:pPr>
              <a:lnSpc>
                <a:spcPts val="3919"/>
              </a:lnSpc>
            </a:pPr>
            <a:r>
              <a:rPr lang="en-US" sz="2799" spc="13" dirty="0">
                <a:solidFill>
                  <a:srgbClr val="000000"/>
                </a:solidFill>
                <a:latin typeface="Roboto"/>
              </a:rPr>
              <a:t>Types of Neural Networks</a:t>
            </a:r>
          </a:p>
          <a:p>
            <a:pPr>
              <a:lnSpc>
                <a:spcPts val="3919"/>
              </a:lnSpc>
            </a:pPr>
            <a:endParaRPr lang="en-US" sz="2799" spc="13" dirty="0">
              <a:solidFill>
                <a:srgbClr val="000000"/>
              </a:solidFill>
              <a:latin typeface="Roboto"/>
              <a:hlinkClick r:id="rId5" tooltip="https://www.investopedia.com/terms/n/neuralnetwork.asp#toc-types-of-neural-networks"/>
            </a:endParaRPr>
          </a:p>
        </p:txBody>
      </p:sp>
      <p:sp>
        <p:nvSpPr>
          <p:cNvPr id="15" name="TextBox 15"/>
          <p:cNvSpPr txBox="1"/>
          <p:nvPr/>
        </p:nvSpPr>
        <p:spPr>
          <a:xfrm>
            <a:off x="10555830" y="5713686"/>
            <a:ext cx="5473190" cy="995680"/>
          </a:xfrm>
          <a:prstGeom prst="rect">
            <a:avLst/>
          </a:prstGeom>
        </p:spPr>
        <p:txBody>
          <a:bodyPr lIns="0" tIns="0" rIns="0" bIns="0" rtlCol="0" anchor="t">
            <a:spAutoFit/>
          </a:bodyPr>
          <a:lstStyle/>
          <a:p>
            <a:pPr>
              <a:lnSpc>
                <a:spcPts val="3919"/>
              </a:lnSpc>
            </a:pPr>
            <a:r>
              <a:rPr lang="en-US" sz="2799" spc="13" dirty="0">
                <a:solidFill>
                  <a:srgbClr val="000000"/>
                </a:solidFill>
                <a:latin typeface="Roboto"/>
              </a:rPr>
              <a:t>Pros and Cons</a:t>
            </a:r>
          </a:p>
          <a:p>
            <a:pPr>
              <a:lnSpc>
                <a:spcPts val="3919"/>
              </a:lnSpc>
            </a:pPr>
            <a:endParaRPr lang="en-US" sz="2799" spc="13" dirty="0">
              <a:solidFill>
                <a:srgbClr val="000000"/>
              </a:solidFill>
              <a:latin typeface="Roboto"/>
              <a:hlinkClick r:id="rId6" tooltip="https://www.investopedia.com/terms/n/neuralnetwork.asp#toc-advantages-and-disadvantages-of-neural-networks"/>
            </a:endParaRPr>
          </a:p>
        </p:txBody>
      </p:sp>
      <p:grpSp>
        <p:nvGrpSpPr>
          <p:cNvPr id="16" name="Group 16"/>
          <p:cNvGrpSpPr/>
          <p:nvPr/>
        </p:nvGrpSpPr>
        <p:grpSpPr>
          <a:xfrm>
            <a:off x="9739990" y="6985954"/>
            <a:ext cx="6289030" cy="620868"/>
            <a:chOff x="0" y="0"/>
            <a:chExt cx="8385373" cy="827823"/>
          </a:xfrm>
        </p:grpSpPr>
        <p:grpSp>
          <p:nvGrpSpPr>
            <p:cNvPr id="17" name="Group 17"/>
            <p:cNvGrpSpPr/>
            <p:nvPr/>
          </p:nvGrpSpPr>
          <p:grpSpPr>
            <a:xfrm>
              <a:off x="0" y="282787"/>
              <a:ext cx="533190" cy="532337"/>
              <a:chOff x="0" y="0"/>
              <a:chExt cx="6350000" cy="6339840"/>
            </a:xfrm>
          </p:grpSpPr>
          <p:sp>
            <p:nvSpPr>
              <p:cNvPr id="18" name="Freeform 18"/>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19" name="AutoShape 19"/>
            <p:cNvSpPr/>
            <p:nvPr/>
          </p:nvSpPr>
          <p:spPr>
            <a:xfrm>
              <a:off x="0" y="821473"/>
              <a:ext cx="8385373" cy="0"/>
            </a:xfrm>
            <a:prstGeom prst="line">
              <a:avLst/>
            </a:prstGeom>
            <a:ln w="12700" cap="flat">
              <a:solidFill>
                <a:srgbClr val="000000"/>
              </a:solidFill>
              <a:prstDash val="solid"/>
              <a:headEnd type="none" w="sm" len="sm"/>
              <a:tailEnd type="none" w="sm" len="sm"/>
            </a:ln>
          </p:spPr>
        </p:sp>
        <p:sp>
          <p:nvSpPr>
            <p:cNvPr id="20" name="TextBox 20"/>
            <p:cNvSpPr txBox="1"/>
            <p:nvPr/>
          </p:nvSpPr>
          <p:spPr>
            <a:xfrm>
              <a:off x="1087786" y="-76200"/>
              <a:ext cx="7297587" cy="641773"/>
            </a:xfrm>
            <a:prstGeom prst="rect">
              <a:avLst/>
            </a:prstGeom>
          </p:spPr>
          <p:txBody>
            <a:bodyPr lIns="0" tIns="0" rIns="0" bIns="0" rtlCol="0" anchor="t">
              <a:spAutoFit/>
            </a:bodyPr>
            <a:lstStyle/>
            <a:p>
              <a:pPr>
                <a:lnSpc>
                  <a:spcPts val="3919"/>
                </a:lnSpc>
              </a:pPr>
              <a:r>
                <a:rPr lang="en-US" sz="2799" spc="13" dirty="0">
                  <a:solidFill>
                    <a:srgbClr val="000000"/>
                  </a:solidFill>
                  <a:latin typeface="Roboto"/>
                </a:rPr>
                <a:t>Applications</a:t>
              </a:r>
            </a:p>
          </p:txBody>
        </p:sp>
      </p:grpSp>
      <p:grpSp>
        <p:nvGrpSpPr>
          <p:cNvPr id="21" name="Group 21"/>
          <p:cNvGrpSpPr/>
          <p:nvPr/>
        </p:nvGrpSpPr>
        <p:grpSpPr>
          <a:xfrm>
            <a:off x="9739990" y="2593656"/>
            <a:ext cx="399892" cy="399253"/>
            <a:chOff x="0" y="0"/>
            <a:chExt cx="6350000" cy="6339840"/>
          </a:xfrm>
        </p:grpSpPr>
        <p:sp>
          <p:nvSpPr>
            <p:cNvPr id="22" name="Freeform 22"/>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23" name="AutoShape 23"/>
          <p:cNvSpPr/>
          <p:nvPr/>
        </p:nvSpPr>
        <p:spPr>
          <a:xfrm>
            <a:off x="9739990" y="2997671"/>
            <a:ext cx="6289030" cy="0"/>
          </a:xfrm>
          <a:prstGeom prst="line">
            <a:avLst/>
          </a:prstGeom>
          <a:ln w="9525" cap="flat">
            <a:solidFill>
              <a:srgbClr val="000000"/>
            </a:solidFill>
            <a:prstDash val="solid"/>
            <a:headEnd type="none" w="sm" len="sm"/>
            <a:tailEnd type="none" w="sm" len="sm"/>
          </a:ln>
        </p:spPr>
      </p:sp>
      <p:sp>
        <p:nvSpPr>
          <p:cNvPr id="24" name="TextBox 24"/>
          <p:cNvSpPr txBox="1"/>
          <p:nvPr/>
        </p:nvSpPr>
        <p:spPr>
          <a:xfrm>
            <a:off x="10555830" y="2305366"/>
            <a:ext cx="5473190" cy="500380"/>
          </a:xfrm>
          <a:prstGeom prst="rect">
            <a:avLst/>
          </a:prstGeom>
        </p:spPr>
        <p:txBody>
          <a:bodyPr lIns="0" tIns="0" rIns="0" bIns="0" rtlCol="0" anchor="t">
            <a:spAutoFit/>
          </a:bodyPr>
          <a:lstStyle/>
          <a:p>
            <a:pPr>
              <a:lnSpc>
                <a:spcPts val="3919"/>
              </a:lnSpc>
            </a:pPr>
            <a:r>
              <a:rPr lang="en-US" sz="2799" spc="13">
                <a:solidFill>
                  <a:srgbClr val="000000"/>
                </a:solidFill>
                <a:latin typeface="Roboto"/>
              </a:rPr>
              <a:t>Introduction to Neural Networks</a:t>
            </a:r>
          </a:p>
        </p:txBody>
      </p:sp>
      <p:grpSp>
        <p:nvGrpSpPr>
          <p:cNvPr id="25" name="Group 25"/>
          <p:cNvGrpSpPr/>
          <p:nvPr/>
        </p:nvGrpSpPr>
        <p:grpSpPr>
          <a:xfrm>
            <a:off x="9739990" y="8308024"/>
            <a:ext cx="399892" cy="399253"/>
            <a:chOff x="0" y="0"/>
            <a:chExt cx="6350000" cy="6339840"/>
          </a:xfrm>
        </p:grpSpPr>
        <p:sp>
          <p:nvSpPr>
            <p:cNvPr id="26" name="Freeform 2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27" name="AutoShape 27"/>
          <p:cNvSpPr/>
          <p:nvPr/>
        </p:nvSpPr>
        <p:spPr>
          <a:xfrm>
            <a:off x="9739990" y="8707277"/>
            <a:ext cx="6289030" cy="0"/>
          </a:xfrm>
          <a:prstGeom prst="line">
            <a:avLst/>
          </a:prstGeom>
          <a:ln w="9525" cap="flat">
            <a:solidFill>
              <a:srgbClr val="000000"/>
            </a:solidFill>
            <a:prstDash val="solid"/>
            <a:headEnd type="none" w="sm" len="sm"/>
            <a:tailEnd type="none" w="sm" len="sm"/>
          </a:ln>
        </p:spPr>
      </p:sp>
      <p:sp>
        <p:nvSpPr>
          <p:cNvPr id="28" name="TextBox 28"/>
          <p:cNvSpPr txBox="1"/>
          <p:nvPr/>
        </p:nvSpPr>
        <p:spPr>
          <a:xfrm>
            <a:off x="10555830" y="8019734"/>
            <a:ext cx="5473190" cy="995680"/>
          </a:xfrm>
          <a:prstGeom prst="rect">
            <a:avLst/>
          </a:prstGeom>
        </p:spPr>
        <p:txBody>
          <a:bodyPr lIns="0" tIns="0" rIns="0" bIns="0" rtlCol="0" anchor="t">
            <a:spAutoFit/>
          </a:bodyPr>
          <a:lstStyle/>
          <a:p>
            <a:pPr>
              <a:lnSpc>
                <a:spcPts val="3919"/>
              </a:lnSpc>
            </a:pPr>
            <a:r>
              <a:rPr lang="en-US" sz="2799" spc="13">
                <a:solidFill>
                  <a:srgbClr val="000000"/>
                </a:solidFill>
                <a:latin typeface="Roboto"/>
              </a:rPr>
              <a:t>Bottom Line</a:t>
            </a:r>
          </a:p>
          <a:p>
            <a:pPr>
              <a:lnSpc>
                <a:spcPts val="3919"/>
              </a:lnSpc>
            </a:pPr>
            <a:endParaRPr lang="en-US" sz="2799" spc="13">
              <a:solidFill>
                <a:srgbClr val="000000"/>
              </a:solidFill>
              <a:latin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33463" y="461721"/>
            <a:ext cx="16831834" cy="1659255"/>
          </a:xfrm>
          <a:prstGeom prst="rect">
            <a:avLst/>
          </a:prstGeom>
        </p:spPr>
        <p:txBody>
          <a:bodyPr lIns="0" tIns="0" rIns="0" bIns="0" rtlCol="0" anchor="t">
            <a:spAutoFit/>
          </a:bodyPr>
          <a:lstStyle/>
          <a:p>
            <a:pPr>
              <a:lnSpc>
                <a:spcPts val="6719"/>
              </a:lnSpc>
            </a:pPr>
            <a:r>
              <a:rPr lang="en-US" sz="4800">
                <a:solidFill>
                  <a:srgbClr val="000000"/>
                </a:solidFill>
                <a:latin typeface="Montserrat Extra-Bold"/>
              </a:rPr>
              <a:t>What Is a Neural Network?</a:t>
            </a:r>
          </a:p>
          <a:p>
            <a:pPr>
              <a:lnSpc>
                <a:spcPts val="6719"/>
              </a:lnSpc>
              <a:spcBef>
                <a:spcPct val="0"/>
              </a:spcBef>
            </a:pPr>
            <a:endParaRPr lang="en-US" sz="4800">
              <a:solidFill>
                <a:srgbClr val="000000"/>
              </a:solidFill>
              <a:latin typeface="Montserrat Extra-Bold"/>
            </a:endParaRPr>
          </a:p>
        </p:txBody>
      </p:sp>
      <p:grpSp>
        <p:nvGrpSpPr>
          <p:cNvPr id="3" name="Group 3"/>
          <p:cNvGrpSpPr/>
          <p:nvPr/>
        </p:nvGrpSpPr>
        <p:grpSpPr>
          <a:xfrm rot="5400000">
            <a:off x="1027748" y="1764422"/>
            <a:ext cx="1189812" cy="1187909"/>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5" name="AutoShape 5"/>
          <p:cNvSpPr/>
          <p:nvPr/>
        </p:nvSpPr>
        <p:spPr>
          <a:xfrm rot="5400000">
            <a:off x="-2346567" y="5138737"/>
            <a:ext cx="6760059" cy="0"/>
          </a:xfrm>
          <a:prstGeom prst="line">
            <a:avLst/>
          </a:prstGeom>
          <a:ln w="9525" cap="flat">
            <a:solidFill>
              <a:srgbClr val="000000"/>
            </a:solidFill>
            <a:prstDash val="solid"/>
            <a:headEnd type="none" w="sm" len="sm"/>
            <a:tailEnd type="none" w="sm" len="sm"/>
          </a:ln>
        </p:spPr>
      </p:sp>
      <p:pic>
        <p:nvPicPr>
          <p:cNvPr id="6" name="Picture 6"/>
          <p:cNvPicPr>
            <a:picLocks noChangeAspect="1"/>
          </p:cNvPicPr>
          <p:nvPr/>
        </p:nvPicPr>
        <p:blipFill>
          <a:blip r:embed="rId2"/>
          <a:srcRect/>
          <a:stretch>
            <a:fillRect/>
          </a:stretch>
        </p:blipFill>
        <p:spPr>
          <a:xfrm>
            <a:off x="9880737" y="4210674"/>
            <a:ext cx="7571439" cy="5047626"/>
          </a:xfrm>
          <a:prstGeom prst="rect">
            <a:avLst/>
          </a:prstGeom>
        </p:spPr>
      </p:pic>
      <p:sp>
        <p:nvSpPr>
          <p:cNvPr id="7" name="TextBox 7"/>
          <p:cNvSpPr txBox="1"/>
          <p:nvPr/>
        </p:nvSpPr>
        <p:spPr>
          <a:xfrm>
            <a:off x="1622654" y="2639275"/>
            <a:ext cx="16091182" cy="1967230"/>
          </a:xfrm>
          <a:prstGeom prst="rect">
            <a:avLst/>
          </a:prstGeom>
        </p:spPr>
        <p:txBody>
          <a:bodyPr lIns="0" tIns="0" rIns="0" bIns="0" rtlCol="0" anchor="t">
            <a:spAutoFit/>
          </a:bodyPr>
          <a:lstStyle/>
          <a:p>
            <a:pPr>
              <a:lnSpc>
                <a:spcPts val="3919"/>
              </a:lnSpc>
            </a:pPr>
            <a:r>
              <a:rPr lang="en-US" sz="2799">
                <a:solidFill>
                  <a:srgbClr val="000000"/>
                </a:solidFill>
                <a:latin typeface="Canva Sans"/>
              </a:rPr>
              <a:t>A neural network is a series of algorithms that endeavors to recognize underlying relationships in a set of data through a process that mimics the way the human brain operates. In this sense, neural networks refer to systems of neurons, either organic or artificial in nature.</a:t>
            </a:r>
          </a:p>
        </p:txBody>
      </p:sp>
      <p:sp>
        <p:nvSpPr>
          <p:cNvPr id="8" name="TextBox 8"/>
          <p:cNvSpPr txBox="1"/>
          <p:nvPr/>
        </p:nvSpPr>
        <p:spPr>
          <a:xfrm>
            <a:off x="1622654" y="5086350"/>
            <a:ext cx="8045591" cy="1967230"/>
          </a:xfrm>
          <a:prstGeom prst="rect">
            <a:avLst/>
          </a:prstGeom>
        </p:spPr>
        <p:txBody>
          <a:bodyPr lIns="0" tIns="0" rIns="0" bIns="0" rtlCol="0" anchor="t">
            <a:spAutoFit/>
          </a:bodyPr>
          <a:lstStyle/>
          <a:p>
            <a:pPr>
              <a:lnSpc>
                <a:spcPts val="3919"/>
              </a:lnSpc>
            </a:pPr>
            <a:r>
              <a:rPr lang="en-US" sz="2799">
                <a:solidFill>
                  <a:srgbClr val="000000"/>
                </a:solidFill>
                <a:latin typeface="Canva Sans"/>
              </a:rPr>
              <a:t>Neural networks can adapt to changing input; so the network generates the best possible result without needing to redesign the output criteria.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33463" y="461721"/>
            <a:ext cx="16831834" cy="1659255"/>
          </a:xfrm>
          <a:prstGeom prst="rect">
            <a:avLst/>
          </a:prstGeom>
        </p:spPr>
        <p:txBody>
          <a:bodyPr lIns="0" tIns="0" rIns="0" bIns="0" rtlCol="0" anchor="t">
            <a:spAutoFit/>
          </a:bodyPr>
          <a:lstStyle/>
          <a:p>
            <a:pPr>
              <a:lnSpc>
                <a:spcPts val="6719"/>
              </a:lnSpc>
            </a:pPr>
            <a:r>
              <a:rPr lang="en-US" sz="4800">
                <a:solidFill>
                  <a:srgbClr val="000000"/>
                </a:solidFill>
                <a:latin typeface="Montserrat Extra-Bold"/>
              </a:rPr>
              <a:t>Understanding Neural Networks</a:t>
            </a:r>
          </a:p>
          <a:p>
            <a:pPr>
              <a:lnSpc>
                <a:spcPts val="6719"/>
              </a:lnSpc>
              <a:spcBef>
                <a:spcPct val="0"/>
              </a:spcBef>
            </a:pPr>
            <a:endParaRPr lang="en-US" sz="4800">
              <a:solidFill>
                <a:srgbClr val="000000"/>
              </a:solidFill>
              <a:latin typeface="Montserrat Extra-Bold"/>
            </a:endParaRPr>
          </a:p>
        </p:txBody>
      </p:sp>
      <p:grpSp>
        <p:nvGrpSpPr>
          <p:cNvPr id="3" name="Group 3"/>
          <p:cNvGrpSpPr/>
          <p:nvPr/>
        </p:nvGrpSpPr>
        <p:grpSpPr>
          <a:xfrm rot="5400000">
            <a:off x="1027748" y="1764422"/>
            <a:ext cx="1189812" cy="1187909"/>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5" name="AutoShape 5"/>
          <p:cNvSpPr/>
          <p:nvPr/>
        </p:nvSpPr>
        <p:spPr>
          <a:xfrm rot="5400000">
            <a:off x="-2346567" y="5138737"/>
            <a:ext cx="6760059" cy="0"/>
          </a:xfrm>
          <a:prstGeom prst="line">
            <a:avLst/>
          </a:prstGeom>
          <a:ln w="9525" cap="flat">
            <a:solidFill>
              <a:srgbClr val="000000"/>
            </a:solidFill>
            <a:prstDash val="solid"/>
            <a:headEnd type="none" w="sm" len="sm"/>
            <a:tailEnd type="none" w="sm" len="sm"/>
          </a:ln>
        </p:spPr>
      </p:sp>
      <p:pic>
        <p:nvPicPr>
          <p:cNvPr id="6" name="Picture 6"/>
          <p:cNvPicPr>
            <a:picLocks noChangeAspect="1"/>
          </p:cNvPicPr>
          <p:nvPr/>
        </p:nvPicPr>
        <p:blipFill>
          <a:blip r:embed="rId2"/>
          <a:srcRect/>
          <a:stretch>
            <a:fillRect/>
          </a:stretch>
        </p:blipFill>
        <p:spPr>
          <a:xfrm>
            <a:off x="10889117" y="3654485"/>
            <a:ext cx="6976180" cy="5971610"/>
          </a:xfrm>
          <a:prstGeom prst="rect">
            <a:avLst/>
          </a:prstGeom>
        </p:spPr>
      </p:pic>
      <p:sp>
        <p:nvSpPr>
          <p:cNvPr id="7" name="TextBox 7"/>
          <p:cNvSpPr txBox="1"/>
          <p:nvPr/>
        </p:nvSpPr>
        <p:spPr>
          <a:xfrm>
            <a:off x="2384646" y="1706320"/>
            <a:ext cx="15480651" cy="1471930"/>
          </a:xfrm>
          <a:prstGeom prst="rect">
            <a:avLst/>
          </a:prstGeom>
        </p:spPr>
        <p:txBody>
          <a:bodyPr wrap="square" lIns="0" tIns="0" rIns="0" bIns="0" rtlCol="0" anchor="t">
            <a:spAutoFit/>
          </a:bodyPr>
          <a:lstStyle/>
          <a:p>
            <a:pPr>
              <a:lnSpc>
                <a:spcPts val="3919"/>
              </a:lnSpc>
            </a:pPr>
            <a:r>
              <a:rPr lang="en-US" sz="2799" dirty="0">
                <a:solidFill>
                  <a:srgbClr val="000000"/>
                </a:solidFill>
                <a:latin typeface="Canva Sans"/>
              </a:rPr>
              <a:t>Neural networks, in the world of finance, assist in the development of such processes as time-series forecasting, algorithmic trading, securities classification, credit risk modeling, and constructing proprietary indicators and price derivatives.</a:t>
            </a:r>
          </a:p>
        </p:txBody>
      </p:sp>
      <p:sp>
        <p:nvSpPr>
          <p:cNvPr id="8" name="TextBox 8"/>
          <p:cNvSpPr txBox="1"/>
          <p:nvPr/>
        </p:nvSpPr>
        <p:spPr>
          <a:xfrm>
            <a:off x="2384646" y="3304282"/>
            <a:ext cx="8435754" cy="3453130"/>
          </a:xfrm>
          <a:prstGeom prst="rect">
            <a:avLst/>
          </a:prstGeom>
        </p:spPr>
        <p:txBody>
          <a:bodyPr wrap="square" lIns="0" tIns="0" rIns="0" bIns="0" rtlCol="0" anchor="t">
            <a:spAutoFit/>
          </a:bodyPr>
          <a:lstStyle/>
          <a:p>
            <a:pPr>
              <a:lnSpc>
                <a:spcPts val="3919"/>
              </a:lnSpc>
            </a:pPr>
            <a:r>
              <a:rPr lang="en-US" sz="2799" dirty="0">
                <a:solidFill>
                  <a:srgbClr val="000000"/>
                </a:solidFill>
                <a:latin typeface="Canva Sans"/>
              </a:rPr>
              <a:t>A neural network works similarly to the human brain’s neural network. A “neuron” in a neural network is a mathematical function that collects and classifies information according to a specific architecture. The network bears a strong resemblance to statistical methods such as curve fitting and regression analysis.</a:t>
            </a:r>
          </a:p>
        </p:txBody>
      </p:sp>
      <p:sp>
        <p:nvSpPr>
          <p:cNvPr id="9" name="TextBox 9"/>
          <p:cNvSpPr txBox="1"/>
          <p:nvPr/>
        </p:nvSpPr>
        <p:spPr>
          <a:xfrm>
            <a:off x="2384646" y="6902494"/>
            <a:ext cx="8236979" cy="2957830"/>
          </a:xfrm>
          <a:prstGeom prst="rect">
            <a:avLst/>
          </a:prstGeom>
        </p:spPr>
        <p:txBody>
          <a:bodyPr lIns="0" tIns="0" rIns="0" bIns="0" rtlCol="0" anchor="t">
            <a:spAutoFit/>
          </a:bodyPr>
          <a:lstStyle/>
          <a:p>
            <a:pPr>
              <a:lnSpc>
                <a:spcPts val="3919"/>
              </a:lnSpc>
            </a:pPr>
            <a:r>
              <a:rPr lang="en-US" sz="2799" dirty="0">
                <a:solidFill>
                  <a:srgbClr val="000000"/>
                </a:solidFill>
                <a:latin typeface="Canva Sans"/>
              </a:rPr>
              <a:t>A neural network contains layers of interconnected nodes. Each node is a known as perceptron and is similar to a multiple linear regression. The perceptron feeds the signal produced by a multiple linear regression into an activation function that may be nonlinear.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33463" y="461721"/>
            <a:ext cx="16831834" cy="1659255"/>
          </a:xfrm>
          <a:prstGeom prst="rect">
            <a:avLst/>
          </a:prstGeom>
        </p:spPr>
        <p:txBody>
          <a:bodyPr lIns="0" tIns="0" rIns="0" bIns="0" rtlCol="0" anchor="t">
            <a:spAutoFit/>
          </a:bodyPr>
          <a:lstStyle/>
          <a:p>
            <a:pPr>
              <a:lnSpc>
                <a:spcPts val="6719"/>
              </a:lnSpc>
            </a:pPr>
            <a:r>
              <a:rPr lang="en-US" sz="4800">
                <a:solidFill>
                  <a:srgbClr val="000000"/>
                </a:solidFill>
                <a:latin typeface="Montserrat Extra-Bold"/>
              </a:rPr>
              <a:t>Multi-Layered Perceptron</a:t>
            </a:r>
          </a:p>
          <a:p>
            <a:pPr>
              <a:lnSpc>
                <a:spcPts val="6719"/>
              </a:lnSpc>
              <a:spcBef>
                <a:spcPct val="0"/>
              </a:spcBef>
            </a:pPr>
            <a:endParaRPr lang="en-US" sz="4800">
              <a:solidFill>
                <a:srgbClr val="000000"/>
              </a:solidFill>
              <a:latin typeface="Montserrat Extra-Bold"/>
            </a:endParaRPr>
          </a:p>
        </p:txBody>
      </p:sp>
      <p:grpSp>
        <p:nvGrpSpPr>
          <p:cNvPr id="3" name="Group 3"/>
          <p:cNvGrpSpPr/>
          <p:nvPr/>
        </p:nvGrpSpPr>
        <p:grpSpPr>
          <a:xfrm rot="5400000">
            <a:off x="1027748" y="1764422"/>
            <a:ext cx="1189812" cy="1187909"/>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5" name="AutoShape 5"/>
          <p:cNvSpPr/>
          <p:nvPr/>
        </p:nvSpPr>
        <p:spPr>
          <a:xfrm rot="5400000">
            <a:off x="-2346567" y="5138737"/>
            <a:ext cx="6760059" cy="0"/>
          </a:xfrm>
          <a:prstGeom prst="line">
            <a:avLst/>
          </a:prstGeom>
          <a:ln w="9525" cap="flat">
            <a:solidFill>
              <a:srgbClr val="000000"/>
            </a:solidFill>
            <a:prstDash val="solid"/>
            <a:headEnd type="none" w="sm" len="sm"/>
            <a:tailEnd type="none" w="sm" len="sm"/>
          </a:ln>
        </p:spPr>
      </p:sp>
      <p:pic>
        <p:nvPicPr>
          <p:cNvPr id="6" name="Picture 6"/>
          <p:cNvPicPr>
            <a:picLocks noChangeAspect="1"/>
          </p:cNvPicPr>
          <p:nvPr/>
        </p:nvPicPr>
        <p:blipFill>
          <a:blip r:embed="rId2"/>
          <a:srcRect b="1993"/>
          <a:stretch>
            <a:fillRect/>
          </a:stretch>
        </p:blipFill>
        <p:spPr>
          <a:xfrm>
            <a:off x="10367916" y="4168850"/>
            <a:ext cx="7698269" cy="4526869"/>
          </a:xfrm>
          <a:prstGeom prst="rect">
            <a:avLst/>
          </a:prstGeom>
        </p:spPr>
      </p:pic>
      <p:sp>
        <p:nvSpPr>
          <p:cNvPr id="7" name="TextBox 7"/>
          <p:cNvSpPr txBox="1"/>
          <p:nvPr/>
        </p:nvSpPr>
        <p:spPr>
          <a:xfrm>
            <a:off x="2384646" y="1706320"/>
            <a:ext cx="14129467" cy="2462530"/>
          </a:xfrm>
          <a:prstGeom prst="rect">
            <a:avLst/>
          </a:prstGeom>
        </p:spPr>
        <p:txBody>
          <a:bodyPr lIns="0" tIns="0" rIns="0" bIns="0" rtlCol="0" anchor="t">
            <a:spAutoFit/>
          </a:bodyPr>
          <a:lstStyle/>
          <a:p>
            <a:pPr>
              <a:lnSpc>
                <a:spcPts val="3919"/>
              </a:lnSpc>
            </a:pPr>
            <a:r>
              <a:rPr lang="en-US" sz="2799" dirty="0">
                <a:solidFill>
                  <a:srgbClr val="000000"/>
                </a:solidFill>
                <a:latin typeface="Canva Sans"/>
              </a:rPr>
              <a:t>In a multi-layered perceptron (MLP), perceptrons are arranged in interconnected layers. The input layer collects input patterns. The output layer has classifications or output signals to which input patterns may map. For instance, the patterns may comprise a list of quantities for technical indicators about a security; potential outputs could be “buy,” “hold” or “sell.”</a:t>
            </a:r>
          </a:p>
        </p:txBody>
      </p:sp>
      <p:sp>
        <p:nvSpPr>
          <p:cNvPr id="8" name="TextBox 8"/>
          <p:cNvSpPr txBox="1"/>
          <p:nvPr/>
        </p:nvSpPr>
        <p:spPr>
          <a:xfrm>
            <a:off x="2384646" y="4467305"/>
            <a:ext cx="8236979" cy="4443730"/>
          </a:xfrm>
          <a:prstGeom prst="rect">
            <a:avLst/>
          </a:prstGeom>
        </p:spPr>
        <p:txBody>
          <a:bodyPr lIns="0" tIns="0" rIns="0" bIns="0" rtlCol="0" anchor="t">
            <a:spAutoFit/>
          </a:bodyPr>
          <a:lstStyle/>
          <a:p>
            <a:pPr>
              <a:lnSpc>
                <a:spcPts val="3919"/>
              </a:lnSpc>
            </a:pPr>
            <a:r>
              <a:rPr lang="en-US" sz="2799">
                <a:solidFill>
                  <a:srgbClr val="000000"/>
                </a:solidFill>
                <a:latin typeface="Canva Sans"/>
              </a:rPr>
              <a:t>Hidden layers fine-tune the input weightings until the neural network’s margin of error is minimal. It is hypothesized that hidden layers extrapolate salient features in the input data that have predictive power regarding the outputs. This describes feature extraction, which accomplishes a utility similar to statistical techniques such as principal component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33463" y="461721"/>
            <a:ext cx="16831834" cy="1659255"/>
          </a:xfrm>
          <a:prstGeom prst="rect">
            <a:avLst/>
          </a:prstGeom>
        </p:spPr>
        <p:txBody>
          <a:bodyPr lIns="0" tIns="0" rIns="0" bIns="0" rtlCol="0" anchor="t">
            <a:spAutoFit/>
          </a:bodyPr>
          <a:lstStyle/>
          <a:p>
            <a:pPr>
              <a:lnSpc>
                <a:spcPts val="6719"/>
              </a:lnSpc>
            </a:pPr>
            <a:r>
              <a:rPr lang="en-US" sz="4800">
                <a:solidFill>
                  <a:srgbClr val="000000"/>
                </a:solidFill>
                <a:latin typeface="Montserrat Extra-Bold"/>
              </a:rPr>
              <a:t>Types of Neural Networks</a:t>
            </a:r>
          </a:p>
          <a:p>
            <a:pPr>
              <a:lnSpc>
                <a:spcPts val="6719"/>
              </a:lnSpc>
              <a:spcBef>
                <a:spcPct val="0"/>
              </a:spcBef>
            </a:pPr>
            <a:endParaRPr lang="en-US" sz="4800">
              <a:solidFill>
                <a:srgbClr val="000000"/>
              </a:solidFill>
              <a:latin typeface="Montserrat Extra-Bold"/>
            </a:endParaRPr>
          </a:p>
        </p:txBody>
      </p:sp>
      <p:grpSp>
        <p:nvGrpSpPr>
          <p:cNvPr id="3" name="Group 3"/>
          <p:cNvGrpSpPr/>
          <p:nvPr/>
        </p:nvGrpSpPr>
        <p:grpSpPr>
          <a:xfrm rot="5400000">
            <a:off x="1027748" y="1764422"/>
            <a:ext cx="1189812" cy="1187909"/>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5" name="AutoShape 5"/>
          <p:cNvSpPr/>
          <p:nvPr/>
        </p:nvSpPr>
        <p:spPr>
          <a:xfrm rot="5400000">
            <a:off x="-2346567" y="5138737"/>
            <a:ext cx="6760059" cy="0"/>
          </a:xfrm>
          <a:prstGeom prst="line">
            <a:avLst/>
          </a:prstGeom>
          <a:ln w="9525" cap="flat">
            <a:solidFill>
              <a:srgbClr val="000000"/>
            </a:solidFill>
            <a:prstDash val="solid"/>
            <a:headEnd type="none" w="sm" len="sm"/>
            <a:tailEnd type="none" w="sm" len="sm"/>
          </a:ln>
        </p:spPr>
      </p:sp>
      <p:pic>
        <p:nvPicPr>
          <p:cNvPr id="6" name="Picture 6"/>
          <p:cNvPicPr>
            <a:picLocks noChangeAspect="1"/>
          </p:cNvPicPr>
          <p:nvPr/>
        </p:nvPicPr>
        <p:blipFill>
          <a:blip r:embed="rId2"/>
          <a:srcRect/>
          <a:stretch>
            <a:fillRect/>
          </a:stretch>
        </p:blipFill>
        <p:spPr>
          <a:xfrm>
            <a:off x="4432621" y="5143500"/>
            <a:ext cx="9422758" cy="4623041"/>
          </a:xfrm>
          <a:prstGeom prst="rect">
            <a:avLst/>
          </a:prstGeom>
        </p:spPr>
      </p:pic>
      <p:sp>
        <p:nvSpPr>
          <p:cNvPr id="7" name="TextBox 7"/>
          <p:cNvSpPr txBox="1"/>
          <p:nvPr/>
        </p:nvSpPr>
        <p:spPr>
          <a:xfrm>
            <a:off x="2786422" y="2544518"/>
            <a:ext cx="15078874" cy="2462530"/>
          </a:xfrm>
          <a:prstGeom prst="rect">
            <a:avLst/>
          </a:prstGeom>
        </p:spPr>
        <p:txBody>
          <a:bodyPr lIns="0" tIns="0" rIns="0" bIns="0" rtlCol="0" anchor="t">
            <a:spAutoFit/>
          </a:bodyPr>
          <a:lstStyle/>
          <a:p>
            <a:pPr>
              <a:lnSpc>
                <a:spcPts val="3919"/>
              </a:lnSpc>
            </a:pPr>
            <a:r>
              <a:rPr lang="en-US" sz="2799">
                <a:solidFill>
                  <a:srgbClr val="000000"/>
                </a:solidFill>
                <a:latin typeface="Canva Sans"/>
              </a:rPr>
              <a:t>Feed-forward neural networks are one of the more simple types of neural networks. It conveys information in one direction through input nodes; this information continues to be processed in this single direction until it reaches the output mode. Feed-forward neural networks may have hidden layers for functionality, and this type of most often used for facial recognition technologies.</a:t>
            </a:r>
          </a:p>
        </p:txBody>
      </p:sp>
      <p:sp>
        <p:nvSpPr>
          <p:cNvPr id="8" name="TextBox 8"/>
          <p:cNvSpPr txBox="1"/>
          <p:nvPr/>
        </p:nvSpPr>
        <p:spPr>
          <a:xfrm>
            <a:off x="2384646" y="1706320"/>
            <a:ext cx="16831834" cy="537845"/>
          </a:xfrm>
          <a:prstGeom prst="rect">
            <a:avLst/>
          </a:prstGeom>
        </p:spPr>
        <p:txBody>
          <a:bodyPr lIns="0" tIns="0" rIns="0" bIns="0" rtlCol="0" anchor="t">
            <a:spAutoFit/>
          </a:bodyPr>
          <a:lstStyle/>
          <a:p>
            <a:pPr marL="345441" lvl="1">
              <a:lnSpc>
                <a:spcPts val="4480"/>
              </a:lnSpc>
              <a:spcBef>
                <a:spcPct val="0"/>
              </a:spcBef>
            </a:pPr>
            <a:r>
              <a:rPr lang="en-US" sz="3200" dirty="0">
                <a:solidFill>
                  <a:srgbClr val="000000"/>
                </a:solidFill>
                <a:latin typeface="Montserrat Extra-Bold"/>
              </a:rPr>
              <a:t>1. Feed-Forward Neural Networks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27748" y="1764422"/>
            <a:ext cx="1189812" cy="1187909"/>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4" name="AutoShape 4"/>
          <p:cNvSpPr/>
          <p:nvPr/>
        </p:nvSpPr>
        <p:spPr>
          <a:xfrm rot="5400000">
            <a:off x="-2346567" y="5138737"/>
            <a:ext cx="6760059" cy="0"/>
          </a:xfrm>
          <a:prstGeom prst="line">
            <a:avLst/>
          </a:prstGeom>
          <a:ln w="9525" cap="flat">
            <a:solidFill>
              <a:srgbClr val="000000"/>
            </a:solidFill>
            <a:prstDash val="solid"/>
            <a:headEnd type="none" w="sm" len="sm"/>
            <a:tailEnd type="none" w="sm" len="sm"/>
          </a:ln>
        </p:spPr>
      </p:sp>
      <p:pic>
        <p:nvPicPr>
          <p:cNvPr id="5" name="Picture 5"/>
          <p:cNvPicPr>
            <a:picLocks noChangeAspect="1"/>
          </p:cNvPicPr>
          <p:nvPr/>
        </p:nvPicPr>
        <p:blipFill>
          <a:blip r:embed="rId2"/>
          <a:srcRect/>
          <a:stretch>
            <a:fillRect/>
          </a:stretch>
        </p:blipFill>
        <p:spPr>
          <a:xfrm>
            <a:off x="8681836" y="4935140"/>
            <a:ext cx="9393657" cy="4786577"/>
          </a:xfrm>
          <a:prstGeom prst="rect">
            <a:avLst/>
          </a:prstGeom>
        </p:spPr>
      </p:pic>
      <p:sp>
        <p:nvSpPr>
          <p:cNvPr id="6" name="TextBox 6"/>
          <p:cNvSpPr txBox="1"/>
          <p:nvPr/>
        </p:nvSpPr>
        <p:spPr>
          <a:xfrm>
            <a:off x="2786422" y="2544518"/>
            <a:ext cx="15078874" cy="1967230"/>
          </a:xfrm>
          <a:prstGeom prst="rect">
            <a:avLst/>
          </a:prstGeom>
        </p:spPr>
        <p:txBody>
          <a:bodyPr lIns="0" tIns="0" rIns="0" bIns="0" rtlCol="0" anchor="t">
            <a:spAutoFit/>
          </a:bodyPr>
          <a:lstStyle/>
          <a:p>
            <a:pPr>
              <a:lnSpc>
                <a:spcPts val="3919"/>
              </a:lnSpc>
            </a:pPr>
            <a:r>
              <a:rPr lang="en-US" sz="2799">
                <a:solidFill>
                  <a:srgbClr val="000000"/>
                </a:solidFill>
                <a:latin typeface="Canva Sans"/>
              </a:rPr>
              <a:t>A more complex type of neural network, recurrent neural networks take the output of a processing node and transmit the information back into the network. This results in theoretical "learning" and improvement of the network. Each node stores historical processes, and these historical processes are reused in the future during processing.</a:t>
            </a:r>
          </a:p>
        </p:txBody>
      </p:sp>
      <p:sp>
        <p:nvSpPr>
          <p:cNvPr id="7" name="TextBox 7"/>
          <p:cNvSpPr txBox="1"/>
          <p:nvPr/>
        </p:nvSpPr>
        <p:spPr>
          <a:xfrm>
            <a:off x="2786422" y="1706320"/>
            <a:ext cx="16430057" cy="1099820"/>
          </a:xfrm>
          <a:prstGeom prst="rect">
            <a:avLst/>
          </a:prstGeom>
        </p:spPr>
        <p:txBody>
          <a:bodyPr lIns="0" tIns="0" rIns="0" bIns="0" rtlCol="0" anchor="t">
            <a:spAutoFit/>
          </a:bodyPr>
          <a:lstStyle/>
          <a:p>
            <a:pPr>
              <a:lnSpc>
                <a:spcPts val="4480"/>
              </a:lnSpc>
            </a:pPr>
            <a:r>
              <a:rPr lang="en-US" sz="3200">
                <a:solidFill>
                  <a:srgbClr val="000000"/>
                </a:solidFill>
                <a:latin typeface="Montserrat Extra-Bold"/>
              </a:rPr>
              <a:t>2. Recurrent Neural Networks</a:t>
            </a:r>
          </a:p>
          <a:p>
            <a:pPr>
              <a:lnSpc>
                <a:spcPts val="4480"/>
              </a:lnSpc>
              <a:spcBef>
                <a:spcPct val="0"/>
              </a:spcBef>
            </a:pPr>
            <a:endParaRPr lang="en-US" sz="3200">
              <a:solidFill>
                <a:srgbClr val="000000"/>
              </a:solidFill>
              <a:latin typeface="Montserrat Extra-Bold"/>
            </a:endParaRPr>
          </a:p>
        </p:txBody>
      </p:sp>
      <p:sp>
        <p:nvSpPr>
          <p:cNvPr id="8" name="TextBox 8"/>
          <p:cNvSpPr txBox="1"/>
          <p:nvPr/>
        </p:nvSpPr>
        <p:spPr>
          <a:xfrm>
            <a:off x="2786422" y="4877990"/>
            <a:ext cx="5895414" cy="3948430"/>
          </a:xfrm>
          <a:prstGeom prst="rect">
            <a:avLst/>
          </a:prstGeom>
        </p:spPr>
        <p:txBody>
          <a:bodyPr lIns="0" tIns="0" rIns="0" bIns="0" rtlCol="0" anchor="t">
            <a:spAutoFit/>
          </a:bodyPr>
          <a:lstStyle/>
          <a:p>
            <a:pPr>
              <a:lnSpc>
                <a:spcPts val="3919"/>
              </a:lnSpc>
            </a:pPr>
            <a:r>
              <a:rPr lang="en-US" sz="2799" dirty="0">
                <a:solidFill>
                  <a:srgbClr val="000000"/>
                </a:solidFill>
                <a:latin typeface="Canva Sans"/>
              </a:rPr>
              <a:t>This becomes especially critical for networks in which the prediction is incorrect; the system will attempt to learn why the correct outcome occurred and adjust accordingly. This type of neural network is often used in text-to-speech applications.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27748" y="1764422"/>
            <a:ext cx="1189812" cy="1187909"/>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4" name="AutoShape 4"/>
          <p:cNvSpPr/>
          <p:nvPr/>
        </p:nvSpPr>
        <p:spPr>
          <a:xfrm rot="5400000">
            <a:off x="-2346567" y="5138737"/>
            <a:ext cx="6760059" cy="0"/>
          </a:xfrm>
          <a:prstGeom prst="line">
            <a:avLst/>
          </a:prstGeom>
          <a:ln w="9525" cap="flat">
            <a:solidFill>
              <a:srgbClr val="000000"/>
            </a:solidFill>
            <a:prstDash val="solid"/>
            <a:headEnd type="none" w="sm" len="sm"/>
            <a:tailEnd type="none" w="sm" len="sm"/>
          </a:ln>
        </p:spPr>
      </p:sp>
      <p:pic>
        <p:nvPicPr>
          <p:cNvPr id="5" name="Picture 5"/>
          <p:cNvPicPr>
            <a:picLocks noChangeAspect="1"/>
          </p:cNvPicPr>
          <p:nvPr/>
        </p:nvPicPr>
        <p:blipFill>
          <a:blip r:embed="rId2"/>
          <a:srcRect t="13138" b="1669"/>
          <a:stretch>
            <a:fillRect/>
          </a:stretch>
        </p:blipFill>
        <p:spPr>
          <a:xfrm>
            <a:off x="3195053" y="5143500"/>
            <a:ext cx="12845814" cy="5143500"/>
          </a:xfrm>
          <a:prstGeom prst="rect">
            <a:avLst/>
          </a:prstGeom>
        </p:spPr>
      </p:pic>
      <p:sp>
        <p:nvSpPr>
          <p:cNvPr id="6" name="TextBox 6"/>
          <p:cNvSpPr txBox="1"/>
          <p:nvPr/>
        </p:nvSpPr>
        <p:spPr>
          <a:xfrm>
            <a:off x="2786422" y="2544518"/>
            <a:ext cx="15099801" cy="2957830"/>
          </a:xfrm>
          <a:prstGeom prst="rect">
            <a:avLst/>
          </a:prstGeom>
        </p:spPr>
        <p:txBody>
          <a:bodyPr lIns="0" tIns="0" rIns="0" bIns="0" rtlCol="0" anchor="t">
            <a:spAutoFit/>
          </a:bodyPr>
          <a:lstStyle/>
          <a:p>
            <a:pPr>
              <a:lnSpc>
                <a:spcPts val="3919"/>
              </a:lnSpc>
            </a:pPr>
            <a:r>
              <a:rPr lang="en-US" sz="2799">
                <a:solidFill>
                  <a:srgbClr val="000000"/>
                </a:solidFill>
                <a:latin typeface="Canva Sans"/>
              </a:rPr>
              <a:t>Convolutional neural networks, also called ConvNets or CNNs, have several layers in which data is sorted into categories. These networks have an input layer, an output layer, and a hidden multitude of convolutional layers in between. The layers create feature maps that record areas of an image that are broken down further until they generate valuable outputs. These layers can be pooled or entirely connected, and these networks are especially beneficial for image recognition applications.</a:t>
            </a:r>
          </a:p>
        </p:txBody>
      </p:sp>
      <p:sp>
        <p:nvSpPr>
          <p:cNvPr id="7" name="TextBox 7"/>
          <p:cNvSpPr txBox="1"/>
          <p:nvPr/>
        </p:nvSpPr>
        <p:spPr>
          <a:xfrm>
            <a:off x="2786422" y="1706320"/>
            <a:ext cx="16430057" cy="1661795"/>
          </a:xfrm>
          <a:prstGeom prst="rect">
            <a:avLst/>
          </a:prstGeom>
        </p:spPr>
        <p:txBody>
          <a:bodyPr lIns="0" tIns="0" rIns="0" bIns="0" rtlCol="0" anchor="t">
            <a:spAutoFit/>
          </a:bodyPr>
          <a:lstStyle/>
          <a:p>
            <a:pPr>
              <a:lnSpc>
                <a:spcPts val="4480"/>
              </a:lnSpc>
            </a:pPr>
            <a:r>
              <a:rPr lang="en-US" sz="3200">
                <a:solidFill>
                  <a:srgbClr val="000000"/>
                </a:solidFill>
                <a:latin typeface="Montserrat Extra-Bold"/>
              </a:rPr>
              <a:t>3. Convolutional Neural Networks</a:t>
            </a:r>
          </a:p>
          <a:p>
            <a:pPr>
              <a:lnSpc>
                <a:spcPts val="4480"/>
              </a:lnSpc>
            </a:pPr>
            <a:endParaRPr lang="en-US" sz="3200">
              <a:solidFill>
                <a:srgbClr val="000000"/>
              </a:solidFill>
              <a:latin typeface="Montserrat Extra-Bold"/>
            </a:endParaRPr>
          </a:p>
          <a:p>
            <a:pPr>
              <a:lnSpc>
                <a:spcPts val="4480"/>
              </a:lnSpc>
              <a:spcBef>
                <a:spcPct val="0"/>
              </a:spcBef>
            </a:pPr>
            <a:endParaRPr lang="en-US" sz="3200">
              <a:solidFill>
                <a:srgbClr val="000000"/>
              </a:solidFill>
              <a:latin typeface="Montserrat Extra-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27748" y="1764422"/>
            <a:ext cx="1189812" cy="1187909"/>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3E5BB2"/>
            </a:solidFill>
          </p:spPr>
        </p:sp>
      </p:grpSp>
      <p:sp>
        <p:nvSpPr>
          <p:cNvPr id="4" name="AutoShape 4"/>
          <p:cNvSpPr/>
          <p:nvPr/>
        </p:nvSpPr>
        <p:spPr>
          <a:xfrm rot="5400000">
            <a:off x="-2346567" y="5138737"/>
            <a:ext cx="6760059" cy="0"/>
          </a:xfrm>
          <a:prstGeom prst="line">
            <a:avLst/>
          </a:prstGeom>
          <a:ln w="9525" cap="flat">
            <a:solidFill>
              <a:srgbClr val="000000"/>
            </a:solidFill>
            <a:prstDash val="solid"/>
            <a:headEnd type="none" w="sm" len="sm"/>
            <a:tailEnd type="none" w="sm" len="sm"/>
          </a:ln>
        </p:spPr>
      </p:sp>
      <p:pic>
        <p:nvPicPr>
          <p:cNvPr id="5" name="Picture 5"/>
          <p:cNvPicPr>
            <a:picLocks noChangeAspect="1"/>
          </p:cNvPicPr>
          <p:nvPr/>
        </p:nvPicPr>
        <p:blipFill>
          <a:blip r:embed="rId2"/>
          <a:srcRect/>
          <a:stretch>
            <a:fillRect/>
          </a:stretch>
        </p:blipFill>
        <p:spPr>
          <a:xfrm>
            <a:off x="3739013" y="5552540"/>
            <a:ext cx="10809975" cy="3901996"/>
          </a:xfrm>
          <a:prstGeom prst="rect">
            <a:avLst/>
          </a:prstGeom>
        </p:spPr>
      </p:pic>
      <p:sp>
        <p:nvSpPr>
          <p:cNvPr id="6" name="TextBox 6"/>
          <p:cNvSpPr txBox="1"/>
          <p:nvPr/>
        </p:nvSpPr>
        <p:spPr>
          <a:xfrm>
            <a:off x="2786422" y="2544518"/>
            <a:ext cx="15099801" cy="2462530"/>
          </a:xfrm>
          <a:prstGeom prst="rect">
            <a:avLst/>
          </a:prstGeom>
        </p:spPr>
        <p:txBody>
          <a:bodyPr lIns="0" tIns="0" rIns="0" bIns="0" rtlCol="0" anchor="t">
            <a:spAutoFit/>
          </a:bodyPr>
          <a:lstStyle/>
          <a:p>
            <a:pPr>
              <a:lnSpc>
                <a:spcPts val="3919"/>
              </a:lnSpc>
            </a:pPr>
            <a:r>
              <a:rPr lang="en-US" sz="2799">
                <a:solidFill>
                  <a:srgbClr val="000000"/>
                </a:solidFill>
                <a:latin typeface="Canva Sans"/>
              </a:rPr>
              <a:t>Deconvolutional neural networks simply work in reverse of convolutional neural networks. The application of the network is to detect items that might have been recognized as important under a convolutional neural network. These items would likely have been discarded during the convolutional neural network execution process. This type of neural network is also widely used for image analysis or processing.</a:t>
            </a:r>
          </a:p>
        </p:txBody>
      </p:sp>
      <p:sp>
        <p:nvSpPr>
          <p:cNvPr id="7" name="TextBox 7"/>
          <p:cNvSpPr txBox="1"/>
          <p:nvPr/>
        </p:nvSpPr>
        <p:spPr>
          <a:xfrm>
            <a:off x="2786422" y="1706320"/>
            <a:ext cx="16430057" cy="2223770"/>
          </a:xfrm>
          <a:prstGeom prst="rect">
            <a:avLst/>
          </a:prstGeom>
        </p:spPr>
        <p:txBody>
          <a:bodyPr lIns="0" tIns="0" rIns="0" bIns="0" rtlCol="0" anchor="t">
            <a:spAutoFit/>
          </a:bodyPr>
          <a:lstStyle/>
          <a:p>
            <a:pPr>
              <a:lnSpc>
                <a:spcPts val="4480"/>
              </a:lnSpc>
            </a:pPr>
            <a:r>
              <a:rPr lang="en-US" sz="3200">
                <a:solidFill>
                  <a:srgbClr val="000000"/>
                </a:solidFill>
                <a:latin typeface="Montserrat Extra-Bold"/>
              </a:rPr>
              <a:t>4. Deconvolutional Neural Networks</a:t>
            </a:r>
          </a:p>
          <a:p>
            <a:pPr>
              <a:lnSpc>
                <a:spcPts val="4480"/>
              </a:lnSpc>
            </a:pPr>
            <a:endParaRPr lang="en-US" sz="3200">
              <a:solidFill>
                <a:srgbClr val="000000"/>
              </a:solidFill>
              <a:latin typeface="Montserrat Extra-Bold"/>
            </a:endParaRPr>
          </a:p>
          <a:p>
            <a:pPr>
              <a:lnSpc>
                <a:spcPts val="4480"/>
              </a:lnSpc>
            </a:pPr>
            <a:endParaRPr lang="en-US" sz="3200">
              <a:solidFill>
                <a:srgbClr val="000000"/>
              </a:solidFill>
              <a:latin typeface="Montserrat Extra-Bold"/>
            </a:endParaRPr>
          </a:p>
          <a:p>
            <a:pPr>
              <a:lnSpc>
                <a:spcPts val="4480"/>
              </a:lnSpc>
              <a:spcBef>
                <a:spcPct val="0"/>
              </a:spcBef>
            </a:pPr>
            <a:endParaRPr lang="en-US" sz="3200">
              <a:solidFill>
                <a:srgbClr val="000000"/>
              </a:solidFill>
              <a:latin typeface="Montserrat Extra-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1133</Words>
  <Application>Microsoft Office PowerPoint</Application>
  <PresentationFormat>Custom</PresentationFormat>
  <Paragraphs>62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Calibri</vt:lpstr>
      <vt:lpstr>Canva Sans Bold</vt:lpstr>
      <vt:lpstr>Bukhari Script Bold</vt:lpstr>
      <vt:lpstr>Canva Sans</vt:lpstr>
      <vt:lpstr>Roboto</vt:lpstr>
      <vt:lpstr>Montserrat Extra-Bold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Seminar</dc:title>
  <cp:lastModifiedBy>19108_A_ Ojus Pravin Jaiswal</cp:lastModifiedBy>
  <cp:revision>2</cp:revision>
  <dcterms:created xsi:type="dcterms:W3CDTF">2006-08-16T00:00:00Z</dcterms:created>
  <dcterms:modified xsi:type="dcterms:W3CDTF">2023-05-11T09:10:18Z</dcterms:modified>
  <dc:identifier>DAFhTbWintA</dc:identifier>
</cp:coreProperties>
</file>