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8" r:id="rId13"/>
    <p:sldId id="269" r:id="rId14"/>
    <p:sldId id="270" r:id="rId15"/>
  </p:sldIdLst>
  <p:sldSz cx="9144000" cy="5143500" type="screen16x9"/>
  <p:notesSz cx="6858000" cy="9144000"/>
  <p:embeddedFontLst>
    <p:embeddedFont>
      <p:font typeface="Merriweather" panose="020B060402020202020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58901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2b148cda4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32b148cda4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199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2b148cda4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2b148cda4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390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2b148cda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2b148cda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991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2b148cda4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2b148cda4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275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2c42c477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2c42c477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403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6f73a04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6f73a04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260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704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788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877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73a0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73a0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969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73a04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73a04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041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73a04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73a04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618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077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73a04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73a04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84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oderataylor@gmail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66675" y="111167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dirty="0" smtClean="0"/>
              <a:t>VACCINE DATA</a:t>
            </a:r>
            <a:endParaRPr sz="3500" dirty="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64" y="121075"/>
            <a:ext cx="116993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Modelling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u="sng" dirty="0" smtClean="0">
                <a:solidFill>
                  <a:srgbClr val="000000"/>
                </a:solidFill>
              </a:rPr>
              <a:t>MODELS USED: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dirty="0" smtClean="0">
                <a:solidFill>
                  <a:srgbClr val="000000"/>
                </a:solidFill>
              </a:rPr>
              <a:t>1.DECISION TREE CLASSIFIER.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 dirty="0" smtClean="0">
                <a:solidFill>
                  <a:srgbClr val="000000"/>
                </a:solidFill>
              </a:rPr>
              <a:t>2.RANDOM FOREST CLASSIFIER.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 dirty="0" smtClean="0">
                <a:solidFill>
                  <a:srgbClr val="000000"/>
                </a:solidFill>
              </a:rPr>
              <a:t>3.K-NEAREST NEIGHBOR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 dirty="0" smtClean="0">
                <a:solidFill>
                  <a:srgbClr val="000000"/>
                </a:solidFill>
              </a:rPr>
              <a:t>4.GRADIENT BOOSTING</a:t>
            </a:r>
            <a:endParaRPr sz="12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228725"/>
            <a:ext cx="2381250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111700" y="3485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chemeClr val="accent2"/>
                </a:solidFill>
              </a:rPr>
              <a:t>RANDOM FOREST RESULTS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0" y="1640800"/>
            <a:ext cx="3086100" cy="21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 smtClean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ACCURACY: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smtClean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0.81</a:t>
            </a:r>
            <a:endParaRPr sz="12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highlight>
                <a:srgbClr val="FFFFFF"/>
              </a:highlight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2038500" y="1419850"/>
            <a:ext cx="3028800" cy="22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 b="1" u="sng" dirty="0" smtClean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SPECIFICITY:</a:t>
            </a: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 dirty="0" smtClean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0.84</a:t>
            </a:r>
            <a:endParaRPr sz="12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05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05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" name="Google Shape;165;p23"/>
          <p:cNvCxnSpPr/>
          <p:nvPr/>
        </p:nvCxnSpPr>
        <p:spPr>
          <a:xfrm>
            <a:off x="1552575" y="1564600"/>
            <a:ext cx="0" cy="194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23"/>
          <p:cNvSpPr txBox="1"/>
          <p:nvPr/>
        </p:nvSpPr>
        <p:spPr>
          <a:xfrm>
            <a:off x="209825" y="3772000"/>
            <a:ext cx="87924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59" y="1491700"/>
            <a:ext cx="5259791" cy="3118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300800" y="4790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accent2"/>
                </a:solidFill>
              </a:rPr>
              <a:t>Conclusion </a:t>
            </a:r>
            <a:endParaRPr sz="29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chemeClr val="accent2"/>
              </a:solidFill>
            </a:endParaRPr>
          </a:p>
        </p:txBody>
      </p:sp>
      <p:sp>
        <p:nvSpPr>
          <p:cNvPr id="180" name="Google Shape;180;p25"/>
          <p:cNvSpPr txBox="1">
            <a:spLocks noGrp="1"/>
          </p:cNvSpPr>
          <p:nvPr>
            <p:ph type="body" idx="1"/>
          </p:nvPr>
        </p:nvSpPr>
        <p:spPr>
          <a:xfrm>
            <a:off x="4644675" y="-25"/>
            <a:ext cx="4166400" cy="51435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 dirty="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sz="2200" b="1" u="sng" dirty="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-GB" sz="1400" dirty="0"/>
              <a:t>The ML models developed for predicting vaccine non-uptake showed promising results, with a moderate </a:t>
            </a:r>
            <a:r>
              <a:rPr lang="en-GB" sz="1400" dirty="0" smtClean="0"/>
              <a:t>accuracy of 78%, </a:t>
            </a:r>
            <a:r>
              <a:rPr lang="en-GB" sz="1400" dirty="0"/>
              <a:t>correctly identifying a substantial number of individuals who did not receive the seasonal flu vaccine. The models also highlighted several features that significantly influenced the likelihood of not receiving the </a:t>
            </a:r>
            <a:r>
              <a:rPr lang="en-GB" sz="1400" dirty="0" smtClean="0"/>
              <a:t>vaccine.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GB" sz="1400" dirty="0" smtClean="0"/>
              <a:t>‘</a:t>
            </a:r>
            <a:r>
              <a:rPr lang="en-GB" sz="1200" dirty="0" smtClean="0"/>
              <a:t>Opinion seas risk</a:t>
            </a:r>
            <a:r>
              <a:rPr lang="en-GB" sz="1200" dirty="0"/>
              <a:t>' indicates individuals' perception of the risk associated with the seasonal flu, and </a:t>
            </a:r>
            <a:r>
              <a:rPr lang="en-GB" sz="1200" dirty="0" smtClean="0"/>
              <a:t>‘Opinion seas vac effective</a:t>
            </a:r>
            <a:r>
              <a:rPr lang="en-GB" sz="1200" dirty="0"/>
              <a:t>' reflects their belief in the effectiveness of the </a:t>
            </a:r>
            <a:r>
              <a:rPr lang="en-GB" sz="1200" dirty="0" smtClean="0"/>
              <a:t>vaccine.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GB" sz="1200" dirty="0" smtClean="0"/>
              <a:t>‘Doctor </a:t>
            </a:r>
            <a:r>
              <a:rPr lang="en-GB" sz="1200" dirty="0" err="1" smtClean="0"/>
              <a:t>recc</a:t>
            </a:r>
            <a:r>
              <a:rPr lang="en-GB" sz="1200" dirty="0" smtClean="0"/>
              <a:t> seasonal</a:t>
            </a:r>
            <a:r>
              <a:rPr lang="en-GB" sz="1200" dirty="0"/>
              <a:t>', represents whether individuals received a doctor's recommendation for the seasonal flu vaccine</a:t>
            </a:r>
            <a:r>
              <a:rPr lang="en-GB" sz="1200" dirty="0" smtClean="0"/>
              <a:t>.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GB" sz="1200" dirty="0" smtClean="0"/>
              <a:t> ‘</a:t>
            </a:r>
            <a:r>
              <a:rPr lang="en-GB" sz="1100" dirty="0" smtClean="0"/>
              <a:t>Opinion_h1n1_risk</a:t>
            </a:r>
            <a:r>
              <a:rPr lang="en-GB" sz="1100" dirty="0"/>
              <a:t>' captures individuals' perception of the risk associated with the H1N1 virus, while </a:t>
            </a:r>
            <a:r>
              <a:rPr lang="en-GB" sz="1100" dirty="0" smtClean="0"/>
              <a:t>‘Opinion_h1n1_vacc_effective</a:t>
            </a:r>
            <a:r>
              <a:rPr lang="en-GB" sz="1100" dirty="0"/>
              <a:t>' reflects their belief in the effectiveness of the H1N1 vaccine.</a:t>
            </a:r>
            <a:r>
              <a:rPr lang="en-GB" sz="1200" dirty="0"/>
              <a:t/>
            </a:r>
            <a:br>
              <a:rPr lang="en-GB" sz="1200" dirty="0"/>
            </a:br>
            <a:r>
              <a:rPr lang="en-GB" sz="1200" dirty="0"/>
              <a:t/>
            </a:r>
            <a:br>
              <a:rPr lang="en-GB" sz="1200" dirty="0"/>
            </a:br>
            <a:endParaRPr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u="sng" dirty="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accent2"/>
                </a:solidFill>
              </a:rPr>
              <a:t>Recommendations.</a:t>
            </a:r>
            <a:endParaRPr dirty="0"/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 b="1" u="sng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Recommendations</a:t>
            </a:r>
            <a:endParaRPr sz="1400" b="1" u="sng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46050" indent="0">
              <a:buNone/>
            </a:pPr>
            <a:r>
              <a:rPr lang="en-GB" sz="1200" dirty="0" smtClean="0"/>
              <a:t> 1.Educate </a:t>
            </a:r>
            <a:r>
              <a:rPr lang="en-GB" sz="1200" dirty="0"/>
              <a:t>healthcare providers about recommending the seasonal flu vaccine during routine visits.</a:t>
            </a:r>
          </a:p>
          <a:p>
            <a:pPr marL="146050" indent="0">
              <a:buNone/>
            </a:pPr>
            <a:r>
              <a:rPr lang="en-GB" sz="1200" dirty="0" smtClean="0"/>
              <a:t>2. Emphasize </a:t>
            </a:r>
            <a:r>
              <a:rPr lang="en-GB" sz="1200" dirty="0"/>
              <a:t>the importance of vaccination for eligible individuals.</a:t>
            </a:r>
          </a:p>
          <a:p>
            <a:pPr marL="146050" indent="0">
              <a:buNone/>
            </a:pPr>
            <a:r>
              <a:rPr lang="en-GB" sz="1200" dirty="0" smtClean="0"/>
              <a:t>3.Conduct </a:t>
            </a:r>
            <a:r>
              <a:rPr lang="en-GB" sz="1200" dirty="0"/>
              <a:t>public health </a:t>
            </a:r>
            <a:r>
              <a:rPr lang="en-GB" sz="1200" dirty="0" smtClean="0"/>
              <a:t>campaigns and </a:t>
            </a:r>
            <a:r>
              <a:rPr lang="en-GB" sz="1200" dirty="0"/>
              <a:t>Utilize social media</a:t>
            </a:r>
            <a:r>
              <a:rPr lang="en-GB" sz="1200" dirty="0" smtClean="0"/>
              <a:t> </a:t>
            </a:r>
            <a:r>
              <a:rPr lang="en-GB" sz="1200" dirty="0"/>
              <a:t>to raise awareness about the benefits of the flu vaccine.</a:t>
            </a:r>
          </a:p>
          <a:p>
            <a:pPr marL="146050" indent="0">
              <a:buNone/>
            </a:pPr>
            <a:r>
              <a:rPr lang="en-GB" sz="1200" dirty="0" smtClean="0"/>
              <a:t>4.Provide </a:t>
            </a:r>
            <a:r>
              <a:rPr lang="en-GB" sz="1200" dirty="0"/>
              <a:t>training and resources to ensure up-to-date knowledge about the flu vaccine.</a:t>
            </a:r>
          </a:p>
          <a:p>
            <a:pPr marL="146050" indent="0">
              <a:buNone/>
            </a:pPr>
            <a:r>
              <a:rPr lang="en-GB" sz="1200" dirty="0" smtClean="0"/>
              <a:t>5.Stress </a:t>
            </a:r>
            <a:r>
              <a:rPr lang="en-GB" sz="1200" dirty="0"/>
              <a:t>the significance of recommending vaccination during routine check-ups.</a:t>
            </a:r>
          </a:p>
          <a:p>
            <a:pPr marL="146050" indent="0">
              <a:buNone/>
            </a:pPr>
            <a:r>
              <a:rPr lang="en-GB" sz="1200" dirty="0" smtClean="0"/>
              <a:t>6.Improve </a:t>
            </a:r>
            <a:r>
              <a:rPr lang="en-GB" sz="1200" dirty="0"/>
              <a:t>Vaccine </a:t>
            </a:r>
            <a:r>
              <a:rPr lang="en-GB" sz="1200" dirty="0" smtClean="0"/>
              <a:t>Accessibility by expand </a:t>
            </a:r>
            <a:r>
              <a:rPr lang="en-GB" sz="1200" dirty="0"/>
              <a:t>vaccination sites in clinics, pharmacies, workplaces, and community </a:t>
            </a:r>
            <a:r>
              <a:rPr lang="en-GB" sz="1200" dirty="0" err="1"/>
              <a:t>centers</a:t>
            </a:r>
            <a:r>
              <a:rPr lang="en-GB" sz="1200" dirty="0"/>
              <a:t>.</a:t>
            </a:r>
          </a:p>
          <a:p>
            <a:pPr marL="0" indent="0">
              <a:spcBef>
                <a:spcPts val="500"/>
              </a:spcBef>
              <a:spcAft>
                <a:spcPts val="1200"/>
              </a:spcAft>
              <a:buNone/>
            </a:pPr>
            <a:r>
              <a:rPr lang="en-GB" sz="1291" dirty="0"/>
              <a:t> </a:t>
            </a:r>
            <a:r>
              <a:rPr lang="en-GB" sz="1291" dirty="0" smtClean="0"/>
              <a:t> </a:t>
            </a:r>
            <a:endParaRPr sz="129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Thanks!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Contact us: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dirty="0" smtClean="0">
                <a:hlinkClick r:id="rId3"/>
              </a:rPr>
              <a:t>oderataylor@gmail.com</a:t>
            </a:r>
            <a:r>
              <a:rPr lang="en-GB" sz="1400" dirty="0" smtClean="0"/>
              <a:t>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smtClean="0"/>
              <a:t>Taylor Musa Odera,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P.O Box </a:t>
            </a:r>
            <a:r>
              <a:rPr lang="en" b="1" dirty="0" smtClean="0"/>
              <a:t>785</a:t>
            </a:r>
            <a:r>
              <a:rPr lang="en" b="1" dirty="0" smtClean="0"/>
              <a:t>- </a:t>
            </a:r>
            <a:r>
              <a:rPr lang="en" b="1" dirty="0"/>
              <a:t>00100,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Nairobi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 contact@moringaschool.com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</a:t>
            </a:r>
            <a:endParaRPr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0"/>
            <a:ext cx="54102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7600" y="119425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Scope</a:t>
            </a:r>
            <a:r>
              <a:rPr lang="en"/>
              <a:t>: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0" y="1268125"/>
            <a:ext cx="5953200" cy="3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Overview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Data Understanding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Modelling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 smtClean="0"/>
              <a:t>Modelling </a:t>
            </a:r>
            <a:r>
              <a:rPr lang="en" sz="2000" dirty="0" smtClean="0"/>
              <a:t>Results 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Conclusions and Recommendations 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Thank you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625" y="119413"/>
            <a:ext cx="223837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00" y="0"/>
            <a:ext cx="2273300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180425" y="23827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 dirty="0">
                <a:solidFill>
                  <a:schemeClr val="accent3"/>
                </a:solidFill>
              </a:rPr>
              <a:t>Overview</a:t>
            </a:r>
            <a:endParaRPr sz="3600" u="sng" dirty="0">
              <a:solidFill>
                <a:schemeClr val="accent3"/>
              </a:solidFill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4644750" y="794175"/>
            <a:ext cx="4166400" cy="2166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 dirty="0" smtClean="0">
                <a:solidFill>
                  <a:srgbClr val="000000"/>
                </a:solidFill>
              </a:rPr>
              <a:t>SEASONAL FLU (INFLUENZA)</a:t>
            </a:r>
          </a:p>
          <a:p>
            <a:pPr marL="146050" indent="0">
              <a:buNone/>
            </a:pPr>
            <a:r>
              <a:rPr lang="en-GB" sz="1400" dirty="0"/>
              <a:t>A common viral infection that attacks the lungs, nose and throat. Young children, older adults, pregnant women and people with chronic disease or weak immune systems are at high </a:t>
            </a:r>
            <a:r>
              <a:rPr lang="en-GB" sz="1400" dirty="0" smtClean="0"/>
              <a:t>risk. Flu can </a:t>
            </a:r>
            <a:r>
              <a:rPr lang="en-GB" sz="1400" dirty="0"/>
              <a:t>be deadly, especially in high-risk </a:t>
            </a:r>
            <a:r>
              <a:rPr lang="en-GB" sz="1400" dirty="0" smtClean="0"/>
              <a:t>groups.</a:t>
            </a:r>
            <a:r>
              <a:rPr lang="en-GB" sz="1400" dirty="0"/>
              <a:t/>
            </a:r>
            <a:br>
              <a:rPr lang="en-GB" sz="1400" dirty="0"/>
            </a:br>
            <a:endParaRPr sz="1400" b="1" u="sng" dirty="0">
              <a:solidFill>
                <a:srgbClr val="000000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781550" y="3044325"/>
            <a:ext cx="40296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 smtClean="0">
                <a:latin typeface="Roboto"/>
                <a:ea typeface="Roboto"/>
                <a:cs typeface="Roboto"/>
                <a:sym typeface="Roboto"/>
              </a:rPr>
              <a:t>OBJECTIVE</a:t>
            </a:r>
            <a:endParaRPr b="1" u="sng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The aim of the </a:t>
            </a:r>
            <a:r>
              <a:rPr lang="en-GB" dirty="0" smtClean="0">
                <a:latin typeface="Roboto"/>
                <a:ea typeface="Roboto"/>
                <a:cs typeface="Roboto"/>
                <a:sym typeface="Roboto"/>
              </a:rPr>
              <a:t>project was</a:t>
            </a:r>
            <a:r>
              <a:rPr lang="en-GB" dirty="0" smtClean="0"/>
              <a:t> </a:t>
            </a:r>
            <a:r>
              <a:rPr lang="en-GB" dirty="0"/>
              <a:t>to build a model that can use the patient health and demographics data collected following the 2009 H1N1 virus outbreak to predict which patients are </a:t>
            </a:r>
            <a:r>
              <a:rPr lang="en-GB" dirty="0" smtClean="0"/>
              <a:t>not likely </a:t>
            </a:r>
            <a:r>
              <a:rPr lang="en-GB" dirty="0"/>
              <a:t>to get the </a:t>
            </a:r>
            <a:r>
              <a:rPr lang="en-GB" dirty="0" smtClean="0"/>
              <a:t>seasonal </a:t>
            </a:r>
            <a:r>
              <a:rPr lang="en-GB" dirty="0"/>
              <a:t>flu </a:t>
            </a:r>
            <a:r>
              <a:rPr lang="en-GB" dirty="0" smtClean="0"/>
              <a:t>vaccine.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42" y="1574373"/>
            <a:ext cx="1670166" cy="19566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904550" y="1327050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90%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30725" y="12117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 u="sng">
                <a:latin typeface="Merriweather"/>
                <a:ea typeface="Merriweather"/>
                <a:cs typeface="Merriweather"/>
                <a:sym typeface="Merriweather"/>
              </a:rPr>
              <a:t>Data Understanding</a:t>
            </a:r>
            <a:endParaRPr sz="360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4294967295"/>
          </p:nvPr>
        </p:nvSpPr>
        <p:spPr>
          <a:xfrm>
            <a:off x="2391075" y="2530505"/>
            <a:ext cx="3999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of the data collected was used.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572000" y="3214800"/>
            <a:ext cx="3390900" cy="16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Opinion_h1n1_risk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Opinion_h1n1_vacc_effective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333500" y="3214800"/>
            <a:ext cx="3390900" cy="16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All 38 data  </a:t>
            </a: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columns </a:t>
            </a: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used </a:t>
            </a:r>
            <a:r>
              <a:rPr lang="en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were but the most significant were: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Opinion_seas_risk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Opinion_seas_vacc_effective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Doctor_recc_seasonal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625" y="121163"/>
            <a:ext cx="223837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0"/>
            <a:ext cx="2895600" cy="35760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121225" y="119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Data Understanding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625" y="121163"/>
            <a:ext cx="223837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92365" y="1504950"/>
            <a:ext cx="8286600" cy="311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35714"/>
              </a:lnSpc>
            </a:pPr>
            <a:r>
              <a:rPr lang="en-GB" dirty="0" smtClean="0"/>
              <a:t>1.Opinion_seas_vacc_effective:</a:t>
            </a:r>
          </a:p>
          <a:p>
            <a:pPr lvl="0">
              <a:lnSpc>
                <a:spcPct val="135714"/>
              </a:lnSpc>
            </a:pPr>
            <a:r>
              <a:rPr lang="en-GB" dirty="0" smtClean="0"/>
              <a:t> </a:t>
            </a:r>
            <a:r>
              <a:rPr lang="en-GB" dirty="0"/>
              <a:t>Opinion- Effectiveness of seasonal vaccine</a:t>
            </a:r>
            <a:r>
              <a:rPr lang="en-GB" dirty="0" smtClean="0"/>
              <a:t>.</a:t>
            </a:r>
          </a:p>
          <a:p>
            <a:pPr lvl="0">
              <a:lnSpc>
                <a:spcPct val="135714"/>
              </a:lnSpc>
            </a:pPr>
            <a:r>
              <a:rPr lang="en-GB" dirty="0" smtClean="0">
                <a:latin typeface="Roboto"/>
                <a:ea typeface="Roboto"/>
                <a:cs typeface="Roboto"/>
                <a:sym typeface="Roboto"/>
              </a:rPr>
              <a:t>2.</a:t>
            </a:r>
            <a:r>
              <a:rPr lang="en-GB" dirty="0"/>
              <a:t> </a:t>
            </a:r>
            <a:r>
              <a:rPr lang="en-GB" dirty="0" smtClean="0"/>
              <a:t>Opinion seas risk: Opinion:</a:t>
            </a:r>
          </a:p>
          <a:p>
            <a:pPr lvl="0">
              <a:lnSpc>
                <a:spcPct val="135714"/>
              </a:lnSpc>
            </a:pPr>
            <a:r>
              <a:rPr lang="en-GB" dirty="0" smtClean="0"/>
              <a:t> </a:t>
            </a:r>
            <a:r>
              <a:rPr lang="en-GB" dirty="0"/>
              <a:t>Risk of getting sick with the seasonal flu without </a:t>
            </a:r>
            <a:r>
              <a:rPr lang="en-GB" dirty="0" smtClean="0"/>
              <a:t>vaccine.</a:t>
            </a:r>
          </a:p>
          <a:p>
            <a:pPr lvl="0">
              <a:lnSpc>
                <a:spcPct val="135714"/>
              </a:lnSpc>
            </a:pPr>
            <a:r>
              <a:rPr lang="en-GB" dirty="0" smtClean="0">
                <a:latin typeface="Roboto"/>
                <a:ea typeface="Roboto"/>
                <a:cs typeface="Roboto"/>
                <a:sym typeface="Roboto"/>
              </a:rPr>
              <a:t>3.</a:t>
            </a:r>
            <a:r>
              <a:rPr lang="en-GB" dirty="0"/>
              <a:t> </a:t>
            </a:r>
            <a:r>
              <a:rPr lang="en-GB" dirty="0" smtClean="0"/>
              <a:t>Doctor </a:t>
            </a:r>
            <a:r>
              <a:rPr lang="en-GB" dirty="0" err="1" smtClean="0"/>
              <a:t>recc</a:t>
            </a:r>
            <a:r>
              <a:rPr lang="en-GB" dirty="0" smtClean="0"/>
              <a:t> seasonal:</a:t>
            </a:r>
          </a:p>
          <a:p>
            <a:pPr lvl="0">
              <a:lnSpc>
                <a:spcPct val="135714"/>
              </a:lnSpc>
            </a:pPr>
            <a:r>
              <a:rPr lang="en-GB" dirty="0" smtClean="0"/>
              <a:t> </a:t>
            </a:r>
            <a:r>
              <a:rPr lang="en-GB" dirty="0"/>
              <a:t>Seasonal flu vaccine was recommended by doctor</a:t>
            </a:r>
            <a:r>
              <a:rPr lang="en-GB" dirty="0" smtClean="0"/>
              <a:t>.</a:t>
            </a:r>
          </a:p>
          <a:p>
            <a:pPr lvl="0">
              <a:lnSpc>
                <a:spcPct val="135714"/>
              </a:lnSpc>
            </a:pPr>
            <a:r>
              <a:rPr lang="en-GB" dirty="0" smtClean="0">
                <a:latin typeface="Roboto"/>
                <a:ea typeface="Roboto"/>
                <a:cs typeface="Roboto"/>
                <a:sym typeface="Roboto"/>
              </a:rPr>
              <a:t>4.Opinion_h1n1_vac_effective:</a:t>
            </a:r>
          </a:p>
          <a:p>
            <a:pPr lvl="0">
              <a:lnSpc>
                <a:spcPct val="135714"/>
              </a:lnSpc>
            </a:pPr>
            <a:r>
              <a:rPr lang="en-GB" dirty="0" smtClean="0">
                <a:latin typeface="Roboto"/>
                <a:ea typeface="Roboto"/>
                <a:cs typeface="Roboto"/>
                <a:sym typeface="Roboto"/>
              </a:rPr>
              <a:t>Opinion  Effectiveness of h1n1 vaccine</a:t>
            </a:r>
          </a:p>
          <a:p>
            <a:pPr lvl="0">
              <a:lnSpc>
                <a:spcPct val="135714"/>
              </a:lnSpc>
            </a:pPr>
            <a:r>
              <a:rPr lang="en-GB" dirty="0" smtClean="0">
                <a:latin typeface="Roboto"/>
                <a:ea typeface="Roboto"/>
                <a:cs typeface="Roboto"/>
                <a:sym typeface="Roboto"/>
              </a:rPr>
              <a:t>5.Opinion_h1n1_risk:</a:t>
            </a:r>
          </a:p>
          <a:p>
            <a:pPr lvl="0">
              <a:lnSpc>
                <a:spcPct val="135714"/>
              </a:lnSpc>
            </a:pPr>
            <a:r>
              <a:rPr lang="en-GB" dirty="0" smtClean="0">
                <a:latin typeface="Roboto"/>
                <a:ea typeface="Roboto"/>
                <a:cs typeface="Roboto"/>
                <a:sym typeface="Roboto"/>
              </a:rPr>
              <a:t>Risk of getting sick with h1n1 flu without vaccine.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1" y="-1"/>
            <a:ext cx="3543300" cy="30861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85725" y="292700"/>
            <a:ext cx="69273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 smtClean="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EXPLORATORY DATA ANALYSIS(EDA)</a:t>
            </a:r>
            <a:endParaRPr sz="2000" dirty="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625" y="121163"/>
            <a:ext cx="2238375" cy="466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1"/>
          <p:cNvCxnSpPr/>
          <p:nvPr/>
        </p:nvCxnSpPr>
        <p:spPr>
          <a:xfrm>
            <a:off x="85725" y="1314450"/>
            <a:ext cx="8906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9" name="Google Shape;149;p21"/>
          <p:cNvSpPr txBox="1"/>
          <p:nvPr/>
        </p:nvSpPr>
        <p:spPr>
          <a:xfrm>
            <a:off x="571575" y="3802850"/>
            <a:ext cx="8039100" cy="11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276350"/>
            <a:ext cx="3857626" cy="38684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0"/>
            <a:ext cx="2733675" cy="22147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GRAPHS OF FEATURES AGAINST SEASONAL_VACCINE</a:t>
            </a:r>
            <a:r>
              <a:rPr lang="fr-FR" sz="1800" dirty="0"/>
              <a:t/>
            </a:r>
            <a:br>
              <a:rPr lang="fr-FR" sz="1800" dirty="0"/>
            </a:br>
            <a:endParaRPr lang="fr-FR" sz="1800" dirty="0"/>
          </a:p>
        </p:txBody>
      </p:sp>
      <p:cxnSp>
        <p:nvCxnSpPr>
          <p:cNvPr id="105" name="Google Shape;105;p18"/>
          <p:cNvCxnSpPr/>
          <p:nvPr/>
        </p:nvCxnSpPr>
        <p:spPr>
          <a:xfrm>
            <a:off x="85725" y="1314450"/>
            <a:ext cx="8906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8" name="Google Shape;108;p18"/>
          <p:cNvSpPr txBox="1"/>
          <p:nvPr/>
        </p:nvSpPr>
        <p:spPr>
          <a:xfrm>
            <a:off x="0" y="1640800"/>
            <a:ext cx="3086100" cy="20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3076725" y="1640800"/>
            <a:ext cx="3028800" cy="20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6115050" y="1640800"/>
            <a:ext cx="3028800" cy="20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" name="Google Shape;111;p18"/>
          <p:cNvCxnSpPr/>
          <p:nvPr/>
        </p:nvCxnSpPr>
        <p:spPr>
          <a:xfrm>
            <a:off x="3086100" y="1640800"/>
            <a:ext cx="0" cy="2628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8"/>
          <p:cNvCxnSpPr/>
          <p:nvPr/>
        </p:nvCxnSpPr>
        <p:spPr>
          <a:xfrm>
            <a:off x="6105525" y="1640800"/>
            <a:ext cx="0" cy="2628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006" y="1819201"/>
            <a:ext cx="4376206" cy="30385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1734778"/>
            <a:ext cx="4114799" cy="31229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101550" y="36677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smtClean="0">
                <a:solidFill>
                  <a:schemeClr val="accent2"/>
                </a:solidFill>
              </a:rPr>
              <a:t>GRAPHS AGAINST SEASONAL_VACCINE</a:t>
            </a:r>
            <a:endParaRPr sz="1400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3175"/>
            <a:ext cx="4586475" cy="30305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084" y="1453175"/>
            <a:ext cx="3983066" cy="29453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224150" y="33007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accent2"/>
                </a:solidFill>
              </a:rPr>
              <a:t>GRAPH AGAINST SEASONAL_VACCINE</a:t>
            </a:r>
            <a:endParaRPr sz="1200" dirty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2027593"/>
            <a:ext cx="4696539" cy="29854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488</Words>
  <Application>Microsoft Office PowerPoint</Application>
  <PresentationFormat>On-screen Show (16:9)</PresentationFormat>
  <Paragraphs>81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Merriweather</vt:lpstr>
      <vt:lpstr>Roboto</vt:lpstr>
      <vt:lpstr>Paradigm</vt:lpstr>
      <vt:lpstr>VACCINE DATA</vt:lpstr>
      <vt:lpstr>Scope:</vt:lpstr>
      <vt:lpstr>Overview</vt:lpstr>
      <vt:lpstr>90%</vt:lpstr>
      <vt:lpstr>Data Understanding</vt:lpstr>
      <vt:lpstr>PowerPoint Presentation</vt:lpstr>
      <vt:lpstr> GRAPHS OF FEATURES AGAINST SEASONAL_VACCINE </vt:lpstr>
      <vt:lpstr>GRAPHS AGAINST SEASONAL_VACCINE</vt:lpstr>
      <vt:lpstr>GRAPH AGAINST SEASONAL_VACCINE</vt:lpstr>
      <vt:lpstr>Modelling</vt:lpstr>
      <vt:lpstr>RANDOM FOREST RESULTS</vt:lpstr>
      <vt:lpstr>Conclusion  </vt:lpstr>
      <vt:lpstr>Recommendations.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VACCINE DATA</dc:title>
  <dc:creator>JOSEK NTABO MOSE</dc:creator>
  <cp:lastModifiedBy>Microsoft account</cp:lastModifiedBy>
  <cp:revision>19</cp:revision>
  <dcterms:modified xsi:type="dcterms:W3CDTF">2023-05-23T21:45:02Z</dcterms:modified>
</cp:coreProperties>
</file>