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363" r:id="rId2"/>
    <p:sldId id="364" r:id="rId3"/>
    <p:sldId id="399" r:id="rId4"/>
    <p:sldId id="365" r:id="rId5"/>
    <p:sldId id="366" r:id="rId6"/>
    <p:sldId id="369" r:id="rId7"/>
    <p:sldId id="370" r:id="rId8"/>
    <p:sldId id="371" r:id="rId9"/>
    <p:sldId id="374" r:id="rId10"/>
    <p:sldId id="375" r:id="rId11"/>
    <p:sldId id="373" r:id="rId12"/>
    <p:sldId id="376" r:id="rId13"/>
    <p:sldId id="377" r:id="rId14"/>
    <p:sldId id="378" r:id="rId15"/>
    <p:sldId id="379" r:id="rId16"/>
    <p:sldId id="380" r:id="rId17"/>
    <p:sldId id="381" r:id="rId18"/>
    <p:sldId id="367" r:id="rId19"/>
    <p:sldId id="382" r:id="rId20"/>
    <p:sldId id="383" r:id="rId21"/>
    <p:sldId id="384" r:id="rId22"/>
    <p:sldId id="385" r:id="rId23"/>
    <p:sldId id="386" r:id="rId24"/>
    <p:sldId id="389" r:id="rId25"/>
    <p:sldId id="388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6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19" y="572446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6"/>
            <a:ext cx="11675533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121917" tIns="60958" rIns="121917" bIns="60958"/>
          <a:lstStyle/>
          <a:p>
            <a:endParaRPr lang="ko-KR" altLang="en-US"/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4226424" y="2895789"/>
            <a:ext cx="3766664" cy="94384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53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파이썬 3판\강의교안_파이썬\리소스\2페이지\2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12"/>
          <a:stretch/>
        </p:blipFill>
        <p:spPr bwMode="auto">
          <a:xfrm>
            <a:off x="245350" y="458670"/>
            <a:ext cx="5040560" cy="22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DY\Desktop\파이썬 3판\강의교안_파이썬\리소스\2페이지\2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9" t="39152" r="10238" b="33329"/>
          <a:stretch/>
        </p:blipFill>
        <p:spPr bwMode="auto">
          <a:xfrm>
            <a:off x="245350" y="3175749"/>
            <a:ext cx="5086507" cy="26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dirty="0"/>
              <a:t>exit() </a:t>
            </a:r>
            <a:r>
              <a:rPr lang="ko-KR" altLang="en-US" dirty="0"/>
              <a:t>코드를 입력한 후 </a:t>
            </a:r>
            <a:r>
              <a:rPr lang="en-US" altLang="ko-KR" dirty="0"/>
              <a:t>Kill? </a:t>
            </a:r>
            <a:r>
              <a:rPr lang="ko-KR" altLang="en-US" dirty="0" err="1"/>
              <a:t>메시지창에서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[File]-[Exit]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6" y="1720709"/>
            <a:ext cx="7496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저장의 필요성</a:t>
            </a:r>
            <a:endParaRPr lang="en-US" altLang="ko-KR" dirty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을 실행한 후 앞에서 입력한 나누기를 다시 실행</a:t>
            </a:r>
          </a:p>
          <a:p>
            <a:pPr lvl="1"/>
            <a:r>
              <a:rPr lang="ko-KR" altLang="en-US" dirty="0"/>
              <a:t>메모리에 저장된 것은 </a:t>
            </a:r>
            <a:r>
              <a:rPr lang="en-US" altLang="ko-KR" dirty="0"/>
              <a:t>IDLE</a:t>
            </a:r>
            <a:r>
              <a:rPr lang="ko-KR" altLang="en-US" dirty="0"/>
              <a:t>을 종료하면 모두 사라져 오류 발생</a:t>
            </a:r>
            <a:r>
              <a:rPr lang="en-US" altLang="ko-KR" dirty="0"/>
              <a:t>. </a:t>
            </a:r>
            <a:r>
              <a:rPr lang="ko-KR" altLang="en-US" dirty="0"/>
              <a:t>처음부터 다시 입력해야 함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코드는 하드디스크나 </a:t>
            </a:r>
            <a:r>
              <a:rPr lang="en-US" altLang="ko-KR" dirty="0"/>
              <a:t>USB</a:t>
            </a:r>
            <a:r>
              <a:rPr lang="ko-KR" altLang="en-US" dirty="0"/>
              <a:t>에 저장해 놓는 방법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책은 </a:t>
            </a:r>
            <a:r>
              <a:rPr lang="en-US" altLang="ko-KR" dirty="0"/>
              <a:t>C </a:t>
            </a:r>
            <a:r>
              <a:rPr lang="ko-KR" altLang="en-US" dirty="0"/>
              <a:t>드라이브</a:t>
            </a:r>
            <a:r>
              <a:rPr lang="en-US" altLang="ko-KR" dirty="0"/>
              <a:t>(C:\) </a:t>
            </a:r>
            <a:r>
              <a:rPr lang="ko-KR" altLang="en-US" dirty="0"/>
              <a:t>바로 아래에 </a:t>
            </a:r>
            <a:br>
              <a:rPr lang="en-US" altLang="ko-KR" dirty="0"/>
            </a:br>
            <a:r>
              <a:rPr lang="en-US" altLang="ko-KR" dirty="0" err="1"/>
              <a:t>CookPython</a:t>
            </a:r>
            <a:r>
              <a:rPr lang="en-US" altLang="ko-KR" dirty="0"/>
              <a:t> </a:t>
            </a:r>
            <a:r>
              <a:rPr lang="ko-KR" altLang="en-US" dirty="0"/>
              <a:t>폴더를 만들어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35" y="2290055"/>
            <a:ext cx="6553200" cy="2520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3040608"/>
            <a:ext cx="4178612" cy="34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저장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코드가 수십 줄인 경우는 스크립트 모드 사용</a:t>
            </a:r>
            <a:r>
              <a:rPr lang="en-US" altLang="ko-KR" dirty="0"/>
              <a:t>(IDLE</a:t>
            </a:r>
            <a:r>
              <a:rPr lang="ko-KR" altLang="en-US" dirty="0"/>
              <a:t>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메모장 같은 창인 스크립트 모드에서 코드를 여러 줄 입력 가능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실행은 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6" y="1943835"/>
            <a:ext cx="7038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저장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 </a:t>
            </a:r>
            <a:r>
              <a:rPr lang="ko-KR" altLang="en-US" dirty="0"/>
              <a:t>폴더에 </a:t>
            </a:r>
            <a:r>
              <a:rPr lang="en-US" altLang="ko-KR" dirty="0"/>
              <a:t>Code02-01 </a:t>
            </a:r>
            <a:r>
              <a:rPr lang="ko-KR" altLang="en-US" dirty="0"/>
              <a:t>이름으로 저장</a:t>
            </a:r>
            <a:r>
              <a:rPr lang="en-US" altLang="ko-KR" dirty="0"/>
              <a:t>(</a:t>
            </a:r>
            <a:r>
              <a:rPr lang="ko-KR" altLang="en-US" dirty="0"/>
              <a:t>확장명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가 자동으로 붙음</a:t>
            </a:r>
            <a:r>
              <a:rPr lang="en-US" altLang="ko-KR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0" y="1882019"/>
            <a:ext cx="7499700" cy="47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실행</a:t>
            </a:r>
            <a:endParaRPr lang="en-US" altLang="ko-KR" dirty="0"/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[Run]-[Run Module]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err="1"/>
              <a:t>파이썬</a:t>
            </a:r>
            <a:r>
              <a:rPr lang="ko-KR" altLang="en-US" b="0" dirty="0"/>
              <a:t> 코드를 파일 탐색기에서 바로 실행하는 방법은 교재 </a:t>
            </a:r>
            <a:r>
              <a:rPr lang="en-US" altLang="ko-KR" b="0" dirty="0"/>
              <a:t>41</a:t>
            </a:r>
            <a:r>
              <a:rPr lang="ko-KR" altLang="en-US" b="0" dirty="0"/>
              <a:t>쪽의 </a:t>
            </a:r>
            <a:r>
              <a:rPr lang="en-US" altLang="ko-KR" dirty="0"/>
              <a:t>[</a:t>
            </a:r>
            <a:r>
              <a:rPr lang="ko-KR" altLang="en-US" dirty="0"/>
              <a:t>여기서 잠깐</a:t>
            </a:r>
            <a:r>
              <a:rPr lang="en-US" altLang="ko-KR" dirty="0"/>
              <a:t>]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23" y="1583796"/>
            <a:ext cx="6325207" cy="37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7" y="1647844"/>
            <a:ext cx="6913607" cy="44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r>
              <a:rPr lang="en-US" altLang="ko-KR" dirty="0"/>
              <a:t>(2)</a:t>
            </a:r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수정한 후 </a:t>
            </a:r>
            <a:r>
              <a:rPr lang="en-US" altLang="ko-KR" dirty="0"/>
              <a:t>[File]-[Save]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[Ctrl] + [S])</a:t>
            </a:r>
            <a:r>
              <a:rPr lang="ko-KR" altLang="en-US" dirty="0"/>
              <a:t>해 저장 후 </a:t>
            </a:r>
            <a:r>
              <a:rPr lang="en-US" altLang="ko-KR" dirty="0"/>
              <a:t>[Run]-[Run Module] </a:t>
            </a:r>
            <a:r>
              <a:rPr lang="ko-KR" altLang="en-US" dirty="0"/>
              <a:t>메뉴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  <a:r>
              <a:rPr lang="ko-KR" altLang="en-US" dirty="0"/>
              <a:t>로 다시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84" y="2251237"/>
            <a:ext cx="6845332" cy="3705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2" y="4014789"/>
            <a:ext cx="750478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긴 프로그램을 </a:t>
            </a:r>
            <a:r>
              <a:rPr lang="ko-KR" altLang="en-US" dirty="0" err="1"/>
              <a:t>코딩하는</a:t>
            </a:r>
            <a:r>
              <a:rPr lang="ko-KR" altLang="en-US" dirty="0"/>
              <a:t> 순서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1227240"/>
            <a:ext cx="7829200" cy="56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만들어 저장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50</a:t>
            </a:r>
            <a:r>
              <a:rPr lang="ko-KR" altLang="en-US" dirty="0"/>
              <a:t>을 고정적으로 계산하는 것이 아니라 직접 입력한 두 숫자의 사칙 연산을 수행하도록 프로그램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대화형 모드에서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메뉴를 선택해 새 파일을 연 후 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C:\CookPython\Code02-02.py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76431"/>
          <a:stretch/>
        </p:blipFill>
        <p:spPr>
          <a:xfrm>
            <a:off x="2045550" y="1853826"/>
            <a:ext cx="7200900" cy="945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24" t="25450" r="46251" b="-1"/>
          <a:stretch/>
        </p:blipFill>
        <p:spPr>
          <a:xfrm>
            <a:off x="6884018" y="1673582"/>
            <a:ext cx="3240000" cy="25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901338"/>
            <a:ext cx="7155795" cy="4888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값 입력</a:t>
            </a:r>
            <a:endParaRPr lang="en-US" altLang="ko-KR" dirty="0"/>
          </a:p>
          <a:p>
            <a:pPr lvl="1"/>
            <a:r>
              <a:rPr lang="en-US" altLang="ko-KR" dirty="0"/>
              <a:t>Code02-01.py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</a:t>
            </a:r>
            <a:r>
              <a:rPr lang="en-US" altLang="ko-KR" dirty="0"/>
              <a:t>input( ) </a:t>
            </a:r>
            <a:r>
              <a:rPr lang="ko-KR" altLang="en-US" dirty="0"/>
              <a:t>함수를 사용하도록 수정 → </a:t>
            </a:r>
            <a:r>
              <a:rPr lang="en-US" altLang="ko-KR" dirty="0"/>
              <a:t>[F5]</a:t>
            </a:r>
            <a:r>
              <a:rPr lang="ko-KR" altLang="en-US" dirty="0"/>
              <a:t>를 눌러 실행 </a:t>
            </a:r>
            <a:br>
              <a:rPr lang="en-US" altLang="ko-KR" dirty="0"/>
            </a:br>
            <a:r>
              <a:rPr lang="ko-KR" altLang="en-US" dirty="0"/>
              <a:t>→ 숫자 하나를 입력하고 </a:t>
            </a:r>
            <a:r>
              <a:rPr lang="en-US" altLang="ko-KR" dirty="0"/>
              <a:t>[Enter]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다시 숫자 하나를 입력하고 </a:t>
            </a:r>
            <a:r>
              <a:rPr lang="en-US" altLang="ko-KR" dirty="0"/>
              <a:t>[Enter]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35961" y="3789041"/>
            <a:ext cx="283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계산 결과가 틀리거나 오류 발생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input( 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함수는 값을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입력받지만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모두 문자열로 취급하기 때문</a:t>
            </a:r>
          </a:p>
        </p:txBody>
      </p:sp>
    </p:spTree>
    <p:extLst>
      <p:ext uri="{BB962C8B-B14F-4D97-AF65-F5344CB8AC3E}">
        <p14:creationId xmlns:p14="http://schemas.microsoft.com/office/powerpoint/2010/main" val="23338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DY\Desktop\파이썬 3판\강의교안_파이썬\리소스\2페이지\2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5" t="67964"/>
          <a:stretch/>
        </p:blipFill>
        <p:spPr bwMode="auto">
          <a:xfrm>
            <a:off x="290355" y="698240"/>
            <a:ext cx="8535965" cy="44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r>
              <a:rPr lang="ko-KR" altLang="en-US" dirty="0"/>
              <a:t>오른쪽 예처럼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Code02-02.py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다음과 같이 수정 후 다시 </a:t>
            </a:r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55" y="1088740"/>
            <a:ext cx="291465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46" y="2753926"/>
            <a:ext cx="7294203" cy="29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계산기의 최종 버전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1" y="1268760"/>
            <a:ext cx="7223243" cy="48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/>
              <a:t>긴 프로그램은 다음과 같이 세 부분으로 나누어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# </a:t>
            </a:r>
            <a:r>
              <a:rPr lang="ko-KR" altLang="en-US" dirty="0"/>
              <a:t>기호는 주석</a:t>
            </a:r>
            <a:r>
              <a:rPr lang="en-US" altLang="ko-KR" dirty="0"/>
              <a:t>(Remark)</a:t>
            </a:r>
            <a:r>
              <a:rPr lang="ko-KR" altLang="en-US" dirty="0"/>
              <a:t>으로 프로그램의 설명에 해당하고 여러 줄의 주석은 작은따옴표 </a:t>
            </a:r>
            <a:r>
              <a:rPr lang="en-US" altLang="ko-KR" dirty="0"/>
              <a:t>3</a:t>
            </a:r>
            <a:r>
              <a:rPr lang="ko-KR" altLang="en-US" dirty="0"/>
              <a:t>개 사용</a:t>
            </a:r>
            <a:r>
              <a:rPr lang="en-US" altLang="ko-KR" dirty="0"/>
              <a:t>. </a:t>
            </a:r>
            <a:r>
              <a:rPr lang="ko-KR" altLang="en-US" dirty="0"/>
              <a:t>뒤에 </a:t>
            </a:r>
            <a:r>
              <a:rPr lang="en-US" altLang="ko-KR" dirty="0"/>
              <a:t>\</a:t>
            </a:r>
            <a:r>
              <a:rPr lang="ko-KR" altLang="en-US" dirty="0"/>
              <a:t>를 붙이면 줄을 바꾸어 써도 한 줄로 인식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28801"/>
            <a:ext cx="7124700" cy="1457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70" y="3951613"/>
            <a:ext cx="1581150" cy="1323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038" y="4018287"/>
            <a:ext cx="2486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/>
              <a:t>함수 선언 부분</a:t>
            </a:r>
            <a:endParaRPr lang="en-US" altLang="ko-KR" dirty="0"/>
          </a:p>
          <a:p>
            <a:pPr lvl="2"/>
            <a:r>
              <a:rPr lang="ko-KR" altLang="en-US" dirty="0"/>
              <a:t>프로그램에서 사용될 함수들을 만들어 둠</a:t>
            </a:r>
            <a:endParaRPr lang="en-US" altLang="ko-KR" dirty="0"/>
          </a:p>
          <a:p>
            <a:pPr lvl="2"/>
            <a:r>
              <a:rPr lang="ko-KR" altLang="en-US" dirty="0"/>
              <a:t>함수를 만드는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dirty="0"/>
              <a:t>변수 선언 부분</a:t>
            </a:r>
            <a:endParaRPr lang="en-US" altLang="ko-KR" dirty="0"/>
          </a:p>
          <a:p>
            <a:pPr lvl="2"/>
            <a:r>
              <a:rPr lang="ko-KR" altLang="en-US" dirty="0"/>
              <a:t>프로그램 전체에서 사용될 전역 변수를 미리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메인</a:t>
            </a:r>
            <a:r>
              <a:rPr lang="en-US" altLang="ko-KR" dirty="0"/>
              <a:t>(main) </a:t>
            </a:r>
            <a:r>
              <a:rPr lang="ko-KR" altLang="en-US" dirty="0"/>
              <a:t>코드 부분</a:t>
            </a:r>
            <a:endParaRPr lang="en-US" altLang="ko-KR" dirty="0"/>
          </a:p>
          <a:p>
            <a:pPr lvl="2"/>
            <a:r>
              <a:rPr lang="ko-KR" altLang="en-US" dirty="0"/>
              <a:t>프로그램이 실제로 처리되는 주요한 부분</a:t>
            </a:r>
            <a:r>
              <a:rPr lang="en-US" altLang="ko-KR" dirty="0"/>
              <a:t>(Code02-04</a:t>
            </a:r>
            <a:r>
              <a:rPr lang="ko-KR" altLang="en-US" dirty="0"/>
              <a:t>의 </a:t>
            </a:r>
            <a:r>
              <a:rPr lang="en-US" altLang="ko-KR" dirty="0"/>
              <a:t>3~10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6" y="2078851"/>
            <a:ext cx="39528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50" y="1088740"/>
            <a:ext cx="6480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 err="1"/>
              <a:t>윈도창에</a:t>
            </a:r>
            <a:r>
              <a:rPr lang="ko-KR" altLang="en-US" dirty="0"/>
              <a:t> 거북이가 나오는 간단한 프로그램 </a:t>
            </a:r>
            <a:r>
              <a:rPr lang="en-US" altLang="ko-KR" dirty="0"/>
              <a:t>: </a:t>
            </a:r>
            <a:r>
              <a:rPr lang="ko-KR" altLang="en-US" dirty="0"/>
              <a:t>거북이가 나와서 정사각형을 그림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673805"/>
            <a:ext cx="2981325" cy="358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11" y="1853825"/>
            <a:ext cx="3990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en-US" altLang="ko-KR" dirty="0"/>
              <a:t>Code02-05.py</a:t>
            </a:r>
            <a:r>
              <a:rPr lang="ko-KR" altLang="en-US" dirty="0"/>
              <a:t>를 프로그램 틀 형태로 수정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583795"/>
            <a:ext cx="7058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구현할 기능 계획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1223756"/>
            <a:ext cx="2838450" cy="2695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55840" y="1088740"/>
            <a:ext cx="824210" cy="2430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45850" y="1439293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/>
            <a:r>
              <a:rPr lang="en-US" altLang="ko-KR" dirty="0">
                <a:latin typeface="YDVYMjOStd12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왼쪽 버튼을 누르면 거북이가 클릭한 지점까지 임의의 색상으로 선을 그리면서 따라오도록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indent="-17780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버튼을 누르면 거북이가 클릭한 지점까지 선을 그리지 않고 이동만 하도록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indent="-17780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가운데 버튼을 누르면 거북이가 임의로 크기를 확대 또는 축소한다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35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필요한 변수 준비</a:t>
            </a:r>
            <a:endParaRPr lang="en-US" altLang="ko-KR" dirty="0"/>
          </a:p>
          <a:p>
            <a:pPr lvl="1"/>
            <a:r>
              <a:rPr lang="ko-KR" altLang="en-US" dirty="0"/>
              <a:t>거북이로 그릴 선의 두께</a:t>
            </a:r>
            <a:r>
              <a:rPr lang="en-US" altLang="ko-KR" dirty="0"/>
              <a:t>(</a:t>
            </a:r>
            <a:r>
              <a:rPr lang="en-US" altLang="ko-KR" dirty="0" err="1"/>
              <a:t>pSize</a:t>
            </a:r>
            <a:r>
              <a:rPr lang="en-US" altLang="ko-KR" dirty="0"/>
              <a:t>)</a:t>
            </a:r>
            <a:r>
              <a:rPr lang="ko-KR" altLang="en-US" dirty="0"/>
              <a:t>와 거북이의 크기</a:t>
            </a:r>
            <a:r>
              <a:rPr lang="en-US" altLang="ko-KR" dirty="0"/>
              <a:t>(</a:t>
            </a:r>
            <a:r>
              <a:rPr lang="en-US" altLang="ko-KR" dirty="0" err="1"/>
              <a:t>tSize</a:t>
            </a:r>
            <a:r>
              <a:rPr lang="en-US" altLang="ko-KR" dirty="0"/>
              <a:t>) </a:t>
            </a:r>
            <a:r>
              <a:rPr lang="ko-KR" altLang="en-US" dirty="0"/>
              <a:t>변수 </a:t>
            </a:r>
            <a:endParaRPr lang="en-US" altLang="ko-KR" dirty="0"/>
          </a:p>
          <a:p>
            <a:pPr lvl="1"/>
            <a:r>
              <a:rPr lang="ko-KR" altLang="en-US" dirty="0"/>
              <a:t>색상을 표현하는 빨강</a:t>
            </a:r>
            <a:r>
              <a:rPr lang="en-US" altLang="ko-KR" dirty="0"/>
              <a:t>®, </a:t>
            </a:r>
            <a:r>
              <a:rPr lang="ko-KR" altLang="en-US" dirty="0"/>
              <a:t>초록</a:t>
            </a:r>
            <a:r>
              <a:rPr lang="en-US" altLang="ko-KR" dirty="0"/>
              <a:t>(g), </a:t>
            </a:r>
            <a:r>
              <a:rPr lang="ko-KR" altLang="en-US" dirty="0"/>
              <a:t>파랑</a:t>
            </a:r>
            <a:r>
              <a:rPr lang="en-US" altLang="ko-KR" dirty="0"/>
              <a:t>(b)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5" y="1988840"/>
            <a:ext cx="196215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1988841"/>
            <a:ext cx="1524000" cy="12477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04279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276974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왼쪽 버튼을 누르면 거북이가 클릭한 지점까지 임의의 색상으로 선을 그리면서 따라오도록 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2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버튼을 누르면 거북이가 클릭한 지점까지 선을 그리지 않고 이동만 하도록 하는 함수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808821"/>
            <a:ext cx="7038975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93" y="4644135"/>
            <a:ext cx="7105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간단 계산기</a:t>
            </a:r>
            <a:endParaRPr lang="en-US" altLang="ko-KR" dirty="0"/>
          </a:p>
          <a:p>
            <a:pPr lvl="1"/>
            <a:r>
              <a:rPr lang="ko-KR" altLang="en-US" dirty="0"/>
              <a:t>숫자를 </a:t>
            </a:r>
            <a:r>
              <a:rPr lang="en-US" altLang="ko-KR" dirty="0"/>
              <a:t>2</a:t>
            </a:r>
            <a:r>
              <a:rPr lang="ko-KR" altLang="en-US" dirty="0"/>
              <a:t>개 입력해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등을 계산하는 아주 기본적인 기능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5" y="1988840"/>
            <a:ext cx="7485008" cy="23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6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3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누르면 거북이가 임의로 크기를 확대 또는 축소하는 함수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누를 때는 선의 색상이 임의로 선택되도록 하고 거북이의 크기도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임의로 설정되도록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5" y="2303875"/>
            <a:ext cx="7067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 프로그램 완성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1223756"/>
            <a:ext cx="7010400" cy="557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98" y="3362434"/>
            <a:ext cx="3648075" cy="3448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45" y="1328716"/>
            <a:ext cx="2520000" cy="21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1043735"/>
            <a:ext cx="7086600" cy="188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0" y="4014065"/>
            <a:ext cx="7105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7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/>
              <a:t>간단 계산기</a:t>
            </a:r>
            <a:endParaRPr lang="en-US" altLang="ko-KR" dirty="0"/>
          </a:p>
          <a:p>
            <a:pPr lvl="1"/>
            <a:r>
              <a:rPr lang="ko-KR" altLang="en-US" dirty="0"/>
              <a:t>마우스로 거북이 커서를 움직여 재미있는 그림을 그리는 프로그램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673806"/>
            <a:ext cx="5040000" cy="43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필요한 변수 준비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기호는 같다는 의미가 아니라 ‘오른쪽의 것을 왼쪽으로 넣어라’는 의미의 대입 연산자</a:t>
            </a:r>
            <a:endParaRPr lang="en-US" altLang="ko-KR" dirty="0"/>
          </a:p>
          <a:p>
            <a:pPr lvl="1"/>
            <a:r>
              <a:rPr lang="en-US" altLang="ko-KR" dirty="0"/>
              <a:t>a=100</a:t>
            </a:r>
            <a:r>
              <a:rPr lang="ko-KR" altLang="en-US" dirty="0"/>
              <a:t>은 </a:t>
            </a:r>
            <a:r>
              <a:rPr lang="en-US" altLang="ko-KR" dirty="0"/>
              <a:t>a ← 100</a:t>
            </a:r>
            <a:r>
              <a:rPr lang="ko-KR" altLang="en-US" dirty="0"/>
              <a:t>과 같은 개념</a:t>
            </a:r>
            <a:endParaRPr lang="en-US" altLang="ko-KR" dirty="0"/>
          </a:p>
          <a:p>
            <a:pPr lvl="1"/>
            <a:r>
              <a:rPr lang="ko-KR" altLang="en-US" dirty="0"/>
              <a:t>내부적으로는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그릇이 생겨 </a:t>
            </a:r>
            <a:r>
              <a:rPr lang="en-US" altLang="ko-KR" dirty="0"/>
              <a:t>a </a:t>
            </a:r>
            <a:r>
              <a:rPr lang="ko-KR" altLang="en-US" dirty="0"/>
              <a:t>그릇에는 </a:t>
            </a:r>
            <a:r>
              <a:rPr lang="en-US" altLang="ko-KR" dirty="0"/>
              <a:t>100</a:t>
            </a:r>
            <a:r>
              <a:rPr lang="ko-KR" altLang="en-US" dirty="0"/>
              <a:t>이</a:t>
            </a:r>
            <a:r>
              <a:rPr lang="en-US" altLang="ko-KR" dirty="0"/>
              <a:t>, b </a:t>
            </a:r>
            <a:r>
              <a:rPr lang="ko-KR" altLang="en-US" dirty="0"/>
              <a:t>그릇에는 </a:t>
            </a:r>
            <a:r>
              <a:rPr lang="en-US" altLang="ko-KR" dirty="0"/>
              <a:t>50</a:t>
            </a:r>
            <a:r>
              <a:rPr lang="ko-KR" altLang="en-US" dirty="0"/>
              <a:t>이 담긴 상태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→ 프로그래밍 언어에서 그릇과 같은 역할을 하는 것이 바로 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10" y="5159238"/>
            <a:ext cx="4320000" cy="1414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55" y="2666221"/>
            <a:ext cx="7003458" cy="24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더하기 기능 구현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그릇의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b </a:t>
            </a:r>
            <a:r>
              <a:rPr lang="ko-KR" altLang="en-US" dirty="0"/>
              <a:t>그릇의 </a:t>
            </a:r>
            <a:r>
              <a:rPr lang="en-US" altLang="ko-KR" dirty="0"/>
              <a:t>50</a:t>
            </a:r>
            <a:r>
              <a:rPr lang="ko-KR" altLang="en-US" dirty="0"/>
              <a:t>을 합쳐 새로운 </a:t>
            </a:r>
            <a:r>
              <a:rPr lang="en-US" altLang="ko-KR" dirty="0"/>
              <a:t>result </a:t>
            </a:r>
            <a:r>
              <a:rPr lang="ko-KR" altLang="en-US" dirty="0"/>
              <a:t>그릇에 들어간 상태가 됨</a:t>
            </a:r>
            <a:endParaRPr lang="en-US" altLang="ko-KR" dirty="0"/>
          </a:p>
          <a:p>
            <a:pPr lvl="1"/>
            <a:r>
              <a:rPr lang="ko-KR" altLang="en-US" dirty="0"/>
              <a:t>변수는 </a:t>
            </a:r>
            <a:r>
              <a:rPr lang="en-US" altLang="ko-KR" dirty="0"/>
              <a:t>result</a:t>
            </a:r>
            <a:r>
              <a:rPr lang="ko-KR" altLang="en-US" dirty="0"/>
              <a:t>에 값이 들어가더라도 </a:t>
            </a: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변수값이</a:t>
            </a:r>
            <a:r>
              <a:rPr lang="ko-KR" altLang="en-US" dirty="0"/>
              <a:t> 그대로 남음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1988840"/>
            <a:ext cx="6165685" cy="2235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85" y="3879051"/>
            <a:ext cx="3960000" cy="29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8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더한 결과 출력</a:t>
            </a:r>
            <a:endParaRPr lang="en-US" altLang="ko-KR" dirty="0"/>
          </a:p>
          <a:p>
            <a:pPr lvl="1"/>
            <a:r>
              <a:rPr lang="en-US" altLang="ko-KR" dirty="0"/>
              <a:t>result </a:t>
            </a:r>
            <a:r>
              <a:rPr lang="ko-KR" altLang="en-US" dirty="0"/>
              <a:t>그릇의 내용만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 </a:t>
            </a:r>
            <a:r>
              <a:rPr lang="ko-KR" altLang="en-US" dirty="0"/>
              <a:t>그릇의 내용과 계산식도 출력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58" y="4059070"/>
            <a:ext cx="5825223" cy="2093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65" y="3879051"/>
            <a:ext cx="3600000" cy="26547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55" y="1583795"/>
            <a:ext cx="5220580" cy="18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8" y="1673805"/>
            <a:ext cx="8534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6" y="1403775"/>
            <a:ext cx="7286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5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994</Words>
  <Application>Microsoft Office PowerPoint</Application>
  <PresentationFormat>와이드스크린</PresentationFormat>
  <Paragraphs>183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HY엽서L</vt:lpstr>
      <vt:lpstr>YDVYMjOStd12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계산기 프로그램의 기본 기능 구현</vt:lpstr>
      <vt:lpstr>Section 02 계산기 프로그램의 기본 기능 구현</vt:lpstr>
      <vt:lpstr>Section 02 계산기 프로그램의 기본 기능 구현</vt:lpstr>
      <vt:lpstr>Section 02 계산기 프로그램의 기본 기능 구현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233</cp:revision>
  <dcterms:created xsi:type="dcterms:W3CDTF">2012-07-23T02:34:37Z</dcterms:created>
  <dcterms:modified xsi:type="dcterms:W3CDTF">2022-01-28T02:01:05Z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