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6"/>
  </p:notesMasterIdLst>
  <p:handoutMasterIdLst>
    <p:handoutMasterId r:id="rId37"/>
  </p:handoutMasterIdLst>
  <p:sldIdLst>
    <p:sldId id="397" r:id="rId2"/>
    <p:sldId id="364" r:id="rId3"/>
    <p:sldId id="430" r:id="rId4"/>
    <p:sldId id="365" r:id="rId5"/>
    <p:sldId id="366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6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36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00" d="100"/>
          <a:sy n="100" d="100"/>
        </p:scale>
        <p:origin x="94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553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KDY\Desktop\파이썬 3판\강의교안\파이썬 for Beginner 3판 로고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5886679" y="5205693"/>
            <a:ext cx="5943744" cy="12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:\Users\KDY\Desktop\파이썬 3판\강의교안\파이썬 for Beginner 3판 강의교안 템플릿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6711419" y="572446"/>
            <a:ext cx="4294263" cy="46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8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8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6"/>
            <a:ext cx="11675533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121917" tIns="60958" rIns="121917" bIns="60958"/>
          <a:lstStyle/>
          <a:p>
            <a:endParaRPr lang="ko-KR" altLang="en-US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8" y="509895"/>
            <a:ext cx="5707261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4226424" y="2895789"/>
            <a:ext cx="3766664" cy="94384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ko-KR" sz="53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53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DY\Desktop\파이썬 3판\강의교안_파이썬\리소스\2페이지\3장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2"/>
          <a:stretch/>
        </p:blipFill>
        <p:spPr bwMode="auto">
          <a:xfrm>
            <a:off x="110335" y="503675"/>
            <a:ext cx="5124664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DY\Desktop\파이썬 3판\강의교안_파이썬\리소스\2페이지\3장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2" t="32023" r="9259" b="36300"/>
          <a:stretch/>
        </p:blipFill>
        <p:spPr bwMode="auto">
          <a:xfrm>
            <a:off x="290355" y="2798930"/>
            <a:ext cx="5124664" cy="315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15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5" y="1223758"/>
            <a:ext cx="7725948" cy="53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671640"/>
            <a:ext cx="84963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8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endParaRPr lang="en-US" altLang="ko-KR" dirty="0"/>
          </a:p>
          <a:p>
            <a:pPr lvl="1"/>
            <a:r>
              <a:rPr lang="ko-KR" altLang="en-US" dirty="0"/>
              <a:t>변수는 어떠한 값을 저장하는 메모리 공간</a:t>
            </a:r>
            <a:r>
              <a:rPr lang="en-US" altLang="ko-KR" dirty="0"/>
              <a:t>(</a:t>
            </a:r>
            <a:r>
              <a:rPr lang="ko-KR" altLang="en-US" dirty="0"/>
              <a:t>그릇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변수 선언은 그릇을 준비하는 것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등과는 달리 변수를 선언하지 않아도 되지만 긴 코드를 작성할 때는 사용될 변수를 미리 계획적으로 준비하는 것이 더 효율적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800" dirty="0"/>
          </a:p>
          <a:p>
            <a:pPr lvl="1"/>
            <a:r>
              <a:rPr lang="ko-KR" altLang="en-US" dirty="0"/>
              <a:t>가장 많이 사용하는 변수는 </a:t>
            </a:r>
            <a:r>
              <a:rPr lang="ko-KR" altLang="en-US" dirty="0" err="1"/>
              <a:t>불형</a:t>
            </a:r>
            <a:r>
              <a:rPr lang="en-US" altLang="ko-KR" dirty="0"/>
              <a:t>(Boolean, 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저장</a:t>
            </a:r>
            <a:r>
              <a:rPr lang="en-US" altLang="ko-KR" dirty="0"/>
              <a:t>), 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 err="1"/>
              <a:t>실수형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63" y="5086350"/>
            <a:ext cx="5143500" cy="1771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63" y="2475209"/>
            <a:ext cx="7105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Type( ) </a:t>
            </a:r>
            <a:r>
              <a:rPr lang="ko-KR" altLang="en-US" b="0" dirty="0"/>
              <a:t>함수를 사용하면 변수가 </a:t>
            </a:r>
            <a:r>
              <a:rPr lang="en-US" altLang="ko-KR" b="0" dirty="0"/>
              <a:t>bool(</a:t>
            </a:r>
            <a:r>
              <a:rPr lang="ko-KR" altLang="en-US" b="0" dirty="0" err="1"/>
              <a:t>불형</a:t>
            </a:r>
            <a:r>
              <a:rPr lang="en-US" altLang="ko-KR" b="0" dirty="0"/>
              <a:t>), </a:t>
            </a:r>
            <a:r>
              <a:rPr lang="en-US" altLang="ko-KR" b="0" dirty="0" err="1"/>
              <a:t>int</a:t>
            </a:r>
            <a:r>
              <a:rPr lang="en-US" altLang="ko-KR" b="0" dirty="0"/>
              <a:t>(</a:t>
            </a:r>
            <a:r>
              <a:rPr lang="ko-KR" altLang="en-US" b="0" dirty="0"/>
              <a:t>정수</a:t>
            </a:r>
            <a:r>
              <a:rPr lang="en-US" altLang="ko-KR" b="0" dirty="0"/>
              <a:t>), float(</a:t>
            </a:r>
            <a:r>
              <a:rPr lang="ko-KR" altLang="en-US" b="0" dirty="0"/>
              <a:t>실수</a:t>
            </a:r>
            <a:r>
              <a:rPr lang="en-US" altLang="ko-KR" b="0" dirty="0"/>
              <a:t>), </a:t>
            </a:r>
            <a:r>
              <a:rPr lang="en-US" altLang="ko-KR" b="0" dirty="0" err="1"/>
              <a:t>str</a:t>
            </a:r>
            <a:r>
              <a:rPr lang="en-US" altLang="ko-KR" b="0" dirty="0"/>
              <a:t>(</a:t>
            </a:r>
            <a:r>
              <a:rPr lang="ko-KR" altLang="en-US" b="0" dirty="0"/>
              <a:t>문자열</a:t>
            </a:r>
            <a:r>
              <a:rPr lang="en-US" altLang="ko-KR" b="0" dirty="0"/>
              <a:t>)</a:t>
            </a:r>
            <a:r>
              <a:rPr lang="ko-KR" altLang="en-US" b="0" dirty="0"/>
              <a:t>형으로 생성된 것을 확인할 수 있음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1"/>
            <a:r>
              <a:rPr lang="ko-KR" altLang="en-US" dirty="0"/>
              <a:t>대</a:t>
            </a:r>
            <a:r>
              <a:rPr lang="en-US" altLang="ko-KR" dirty="0"/>
              <a:t>·</a:t>
            </a:r>
            <a:r>
              <a:rPr lang="ko-KR" altLang="en-US" dirty="0"/>
              <a:t>소문자를 구분한다</a:t>
            </a:r>
            <a:r>
              <a:rPr lang="en-US" altLang="ko-KR" dirty="0"/>
              <a:t>( </a:t>
            </a:r>
            <a:r>
              <a:rPr lang="en-US" altLang="ko-KR" dirty="0" err="1"/>
              <a:t>myVar</a:t>
            </a:r>
            <a:r>
              <a:rPr lang="ko-KR" altLang="en-US" dirty="0"/>
              <a:t>와 </a:t>
            </a:r>
            <a:r>
              <a:rPr lang="en-US" altLang="ko-KR" dirty="0" err="1"/>
              <a:t>MyVar</a:t>
            </a:r>
            <a:r>
              <a:rPr lang="ko-KR" altLang="en-US" dirty="0"/>
              <a:t>는 다른 변수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 포함할 수 있다</a:t>
            </a:r>
            <a:r>
              <a:rPr lang="en-US" altLang="ko-KR" dirty="0"/>
              <a:t>. </a:t>
            </a:r>
            <a:r>
              <a:rPr lang="ko-KR" altLang="en-US" dirty="0"/>
              <a:t>하지만 숫자로 시작하면 안 된다</a:t>
            </a:r>
            <a:r>
              <a:rPr lang="en-US" altLang="ko-KR" dirty="0"/>
              <a:t>( var2(O), _</a:t>
            </a:r>
            <a:r>
              <a:rPr lang="en-US" altLang="ko-KR" dirty="0" err="1"/>
              <a:t>var</a:t>
            </a:r>
            <a:r>
              <a:rPr lang="en-US" altLang="ko-KR" dirty="0"/>
              <a:t>(O), var_2(O), 2Var(X)).</a:t>
            </a:r>
          </a:p>
          <a:p>
            <a:pPr lvl="1"/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ko-KR" altLang="en-US" dirty="0" err="1"/>
              <a:t>변수명으로</a:t>
            </a:r>
            <a:r>
              <a:rPr lang="ko-KR" altLang="en-US" dirty="0"/>
              <a:t> 쓰면 안 된다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en-US" altLang="ko-KR" dirty="0"/>
              <a:t>True, False, None, and, or, not, break, continue, return, if, else, </a:t>
            </a:r>
            <a:r>
              <a:rPr lang="en-US" altLang="ko-KR" dirty="0" err="1"/>
              <a:t>elif</a:t>
            </a:r>
            <a:r>
              <a:rPr lang="en-US" altLang="ko-KR" dirty="0"/>
              <a:t>, for, while, except, finally, </a:t>
            </a:r>
            <a:r>
              <a:rPr lang="en-US" altLang="ko-KR" dirty="0" err="1"/>
              <a:t>gloval</a:t>
            </a:r>
            <a:r>
              <a:rPr lang="en-US" altLang="ko-KR" dirty="0"/>
              <a:t>, import, try </a:t>
            </a:r>
            <a:r>
              <a:rPr lang="ko-KR" altLang="en-US" dirty="0"/>
              <a:t>등이다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3" y="1628800"/>
            <a:ext cx="7077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4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변수는 값을 담으면</a:t>
            </a:r>
            <a:r>
              <a:rPr lang="en-US" altLang="ko-KR" dirty="0"/>
              <a:t>(</a:t>
            </a:r>
            <a:r>
              <a:rPr lang="ko-KR" altLang="en-US" dirty="0"/>
              <a:t>대입하면</a:t>
            </a:r>
            <a:r>
              <a:rPr lang="en-US" altLang="ko-KR" dirty="0"/>
              <a:t>) </a:t>
            </a:r>
            <a:r>
              <a:rPr lang="ko-KR" altLang="en-US" dirty="0"/>
              <a:t>사용 가능</a:t>
            </a:r>
            <a:r>
              <a:rPr lang="en-US" altLang="ko-KR" dirty="0"/>
              <a:t>. </a:t>
            </a:r>
            <a:r>
              <a:rPr lang="ko-KR" altLang="en-US" dirty="0"/>
              <a:t>변수에 있던 기존 값은 없어지고 새로 입력한 값으로 변경됨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변수에는 변수의 값을 넣을 수도 있고</a:t>
            </a:r>
            <a:r>
              <a:rPr lang="en-US" altLang="ko-KR" dirty="0"/>
              <a:t>, </a:t>
            </a:r>
            <a:r>
              <a:rPr lang="ko-KR" altLang="en-US" dirty="0"/>
              <a:t>계산 결과를 넣을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800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853825"/>
            <a:ext cx="5400000" cy="1824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35" y="4381640"/>
            <a:ext cx="4320000" cy="21115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498" y="4313667"/>
            <a:ext cx="4320000" cy="21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변수에는 숫자와 변수의 연산을 넣을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1583798"/>
            <a:ext cx="5040000" cy="23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6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(3)</a:t>
            </a:r>
          </a:p>
          <a:p>
            <a:pPr lvl="1"/>
            <a:r>
              <a:rPr lang="ko-KR" altLang="en-US" dirty="0"/>
              <a:t>변수에 연속된 값을 대입하는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1583795"/>
            <a:ext cx="6686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(4)</a:t>
            </a:r>
          </a:p>
          <a:p>
            <a:pPr lvl="1"/>
            <a:r>
              <a:rPr lang="ko-KR" altLang="en-US" dirty="0"/>
              <a:t>변수에 연산 결과를 자신의 값으로 다시 대입하는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0" y="1628803"/>
            <a:ext cx="6057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(5)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변수의 데이터 형식은 값을 넣는 순간마다 변경될 수 있는 유연한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대입 연산자의 왼쪽에는 무조건 변수만 올 수 있고</a:t>
            </a:r>
            <a:r>
              <a:rPr lang="en-US" altLang="ko-KR" dirty="0"/>
              <a:t>, </a:t>
            </a:r>
            <a:r>
              <a:rPr lang="ko-KR" altLang="en-US" dirty="0"/>
              <a:t>오른쪽에는 무엇이든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r>
              <a:rPr lang="en-US" altLang="ko-KR" dirty="0"/>
              <a:t>) </a:t>
            </a:r>
            <a:r>
              <a:rPr lang="ko-KR" altLang="en-US" dirty="0"/>
              <a:t>올 수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3" y="1493785"/>
            <a:ext cx="7134225" cy="1333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608684"/>
            <a:ext cx="5760000" cy="29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비트와 바이트</a:t>
            </a:r>
            <a:endParaRPr lang="en-US" altLang="ko-KR" dirty="0"/>
          </a:p>
          <a:p>
            <a:pPr lvl="1"/>
            <a:r>
              <a:rPr lang="ko-KR" altLang="en-US" dirty="0"/>
              <a:t>컴퓨터에서 표현할 수 있는 제일 작은 단위는 비트</a:t>
            </a:r>
            <a:r>
              <a:rPr lang="en-US" altLang="ko-KR" dirty="0"/>
              <a:t>(Bit)</a:t>
            </a:r>
          </a:p>
          <a:p>
            <a:pPr lvl="1"/>
            <a:r>
              <a:rPr lang="ko-KR" altLang="en-US" dirty="0"/>
              <a:t>비트 </a:t>
            </a:r>
            <a:r>
              <a:rPr lang="en-US" altLang="ko-KR" dirty="0"/>
              <a:t>8</a:t>
            </a:r>
            <a:r>
              <a:rPr lang="ko-KR" altLang="en-US" dirty="0"/>
              <a:t>개가 모이면 바이트</a:t>
            </a:r>
            <a:r>
              <a:rPr lang="en-US" altLang="ko-KR" dirty="0"/>
              <a:t>(Byte)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비트</a:t>
            </a:r>
            <a:endParaRPr lang="en-US" altLang="ko-KR" dirty="0"/>
          </a:p>
          <a:p>
            <a:pPr lvl="1"/>
            <a:r>
              <a:rPr lang="ko-KR" altLang="en-US" dirty="0"/>
              <a:t>비트는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만 존재하므로 </a:t>
            </a:r>
            <a:r>
              <a:rPr lang="en-US" altLang="ko-KR" dirty="0"/>
              <a:t>1</a:t>
            </a:r>
            <a:r>
              <a:rPr lang="ko-KR" altLang="en-US" dirty="0"/>
              <a:t>비트로는 두 가지를 표현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248980"/>
            <a:ext cx="5772150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3" y="5499233"/>
            <a:ext cx="7134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DY\Desktop\파이썬 3판\강의교안_파이썬\리소스\2페이지\3장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8" t="64053"/>
          <a:stretch/>
        </p:blipFill>
        <p:spPr bwMode="auto">
          <a:xfrm>
            <a:off x="335360" y="565182"/>
            <a:ext cx="8919855" cy="540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35" y="773708"/>
            <a:ext cx="35814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3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바이트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43" y="1313765"/>
            <a:ext cx="7884071" cy="311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76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133"/>
          <a:stretch/>
        </p:blipFill>
        <p:spPr>
          <a:xfrm>
            <a:off x="1955543" y="1133745"/>
            <a:ext cx="5534025" cy="2172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368" r="11590"/>
          <a:stretch/>
        </p:blipFill>
        <p:spPr>
          <a:xfrm>
            <a:off x="5105893" y="3070234"/>
            <a:ext cx="5220581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1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80" y="1223755"/>
            <a:ext cx="3400425" cy="2590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17" y="3824837"/>
            <a:ext cx="3495675" cy="289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955" y="1232040"/>
            <a:ext cx="32766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5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3" y="1268763"/>
            <a:ext cx="6505575" cy="2124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40" y="3614492"/>
            <a:ext cx="7334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46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210" y="1223757"/>
            <a:ext cx="6540905" cy="56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3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13" y="1358770"/>
            <a:ext cx="8639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7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</a:t>
            </a:r>
            <a:r>
              <a:rPr lang="ko-KR" altLang="en-US" dirty="0" err="1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/>
              <a:t>)(1)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313768"/>
            <a:ext cx="7486650" cy="1743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3" y="3304100"/>
            <a:ext cx="7381875" cy="1781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80768" y="1668710"/>
            <a:ext cx="3877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변수에 값을 넣는 순간에 변수의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데이터형이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결정된다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87748" y="3744038"/>
            <a:ext cx="2178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int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크기에는 제한이 없다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411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/>
              <a:t>)(2)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8" y="1223755"/>
            <a:ext cx="736282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574" y="3433555"/>
            <a:ext cx="7343775" cy="1885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15783" y="1826634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정수형에는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8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진수도 사용할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36920" y="3713268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실수형은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3.14, -2.7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처럼 소수점이 있는 데이터이다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3.14e5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처럼 표현할 수도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3.14e5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3.14*105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의미한다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747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/>
              <a:t>)(3)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71" y="1268760"/>
            <a:ext cx="7448550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74" y="3203975"/>
            <a:ext cx="7362825" cy="1638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65830" y="1615976"/>
            <a:ext cx="4519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 및 실수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사칙 연산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+, -, *, /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수행할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61952" y="3512107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제곱을 의미하는 **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나머지를 구하는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%, </a:t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나눈 후에 소수점을 버리는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연산자도 사용할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3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1] </a:t>
            </a:r>
            <a:r>
              <a:rPr lang="ko-KR" altLang="en-US" dirty="0"/>
              <a:t>다이아몬드 모양 출력</a:t>
            </a:r>
            <a:endParaRPr lang="en-US" altLang="ko-KR" dirty="0"/>
          </a:p>
          <a:p>
            <a:pPr lvl="1"/>
            <a:r>
              <a:rPr lang="ko-KR" altLang="en-US" dirty="0"/>
              <a:t>다이아몬드 모양의 별표를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8" y="1853825"/>
            <a:ext cx="7374835" cy="28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5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불형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1223758"/>
            <a:ext cx="7353300" cy="1647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68" y="2978950"/>
            <a:ext cx="7381875" cy="1962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40808" y="1476390"/>
            <a:ext cx="43075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(Bool)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형은 참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(True)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이나 거짓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(False)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 저장할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60788" y="3598635"/>
            <a:ext cx="4993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비교의 결과를 참이나 거짓으로 저장하는 데 사용될 수도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48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8" y="1223755"/>
            <a:ext cx="7458075" cy="2609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2" y="3924058"/>
            <a:ext cx="7324725" cy="1914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70778" y="1724766"/>
            <a:ext cx="4948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‘</a:t>
            </a:r>
            <a:r>
              <a:rPr lang="en-US" altLang="ko-KR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abc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’, “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파이썬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만세”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“1”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 문자집합을 의미한다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문자열은 양쪽을 큰따옴표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(“)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 작은따옴표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(‘)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감싸야 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05793" y="427576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 중간에 작은따옴표나 큰따옴표를 출력하고 싶다면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따옴표로 묶어 주면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24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87" y="1178753"/>
            <a:ext cx="7372350" cy="1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87" y="3321485"/>
            <a:ext cx="7353300" cy="1076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187" y="4645067"/>
            <a:ext cx="7353300" cy="14763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72336" y="1518672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역슬래시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(\)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뒤에 큰따옴표나 작은따옴표를 사용해도 </a:t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글자로 인식한다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5760" y="3610471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여러 줄로 넣으려면 </a:t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중간에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\n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포함시키면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02437" y="5152421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작은따옴표나 큰따옴표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</a:t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연속해서 묶어도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86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88" y="917105"/>
            <a:ext cx="85820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4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2] </a:t>
            </a:r>
            <a:r>
              <a:rPr lang="ko-KR" altLang="en-US" dirty="0"/>
              <a:t>진수 변환</a:t>
            </a:r>
            <a:endParaRPr lang="en-US" altLang="ko-KR" dirty="0"/>
          </a:p>
          <a:p>
            <a:pPr lvl="1"/>
            <a:r>
              <a:rPr lang="ko-KR" altLang="en-US" dirty="0"/>
              <a:t>숫자를 세는 방법인 </a:t>
            </a:r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10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등을 선택하고 값을 입력해 해당 </a:t>
            </a:r>
            <a:r>
              <a:rPr lang="ko-KR" altLang="en-US" dirty="0" err="1"/>
              <a:t>진수별</a:t>
            </a:r>
            <a:r>
              <a:rPr lang="ko-KR" altLang="en-US" dirty="0"/>
              <a:t> 숫자를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08" y="2033845"/>
            <a:ext cx="7210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함수의 서식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5" y="1313765"/>
            <a:ext cx="6972300" cy="628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35" y="2192194"/>
            <a:ext cx="6953250" cy="838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55840" y="1547534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결과는‘안녕하세요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?’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23858" y="2384066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➊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아닌 문자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일영영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“ ”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안의 내용이 문자든 숫자든 무조건 문자로 취급한다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➋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의미한다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100" y="3415132"/>
            <a:ext cx="7115175" cy="8477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6901" y="3552776"/>
            <a:ext cx="5334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➌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100+100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출력되고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b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➍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더한 결과인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출력한다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909" y="4603598"/>
            <a:ext cx="7067550" cy="8191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30369" y="4801836"/>
            <a:ext cx="5334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하나밖에 없는데 숫자가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개이고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개인데 숫자는 하나라 서로 짝이 맞지 않다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단순히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하나 삭제하면 되지만 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출력하려면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필요하므로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그림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3-1]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같이 수정한다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843" y="5732461"/>
            <a:ext cx="2714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다양한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5" y="1358773"/>
            <a:ext cx="6934200" cy="6381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96130" y="1539360"/>
            <a:ext cx="1928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100/200=0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68" y="2152895"/>
            <a:ext cx="3400425" cy="2505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25" y="4624000"/>
            <a:ext cx="4629150" cy="20002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355" y="5592952"/>
            <a:ext cx="3571875" cy="6191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495352" y="5330824"/>
            <a:ext cx="2390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따라서 코드를 다음과 같이 수정</a:t>
            </a:r>
          </a:p>
        </p:txBody>
      </p:sp>
    </p:spTree>
    <p:extLst>
      <p:ext uri="{BB962C8B-B14F-4D97-AF65-F5344CB8AC3E}">
        <p14:creationId xmlns:p14="http://schemas.microsoft.com/office/powerpoint/2010/main" val="21752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33" y="1179758"/>
            <a:ext cx="7067550" cy="286702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929455" y="1538790"/>
            <a:ext cx="4680000" cy="4888720"/>
            <a:chOff x="405455" y="1538790"/>
            <a:chExt cx="4680000" cy="48887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4154" b="3092"/>
            <a:stretch/>
          </p:blipFill>
          <p:spPr>
            <a:xfrm>
              <a:off x="405455" y="4045532"/>
              <a:ext cx="4680000" cy="238197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611560" y="1538790"/>
              <a:ext cx="2070230" cy="675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35896" y="2483898"/>
            <a:ext cx="6104607" cy="4231153"/>
            <a:chOff x="611893" y="2483895"/>
            <a:chExt cx="6104607" cy="4231153"/>
          </a:xfrm>
        </p:grpSpPr>
        <p:sp>
          <p:nvSpPr>
            <p:cNvPr id="20" name="직사각형 19"/>
            <p:cNvSpPr/>
            <p:nvPr/>
          </p:nvSpPr>
          <p:spPr>
            <a:xfrm>
              <a:off x="611893" y="2483895"/>
              <a:ext cx="2070230" cy="675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04" y="4024849"/>
              <a:ext cx="6031596" cy="2690199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2108060" y="3429000"/>
            <a:ext cx="6169809" cy="2574284"/>
            <a:chOff x="584057" y="3429000"/>
            <a:chExt cx="6169809" cy="2574284"/>
          </a:xfrm>
        </p:grpSpPr>
        <p:sp>
          <p:nvSpPr>
            <p:cNvPr id="21" name="직사각형 20"/>
            <p:cNvSpPr/>
            <p:nvPr/>
          </p:nvSpPr>
          <p:spPr>
            <a:xfrm>
              <a:off x="584057" y="3429000"/>
              <a:ext cx="2070230" cy="5026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3866" y="4271805"/>
              <a:ext cx="5400000" cy="1731479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838" y="1655004"/>
            <a:ext cx="5799151" cy="21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7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함수와 </a:t>
            </a:r>
            <a:r>
              <a:rPr lang="en-US" altLang="ko-KR" dirty="0"/>
              <a:t>{ }</a:t>
            </a:r>
            <a:r>
              <a:rPr lang="ko-KR" altLang="en-US" dirty="0"/>
              <a:t>를 함께 사용해 서식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.format</a:t>
            </a:r>
            <a:r>
              <a:rPr lang="ko-KR" altLang="en-US" dirty="0"/>
              <a:t>을 사용해 출력 순서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강제 행 넘기기는 </a:t>
            </a:r>
            <a:r>
              <a:rPr lang="en-US" altLang="ko-KR" dirty="0"/>
              <a:t>‘\n</a:t>
            </a:r>
            <a:r>
              <a:rPr lang="ko-KR" altLang="en-US" dirty="0"/>
              <a:t>’을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3" y="1583795"/>
            <a:ext cx="7115175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33" y="1446473"/>
            <a:ext cx="3895725" cy="215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4212213"/>
            <a:ext cx="7086600" cy="666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560" y="5270788"/>
            <a:ext cx="7067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3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8" y="1358773"/>
            <a:ext cx="4429125" cy="2581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40" y="4187302"/>
            <a:ext cx="6981825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32241"/>
          <a:stretch/>
        </p:blipFill>
        <p:spPr>
          <a:xfrm>
            <a:off x="5330915" y="4090577"/>
            <a:ext cx="3949484" cy="20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4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982</Words>
  <Application>Microsoft Office PowerPoint</Application>
  <PresentationFormat>와이드스크린</PresentationFormat>
  <Paragraphs>163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HY엽서L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05 기본 데이터형</vt:lpstr>
      <vt:lpstr>Section 05 기본 데이터형</vt:lpstr>
      <vt:lpstr>Section 05 기본 데이터형</vt:lpstr>
      <vt:lpstr>Section 05 기본 데이터형</vt:lpstr>
      <vt:lpstr>Section 05 기본 데이터형</vt:lpstr>
      <vt:lpstr>Section 05 기본 데이터형</vt:lpstr>
      <vt:lpstr>Section 05 기본 데이터형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238</cp:revision>
  <dcterms:created xsi:type="dcterms:W3CDTF">2012-07-23T02:34:37Z</dcterms:created>
  <dcterms:modified xsi:type="dcterms:W3CDTF">2022-01-28T02:03:02Z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