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0"/>
  </p:notesMasterIdLst>
  <p:handoutMasterIdLst>
    <p:handoutMasterId r:id="rId31"/>
  </p:handoutMasterIdLst>
  <p:sldIdLst>
    <p:sldId id="428" r:id="rId2"/>
    <p:sldId id="364" r:id="rId3"/>
    <p:sldId id="454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45" r:id="rId20"/>
    <p:sldId id="446" r:id="rId21"/>
    <p:sldId id="365" r:id="rId22"/>
    <p:sldId id="447" r:id="rId23"/>
    <p:sldId id="448" r:id="rId24"/>
    <p:sldId id="449" r:id="rId25"/>
    <p:sldId id="450" r:id="rId26"/>
    <p:sldId id="451" r:id="rId27"/>
    <p:sldId id="453" r:id="rId28"/>
    <p:sldId id="36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5F5"/>
    <a:srgbClr val="FEF9E2"/>
    <a:srgbClr val="FDF0AE"/>
    <a:srgbClr val="344F8C"/>
    <a:srgbClr val="105D91"/>
    <a:srgbClr val="192B53"/>
    <a:srgbClr val="99ADD9"/>
    <a:srgbClr val="993366"/>
    <a:srgbClr val="415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6429" autoAdjust="0"/>
  </p:normalViewPr>
  <p:slideViewPr>
    <p:cSldViewPr>
      <p:cViewPr varScale="1">
        <p:scale>
          <a:sx n="100" d="100"/>
          <a:sy n="100" d="100"/>
        </p:scale>
        <p:origin x="942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9A5F3A"/>
              </a:solidFill>
            </a:endParaRPr>
          </a:p>
        </p:txBody>
      </p:sp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03438" y="595313"/>
            <a:ext cx="1621367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1175454" y="998730"/>
            <a:ext cx="9582149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816605" y="1700214"/>
            <a:ext cx="10655300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000" u="none">
                <a:ea typeface="맑은 고딕" pitchFamily="50" charset="-127"/>
              </a:rPr>
              <a:t>.</a:t>
            </a: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31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C:\Users\KDY\Desktop\파이썬 3판\강의교안\줄배경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4" t="46405" r="45535" b="4804"/>
          <a:stretch/>
        </p:blipFill>
        <p:spPr bwMode="auto">
          <a:xfrm>
            <a:off x="0" y="0"/>
            <a:ext cx="553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9" descr="C:\Users\KDY\Desktop\파이썬 3판\강의교안\파이썬 for Beginner 3판 로고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62" t="43096" r="30281" b="45077"/>
          <a:stretch/>
        </p:blipFill>
        <p:spPr bwMode="auto">
          <a:xfrm>
            <a:off x="5886679" y="5205693"/>
            <a:ext cx="5943744" cy="126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C:\Users\KDY\Desktop\파이썬 3판\강의교안\파이썬 for Beginner 3판 강의교안 템플릿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4920" r="15376" b="29529"/>
          <a:stretch/>
        </p:blipFill>
        <p:spPr bwMode="auto">
          <a:xfrm>
            <a:off x="6711421" y="572447"/>
            <a:ext cx="4294263" cy="463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51786"/>
            <a:ext cx="10380133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51786"/>
            <a:ext cx="10380133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752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86268" y="6525347"/>
            <a:ext cx="11675533" cy="280047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13" name="Line 5"/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3342217" y="3706813"/>
            <a:ext cx="5535083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lIns="121917" tIns="60959" rIns="121917" bIns="60959"/>
          <a:lstStyle/>
          <a:p>
            <a:endParaRPr lang="ko-KR" altLang="en-US" sz="2400"/>
          </a:p>
        </p:txBody>
      </p:sp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128" y="509895"/>
            <a:ext cx="5707261" cy="571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4226424" y="2895789"/>
            <a:ext cx="3766664" cy="943782"/>
          </a:xfrm>
          <a:prstGeom prst="rect">
            <a:avLst/>
          </a:prstGeom>
          <a:noFill/>
        </p:spPr>
        <p:txBody>
          <a:bodyPr wrap="square" lIns="121917" tIns="60959" rIns="121917" bIns="60959" rtlCol="0">
            <a:spAutoFit/>
          </a:bodyPr>
          <a:lstStyle/>
          <a:p>
            <a:pPr algn="ctr"/>
            <a:r>
              <a:rPr lang="en-US" altLang="ko-KR" sz="5333" b="1" i="1" dirty="0">
                <a:solidFill>
                  <a:srgbClr val="FFE45B"/>
                </a:solidFill>
                <a:latin typeface="+mn-lt"/>
              </a:rPr>
              <a:t>Thank You</a:t>
            </a:r>
            <a:endParaRPr lang="ko-KR" altLang="en-US" sz="5333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82353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2022-01-28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125"/>
          <a:stretch/>
        </p:blipFill>
        <p:spPr>
          <a:xfrm>
            <a:off x="0" y="368660"/>
            <a:ext cx="5507839" cy="21741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14" t="36093" b="33064"/>
          <a:stretch/>
        </p:blipFill>
        <p:spPr>
          <a:xfrm>
            <a:off x="515380" y="2542803"/>
            <a:ext cx="4336328" cy="211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0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기본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539" y="804344"/>
            <a:ext cx="8228079" cy="301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295" y="2312011"/>
            <a:ext cx="3756323" cy="383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07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기본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525" y="908720"/>
            <a:ext cx="8540750" cy="487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916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기본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입력 숫자가 짝수인지 홀수인지 계산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조건이 참일 때와 거짓일 때 실행할 문장이 다름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666" y="1268761"/>
            <a:ext cx="8144795" cy="323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if~else~if~else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문을 한 번 실행한 후 그 결과에서 </a:t>
            </a:r>
            <a:r>
              <a:rPr lang="en-US" altLang="ko-KR" dirty="0"/>
              <a:t>if </a:t>
            </a:r>
            <a:r>
              <a:rPr lang="ko-KR" altLang="en-US" dirty="0"/>
              <a:t>문을 다시 실행하는 것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581" y="1662759"/>
            <a:ext cx="66389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78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264" y="1448780"/>
            <a:ext cx="84709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64" y="3389252"/>
            <a:ext cx="8572500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7034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Code05-07.py</a:t>
            </a:r>
            <a:r>
              <a:rPr lang="ko-KR" altLang="en-US" dirty="0"/>
              <a:t>를 그림으로 표현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556" y="1358771"/>
            <a:ext cx="5715635" cy="483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89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if~elif~else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541" y="1294848"/>
            <a:ext cx="8325925" cy="445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3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65" r="898"/>
          <a:stretch/>
        </p:blipFill>
        <p:spPr>
          <a:xfrm>
            <a:off x="1640505" y="998730"/>
            <a:ext cx="9001000" cy="373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87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삼항</a:t>
            </a:r>
            <a:r>
              <a:rPr lang="ko-KR" altLang="en-US" dirty="0"/>
              <a:t> 연산자를 사용한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3~6</a:t>
            </a:r>
            <a:r>
              <a:rPr lang="ko-KR" altLang="en-US" dirty="0"/>
              <a:t>행 줄임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68760"/>
            <a:ext cx="85344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04075"/>
            <a:ext cx="8534400" cy="965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662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</a:t>
            </a:r>
            <a:r>
              <a:rPr lang="ko-KR" altLang="en-US" dirty="0"/>
              <a:t>의 완성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535" y="1155700"/>
            <a:ext cx="8578850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985" y="3293985"/>
            <a:ext cx="85344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105891" y="2355970"/>
            <a:ext cx="50313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창 크기에 사용할 변수 준비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7~10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 err="1">
                <a:solidFill>
                  <a:srgbClr val="FF0000"/>
                </a:solidFill>
              </a:rPr>
              <a:t>윈도창</a:t>
            </a:r>
            <a:r>
              <a:rPr lang="ko-KR" altLang="en-US" sz="1400" dirty="0">
                <a:solidFill>
                  <a:srgbClr val="FF0000"/>
                </a:solidFill>
              </a:rPr>
              <a:t> 설정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11~13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거북이를 가운데 아래쪽으로 이동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14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거북이 속도 설정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71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07" t="70876" b="123"/>
          <a:stretch/>
        </p:blipFill>
        <p:spPr>
          <a:xfrm>
            <a:off x="82244" y="765878"/>
            <a:ext cx="8213261" cy="365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42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818710"/>
            <a:ext cx="8107163" cy="5310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510936" y="908720"/>
            <a:ext cx="50405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16~32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반지름</a:t>
            </a:r>
            <a:r>
              <a:rPr lang="en-US" altLang="ko-KR" sz="1400" dirty="0">
                <a:solidFill>
                  <a:srgbClr val="FF0000"/>
                </a:solidFill>
              </a:rPr>
              <a:t>(radius) 1</a:t>
            </a:r>
            <a:r>
              <a:rPr lang="ko-KR" altLang="en-US" sz="1400" dirty="0">
                <a:solidFill>
                  <a:srgbClr val="FF0000"/>
                </a:solidFill>
              </a:rPr>
              <a:t>에서 </a:t>
            </a:r>
            <a:r>
              <a:rPr lang="en-US" altLang="ko-KR" sz="1400" dirty="0">
                <a:solidFill>
                  <a:srgbClr val="FF0000"/>
                </a:solidFill>
              </a:rPr>
              <a:t>249</a:t>
            </a:r>
            <a:r>
              <a:rPr lang="ko-KR" altLang="en-US" sz="1400" dirty="0">
                <a:solidFill>
                  <a:srgbClr val="FF0000"/>
                </a:solidFill>
              </a:rPr>
              <a:t>까지 원을 반복해 그림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17~30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반지름에  따라 </a:t>
            </a:r>
            <a:r>
              <a:rPr lang="ko-KR" altLang="en-US" sz="1400" dirty="0" err="1">
                <a:solidFill>
                  <a:srgbClr val="FF0000"/>
                </a:solidFill>
              </a:rPr>
              <a:t>빨주노초파남보</a:t>
            </a:r>
            <a:r>
              <a:rPr lang="ko-KR" altLang="en-US" sz="1400" dirty="0">
                <a:solidFill>
                  <a:srgbClr val="FF0000"/>
                </a:solidFill>
              </a:rPr>
              <a:t> 색상이 반복 설정 </a:t>
            </a:r>
            <a:r>
              <a:rPr lang="en-US" altLang="ko-KR" sz="1400" dirty="0">
                <a:solidFill>
                  <a:srgbClr val="FF0000"/>
                </a:solidFill>
              </a:rPr>
              <a:t>32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거북이 원을 그림</a:t>
            </a:r>
          </a:p>
        </p:txBody>
      </p:sp>
    </p:spTree>
    <p:extLst>
      <p:ext uri="{BB962C8B-B14F-4D97-AF65-F5344CB8AC3E}">
        <p14:creationId xmlns:p14="http://schemas.microsoft.com/office/powerpoint/2010/main" val="506283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if </a:t>
            </a:r>
            <a:r>
              <a:rPr lang="ko-KR" altLang="en-US" dirty="0"/>
              <a:t>문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리스트와 함께 사용</a:t>
            </a:r>
          </a:p>
          <a:p>
            <a:pPr lvl="1"/>
            <a:r>
              <a:rPr lang="ko-KR" altLang="en-US" dirty="0"/>
              <a:t>리스트</a:t>
            </a:r>
            <a:r>
              <a:rPr lang="en-US" altLang="ko-KR" dirty="0"/>
              <a:t>(List) : </a:t>
            </a:r>
            <a:r>
              <a:rPr lang="ko-KR" altLang="en-US" dirty="0"/>
              <a:t>데이터 여러 개를 한곳에 담아 놓은 것</a:t>
            </a:r>
            <a:endParaRPr lang="en-US" altLang="ko-KR" dirty="0"/>
          </a:p>
          <a:p>
            <a:pPr lvl="1"/>
            <a:r>
              <a:rPr lang="ko-KR" altLang="en-US" dirty="0"/>
              <a:t>방법 </a:t>
            </a:r>
            <a:r>
              <a:rPr lang="en-US" altLang="ko-KR" dirty="0"/>
              <a:t>: </a:t>
            </a:r>
            <a:r>
              <a:rPr lang="ko-KR" altLang="en-US" dirty="0"/>
              <a:t>대괄호 </a:t>
            </a:r>
            <a:r>
              <a:rPr lang="en-US" altLang="ko-KR" dirty="0"/>
              <a:t>[ ]</a:t>
            </a:r>
            <a:r>
              <a:rPr lang="ko-KR" altLang="en-US" dirty="0"/>
              <a:t>로 묶고 그 안에 필요한 것들을 한꺼번에 넣음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fruit </a:t>
            </a:r>
            <a:r>
              <a:rPr lang="ko-KR" altLang="en-US" dirty="0"/>
              <a:t>변수에 값 </a:t>
            </a:r>
            <a:r>
              <a:rPr lang="en-US" altLang="ko-KR" dirty="0"/>
              <a:t>4</a:t>
            </a:r>
            <a:r>
              <a:rPr lang="ko-KR" altLang="en-US" dirty="0"/>
              <a:t>개를 리스트 하나로 묶어 대입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추가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565" y="2258870"/>
            <a:ext cx="71628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565" y="4299597"/>
            <a:ext cx="7162800" cy="156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581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if </a:t>
            </a:r>
            <a:r>
              <a:rPr lang="ko-KR" altLang="en-US" dirty="0"/>
              <a:t>문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if </a:t>
            </a:r>
            <a:r>
              <a:rPr lang="ko-KR" altLang="en-US" dirty="0"/>
              <a:t>항목 </a:t>
            </a:r>
            <a:r>
              <a:rPr lang="en-US" altLang="ko-KR" dirty="0"/>
              <a:t>in </a:t>
            </a:r>
            <a:r>
              <a:rPr lang="ko-KR" altLang="en-US" dirty="0"/>
              <a:t>리스트 </a:t>
            </a:r>
            <a:r>
              <a:rPr lang="en-US" altLang="ko-KR" dirty="0"/>
              <a:t>: </a:t>
            </a:r>
            <a:r>
              <a:rPr lang="ko-KR" altLang="en-US" dirty="0"/>
              <a:t>리스트에 해당 항목이 있다면 </a:t>
            </a:r>
            <a:r>
              <a:rPr lang="en-US" altLang="ko-KR" dirty="0"/>
              <a:t>True</a:t>
            </a:r>
            <a:r>
              <a:rPr lang="ko-KR" altLang="en-US" dirty="0"/>
              <a:t>를 반환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1943836"/>
            <a:ext cx="7550100" cy="84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50" y="1268761"/>
            <a:ext cx="7533222" cy="731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593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if </a:t>
            </a:r>
            <a:r>
              <a:rPr lang="ko-KR" altLang="en-US" dirty="0"/>
              <a:t>문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예 </a:t>
            </a:r>
            <a:r>
              <a:rPr lang="en-US" altLang="ko-KR" dirty="0"/>
              <a:t>: 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 숫자 중에서 리스트 안에 없는 숫자 찾기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344" y="1088741"/>
            <a:ext cx="8176127" cy="518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587358" y="1313766"/>
            <a:ext cx="50763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빈 리스트인 </a:t>
            </a:r>
            <a:r>
              <a:rPr lang="en-US" altLang="ko-KR" sz="1400" dirty="0">
                <a:solidFill>
                  <a:srgbClr val="FF0000"/>
                </a:solidFill>
              </a:rPr>
              <a:t>numbers </a:t>
            </a:r>
            <a:r>
              <a:rPr lang="ko-KR" altLang="en-US" sz="1400" dirty="0">
                <a:solidFill>
                  <a:srgbClr val="FF0000"/>
                </a:solidFill>
              </a:rPr>
              <a:t> 준비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r>
              <a:rPr lang="ko-KR" altLang="en-US" sz="1400" dirty="0">
                <a:solidFill>
                  <a:srgbClr val="FF0000"/>
                </a:solidFill>
              </a:rPr>
              <a:t>행과 </a:t>
            </a:r>
            <a:r>
              <a:rPr lang="en-US" altLang="ko-KR" sz="1400" dirty="0">
                <a:solidFill>
                  <a:srgbClr val="FF0000"/>
                </a:solidFill>
              </a:rPr>
              <a:t>9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각각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ko-KR" altLang="en-US" sz="1400" dirty="0">
                <a:solidFill>
                  <a:srgbClr val="FF0000"/>
                </a:solidFill>
              </a:rPr>
              <a:t>부터 </a:t>
            </a:r>
            <a:r>
              <a:rPr lang="en-US" altLang="ko-KR" sz="1400" dirty="0">
                <a:solidFill>
                  <a:srgbClr val="FF0000"/>
                </a:solidFill>
              </a:rPr>
              <a:t>9</a:t>
            </a:r>
            <a:r>
              <a:rPr lang="ko-KR" altLang="en-US" sz="1400" dirty="0">
                <a:solidFill>
                  <a:srgbClr val="FF0000"/>
                </a:solidFill>
              </a:rPr>
              <a:t>까지 총 </a:t>
            </a:r>
            <a:r>
              <a:rPr lang="en-US" altLang="ko-KR" sz="1400" dirty="0">
                <a:solidFill>
                  <a:srgbClr val="FF0000"/>
                </a:solidFill>
              </a:rPr>
              <a:t>10</a:t>
            </a:r>
            <a:r>
              <a:rPr lang="ko-KR" altLang="en-US" sz="1400" dirty="0">
                <a:solidFill>
                  <a:srgbClr val="FF0000"/>
                </a:solidFill>
              </a:rPr>
              <a:t>회를 반복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5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0~9</a:t>
            </a:r>
            <a:r>
              <a:rPr lang="ko-KR" altLang="en-US" sz="1400" dirty="0">
                <a:solidFill>
                  <a:srgbClr val="FF0000"/>
                </a:solidFill>
              </a:rPr>
              <a:t>의 숫자 총 </a:t>
            </a:r>
            <a:r>
              <a:rPr lang="en-US" altLang="ko-KR" sz="1400" dirty="0">
                <a:solidFill>
                  <a:srgbClr val="FF0000"/>
                </a:solidFill>
              </a:rPr>
              <a:t>10</a:t>
            </a:r>
            <a:r>
              <a:rPr lang="ko-KR" altLang="en-US" sz="1400" dirty="0">
                <a:solidFill>
                  <a:srgbClr val="FF0000"/>
                </a:solidFill>
              </a:rPr>
              <a:t>개를 </a:t>
            </a:r>
            <a:r>
              <a:rPr lang="en-US" altLang="ko-KR" sz="1400" dirty="0">
                <a:solidFill>
                  <a:srgbClr val="FF0000"/>
                </a:solidFill>
              </a:rPr>
              <a:t>numbers </a:t>
            </a:r>
            <a:r>
              <a:rPr lang="ko-KR" altLang="en-US" sz="1400" dirty="0">
                <a:solidFill>
                  <a:srgbClr val="FF0000"/>
                </a:solidFill>
              </a:rPr>
              <a:t>리스트에 </a:t>
            </a:r>
            <a:r>
              <a:rPr lang="ko-KR" altLang="en-US" sz="1400" dirty="0" err="1">
                <a:solidFill>
                  <a:srgbClr val="FF0000"/>
                </a:solidFill>
              </a:rPr>
              <a:t>만듬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7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생성된 리스트 출력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58823" y="3383995"/>
            <a:ext cx="50763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9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0</a:t>
            </a:r>
            <a:r>
              <a:rPr lang="ko-KR" altLang="en-US" sz="1400" dirty="0">
                <a:solidFill>
                  <a:srgbClr val="FF0000"/>
                </a:solidFill>
              </a:rPr>
              <a:t>부터 </a:t>
            </a:r>
            <a:r>
              <a:rPr lang="en-US" altLang="ko-KR" sz="1400" dirty="0">
                <a:solidFill>
                  <a:srgbClr val="FF0000"/>
                </a:solidFill>
              </a:rPr>
              <a:t>9</a:t>
            </a:r>
            <a:r>
              <a:rPr lang="ko-KR" altLang="en-US" sz="1400" dirty="0">
                <a:solidFill>
                  <a:srgbClr val="FF0000"/>
                </a:solidFill>
              </a:rPr>
              <a:t>까지의 숫자를 </a:t>
            </a:r>
            <a:r>
              <a:rPr lang="en-US" altLang="ko-KR" sz="1400" dirty="0" err="1">
                <a:solidFill>
                  <a:srgbClr val="FF0000"/>
                </a:solidFill>
              </a:rPr>
              <a:t>num</a:t>
            </a:r>
            <a:r>
              <a:rPr lang="ko-KR" altLang="en-US" sz="1400" dirty="0">
                <a:solidFill>
                  <a:srgbClr val="FF0000"/>
                </a:solidFill>
              </a:rPr>
              <a:t>에 넣음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10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numbers </a:t>
            </a:r>
            <a:r>
              <a:rPr lang="ko-KR" altLang="en-US" sz="1400" dirty="0">
                <a:solidFill>
                  <a:srgbClr val="FF0000"/>
                </a:solidFill>
              </a:rPr>
              <a:t>리스트에 해당 숫자가 없다면 </a:t>
            </a:r>
            <a:r>
              <a:rPr lang="en-US" altLang="ko-KR" sz="1400" dirty="0">
                <a:solidFill>
                  <a:srgbClr val="FF0000"/>
                </a:solidFill>
              </a:rPr>
              <a:t>11</a:t>
            </a:r>
            <a:r>
              <a:rPr lang="ko-KR" altLang="en-US" sz="1400" dirty="0">
                <a:solidFill>
                  <a:srgbClr val="FF0000"/>
                </a:solidFill>
              </a:rPr>
              <a:t>행에서 숫자     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</a:t>
            </a:r>
            <a:r>
              <a:rPr lang="ko-KR" altLang="en-US" sz="1400" dirty="0">
                <a:solidFill>
                  <a:srgbClr val="FF0000"/>
                </a:solidFill>
              </a:rPr>
              <a:t>없다는 메시지 출력</a:t>
            </a:r>
          </a:p>
        </p:txBody>
      </p:sp>
    </p:spTree>
    <p:extLst>
      <p:ext uri="{BB962C8B-B14F-4D97-AF65-F5344CB8AC3E}">
        <p14:creationId xmlns:p14="http://schemas.microsoft.com/office/powerpoint/2010/main" val="3318857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if </a:t>
            </a:r>
            <a:r>
              <a:rPr lang="ko-KR" altLang="en-US" dirty="0"/>
              <a:t>문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</a:t>
            </a:r>
            <a:r>
              <a:rPr lang="ko-KR" altLang="en-US" dirty="0"/>
              <a:t>의 완성</a:t>
            </a:r>
          </a:p>
          <a:p>
            <a:pPr lvl="1"/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550" y="1268760"/>
            <a:ext cx="7650850" cy="51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9515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if </a:t>
            </a:r>
            <a:r>
              <a:rPr lang="ko-KR" altLang="en-US" dirty="0"/>
              <a:t>문 응용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36" y="818711"/>
            <a:ext cx="84677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78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if </a:t>
            </a:r>
            <a:r>
              <a:rPr lang="ko-KR" altLang="en-US" dirty="0"/>
              <a:t>문 응용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525" y="791646"/>
            <a:ext cx="8240650" cy="364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4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if </a:t>
            </a:r>
            <a:r>
              <a:rPr lang="ko-KR" altLang="en-US" dirty="0"/>
              <a:t>문 응용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05" y="863715"/>
            <a:ext cx="8370930" cy="413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99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01 </a:t>
            </a:r>
            <a:r>
              <a:rPr lang="ko-KR" altLang="en-US" dirty="0"/>
              <a:t>이 장에서 만들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</a:t>
            </a:r>
            <a:r>
              <a:rPr lang="en-US" altLang="ko-KR" dirty="0"/>
              <a:t>1] </a:t>
            </a:r>
            <a:r>
              <a:rPr lang="ko-KR" altLang="en-US" dirty="0"/>
              <a:t>무지개 색상의 원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if </a:t>
            </a:r>
            <a:r>
              <a:rPr lang="ko-KR" altLang="en-US" dirty="0"/>
              <a:t>문을 사용해 </a:t>
            </a:r>
            <a:r>
              <a:rPr lang="ko-KR" altLang="en-US" dirty="0" err="1"/>
              <a:t>터틀</a:t>
            </a:r>
            <a:r>
              <a:rPr lang="ko-KR" altLang="en-US" dirty="0"/>
              <a:t> 그래픽에서 무지개 색상 의 원을 그리는 프로그램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580" y="1628801"/>
            <a:ext cx="4831848" cy="509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5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01 </a:t>
            </a:r>
            <a:r>
              <a:rPr lang="ko-KR" altLang="en-US" dirty="0"/>
              <a:t>이 장에서 만들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 </a:t>
            </a:r>
            <a:r>
              <a:rPr lang="ko-KR" altLang="en-US" dirty="0"/>
              <a:t>종합 계산기</a:t>
            </a:r>
            <a:endParaRPr lang="en-US" altLang="ko-KR" dirty="0"/>
          </a:p>
          <a:p>
            <a:pPr lvl="1"/>
            <a:r>
              <a:rPr lang="ko-KR" altLang="en-US" dirty="0"/>
              <a:t>기능이 두 가지인 종합 계산기 프로그램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541" y="1628801"/>
            <a:ext cx="84867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1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기본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if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Tip </a:t>
            </a:r>
            <a:r>
              <a:rPr lang="en-US" altLang="ko-KR" dirty="0"/>
              <a:t>• </a:t>
            </a:r>
            <a:r>
              <a:rPr lang="ko-KR" altLang="en-US" dirty="0" err="1"/>
              <a:t>파이썬은</a:t>
            </a:r>
            <a:r>
              <a:rPr lang="ko-KR" altLang="en-US" dirty="0"/>
              <a:t> 들여쓰기가 매우 중요</a:t>
            </a:r>
            <a:r>
              <a:rPr lang="en-US" altLang="ko-KR" dirty="0"/>
              <a:t>. if </a:t>
            </a:r>
            <a:r>
              <a:rPr lang="ko-KR" altLang="en-US" dirty="0"/>
              <a:t>문 다음에 ‘실행할 문장’은 </a:t>
            </a:r>
            <a:r>
              <a:rPr lang="en-US" altLang="ko-KR" dirty="0"/>
              <a:t>if </a:t>
            </a:r>
            <a:r>
              <a:rPr lang="ko-KR" altLang="en-US" dirty="0"/>
              <a:t>문 다음 줄에서 들여쓰기를 해서 작성</a:t>
            </a:r>
            <a:r>
              <a:rPr lang="en-US" altLang="ko-KR" dirty="0"/>
              <a:t>. </a:t>
            </a:r>
            <a:r>
              <a:rPr lang="ko-KR" altLang="en-US" dirty="0"/>
              <a:t>들여쓰기 할 때는 </a:t>
            </a:r>
            <a:r>
              <a:rPr lang="en-US" altLang="ko-KR" dirty="0"/>
              <a:t>Tab </a:t>
            </a:r>
            <a:r>
              <a:rPr lang="ko-KR" altLang="en-US" dirty="0"/>
              <a:t>보다 </a:t>
            </a:r>
            <a:r>
              <a:rPr lang="en-US" altLang="ko-KR" dirty="0"/>
              <a:t>Space Bar </a:t>
            </a:r>
            <a:r>
              <a:rPr lang="ko-KR" altLang="en-US" dirty="0"/>
              <a:t>를 눌러 </a:t>
            </a:r>
            <a:r>
              <a:rPr lang="en-US" altLang="ko-KR" dirty="0"/>
              <a:t>4</a:t>
            </a:r>
            <a:r>
              <a:rPr lang="ko-KR" altLang="en-US" dirty="0"/>
              <a:t>칸 정도로 들여쓰기 권장</a:t>
            </a:r>
            <a:r>
              <a:rPr lang="en-US" altLang="ko-KR" dirty="0"/>
              <a:t>, </a:t>
            </a:r>
            <a:r>
              <a:rPr lang="ko-KR" altLang="en-US" dirty="0"/>
              <a:t>대화형 모드에서는 ‘실행할 문장’ 모두 끝나고 </a:t>
            </a:r>
            <a:r>
              <a:rPr lang="en-US" altLang="ko-KR" dirty="0"/>
              <a:t>Enter 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번 눌러야 </a:t>
            </a:r>
            <a:r>
              <a:rPr lang="en-US" altLang="ko-KR" dirty="0"/>
              <a:t>if </a:t>
            </a:r>
            <a:r>
              <a:rPr lang="ko-KR" altLang="en-US" dirty="0"/>
              <a:t>문이 끝나는 것으로 간주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581" y="3609020"/>
            <a:ext cx="7065785" cy="1744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776" y="773706"/>
            <a:ext cx="2970355" cy="278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기본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if </a:t>
            </a:r>
            <a:r>
              <a:rPr lang="ko-KR" altLang="en-US" dirty="0"/>
              <a:t>문 실행 과정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571" y="1358771"/>
            <a:ext cx="25812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94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기본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조건이 참이고 실행할 문장이 </a:t>
            </a:r>
            <a:r>
              <a:rPr lang="en-US" altLang="ko-KR" dirty="0"/>
              <a:t>2</a:t>
            </a:r>
            <a:r>
              <a:rPr lang="ko-KR" altLang="en-US" dirty="0"/>
              <a:t>개일 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437" y="1178750"/>
            <a:ext cx="8123961" cy="3542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436" y="4741977"/>
            <a:ext cx="8123961" cy="1688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86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기본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예 </a:t>
            </a:r>
            <a:r>
              <a:rPr lang="en-US" altLang="ko-KR" dirty="0"/>
              <a:t>: if </a:t>
            </a:r>
            <a:r>
              <a:rPr lang="ko-KR" altLang="en-US" dirty="0"/>
              <a:t>문에서 두 문장 이상을 실행하고자 할 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357188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Tip </a:t>
            </a:r>
            <a:r>
              <a:rPr lang="en-US" altLang="ko-KR" dirty="0"/>
              <a:t>• </a:t>
            </a:r>
            <a:r>
              <a:rPr lang="ko-KR" altLang="en-US" dirty="0"/>
              <a:t>들여쓰기 오류 예 </a:t>
            </a:r>
            <a:endParaRPr lang="en-US" altLang="ko-KR" dirty="0"/>
          </a:p>
          <a:p>
            <a:pPr marL="357188" lvl="1" indent="0">
              <a:buNone/>
            </a:pPr>
            <a:r>
              <a:rPr lang="en-US" altLang="ko-KR" dirty="0"/>
              <a:t>  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1" y="1178751"/>
            <a:ext cx="8166915" cy="330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998" y="5274205"/>
            <a:ext cx="8166915" cy="996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13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기본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if~else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조건이 참일 때와 거짓일 때 실행할 문장이 다름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556" y="1178751"/>
            <a:ext cx="54578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650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1568</TotalTime>
  <Words>509</Words>
  <Application>Microsoft Office PowerPoint</Application>
  <PresentationFormat>와이드스크린</PresentationFormat>
  <Paragraphs>259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HY견고딕</vt:lpstr>
      <vt:lpstr>맑은 고딕</vt:lpstr>
      <vt:lpstr>Arial</vt:lpstr>
      <vt:lpstr>Verdana</vt:lpstr>
      <vt:lpstr>Wingdings</vt:lpstr>
      <vt:lpstr>1_Office 테마</vt:lpstr>
      <vt:lpstr>PowerPoint 프레젠테이션</vt:lpstr>
      <vt:lpstr>PowerPoint 프레젠테이션</vt:lpstr>
      <vt:lpstr>Section 01 이 장에서 만들 프로그램</vt:lpstr>
      <vt:lpstr>Section 01 이 장에서 만들 프로그램</vt:lpstr>
      <vt:lpstr>Section 02 기본 if 문</vt:lpstr>
      <vt:lpstr>Section 02 기본 if 문</vt:lpstr>
      <vt:lpstr>Section 02 기본 if 문</vt:lpstr>
      <vt:lpstr>Section 02 기본 if 문</vt:lpstr>
      <vt:lpstr>Section 02 기본 if 문</vt:lpstr>
      <vt:lpstr>Section 02 기본 if 문</vt:lpstr>
      <vt:lpstr>Section 02 기본 if 문</vt:lpstr>
      <vt:lpstr>Section 02 기본 if 문</vt:lpstr>
      <vt:lpstr>Section 03 중첩 if 문</vt:lpstr>
      <vt:lpstr>Section 03 중첩 if 문</vt:lpstr>
      <vt:lpstr>Section 03 중첩 if 문</vt:lpstr>
      <vt:lpstr>Section 03 중첩 if 문</vt:lpstr>
      <vt:lpstr>Section 03 중첩 if 문</vt:lpstr>
      <vt:lpstr>Section 03 중첩 if 문</vt:lpstr>
      <vt:lpstr>Section 03 중첩 if 문</vt:lpstr>
      <vt:lpstr>Section 03 중첩 if 문</vt:lpstr>
      <vt:lpstr>Section 04 if 문 응용</vt:lpstr>
      <vt:lpstr>Section 04 if 문 응용</vt:lpstr>
      <vt:lpstr>Section 04 if 문 응용</vt:lpstr>
      <vt:lpstr>Section 04 if 문 응용</vt:lpstr>
      <vt:lpstr>Section 04 if 문 응용</vt:lpstr>
      <vt:lpstr>Section 04 if 문 응용</vt:lpstr>
      <vt:lpstr>Section 04 if 문 응용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Kim Sungmu</cp:lastModifiedBy>
  <cp:revision>245</cp:revision>
  <dcterms:created xsi:type="dcterms:W3CDTF">2012-07-23T02:34:37Z</dcterms:created>
  <dcterms:modified xsi:type="dcterms:W3CDTF">2022-01-28T02:06:06Z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