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428" r:id="rId2"/>
    <p:sldId id="364" r:id="rId3"/>
    <p:sldId id="451" r:id="rId4"/>
    <p:sldId id="429" r:id="rId5"/>
    <p:sldId id="430" r:id="rId6"/>
    <p:sldId id="431" r:id="rId7"/>
    <p:sldId id="432" r:id="rId8"/>
    <p:sldId id="433" r:id="rId9"/>
    <p:sldId id="365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3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97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3438" y="595313"/>
            <a:ext cx="162136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1175454" y="998730"/>
            <a:ext cx="9582149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816605" y="1700214"/>
            <a:ext cx="106553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553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5886679" y="5205693"/>
            <a:ext cx="5943744" cy="12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6711422" y="572448"/>
            <a:ext cx="4294263" cy="46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7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 sz="180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28" y="509895"/>
            <a:ext cx="5707261" cy="571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4226424" y="2895789"/>
            <a:ext cx="3766664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3" t="42125" b="32938"/>
          <a:stretch/>
        </p:blipFill>
        <p:spPr>
          <a:xfrm>
            <a:off x="423879" y="2483895"/>
            <a:ext cx="4907036" cy="1710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75"/>
          <a:stretch/>
        </p:blipFill>
        <p:spPr>
          <a:xfrm>
            <a:off x="42584" y="225026"/>
            <a:ext cx="5021284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716" y="773113"/>
            <a:ext cx="1023913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04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찾기 </a:t>
            </a:r>
            <a:r>
              <a:rPr lang="en-US" altLang="ko-KR" dirty="0"/>
              <a:t>: count(), find(), </a:t>
            </a:r>
            <a:r>
              <a:rPr lang="en-US" altLang="ko-KR" dirty="0" err="1"/>
              <a:t>rfind</a:t>
            </a:r>
            <a:r>
              <a:rPr lang="en-US" altLang="ko-KR" dirty="0"/>
              <a:t>(), index(), </a:t>
            </a:r>
            <a:r>
              <a:rPr lang="en-US" altLang="ko-KR" dirty="0" err="1"/>
              <a:t>rindex</a:t>
            </a:r>
            <a:r>
              <a:rPr lang="en-US" altLang="ko-KR" dirty="0"/>
              <a:t>(), </a:t>
            </a:r>
            <a:r>
              <a:rPr lang="en-US" altLang="ko-KR" dirty="0" err="1"/>
              <a:t>startswith</a:t>
            </a:r>
            <a:r>
              <a:rPr lang="en-US" altLang="ko-KR" dirty="0"/>
              <a:t>(), 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50" y="1223756"/>
            <a:ext cx="8008000" cy="319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31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문자열이 괄호로 감싸 있지 않으면 괄호로 감싸 주는 프로그램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99" y="1133745"/>
            <a:ext cx="7931655" cy="42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70975" y="1673805"/>
            <a:ext cx="4572000" cy="10695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 입력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시작이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가 아니면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를 우선 출력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문자열을 그대로 출력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문자열의 끝이 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가 아니면 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우선 출력</a:t>
            </a:r>
          </a:p>
        </p:txBody>
      </p:sp>
    </p:spTree>
    <p:extLst>
      <p:ext uri="{BB962C8B-B14F-4D97-AF65-F5344CB8AC3E}">
        <p14:creationId xmlns:p14="http://schemas.microsoft.com/office/powerpoint/2010/main" val="239376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삭제</a:t>
            </a:r>
            <a:r>
              <a:rPr lang="en-US" altLang="ko-KR" dirty="0"/>
              <a:t>·</a:t>
            </a:r>
            <a:r>
              <a:rPr lang="ko-KR" altLang="en-US" dirty="0"/>
              <a:t>변경하기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replace()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5" y="1143159"/>
            <a:ext cx="7830870" cy="244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23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앞뒤의 특정 문자 삭제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26" y="1223756"/>
            <a:ext cx="8489369" cy="24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6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중간의 공백까지 삭제해 주는 코드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178750"/>
            <a:ext cx="7875875" cy="39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5319210"/>
            <a:ext cx="7875875" cy="125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2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변경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178751"/>
            <a:ext cx="8145905" cy="158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1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그중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를 </a:t>
            </a:r>
            <a:r>
              <a:rPr lang="en-US" altLang="ko-KR" dirty="0"/>
              <a:t>$</a:t>
            </a:r>
            <a:r>
              <a:rPr lang="ko-KR" altLang="en-US" dirty="0"/>
              <a:t>로 변경하는 문자열 변경을 응용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4~8</a:t>
            </a:r>
            <a:r>
              <a:rPr lang="ko-KR" altLang="en-US" dirty="0"/>
              <a:t>행을 </a:t>
            </a:r>
            <a:r>
              <a:rPr lang="ko-KR" altLang="en-US" dirty="0" err="1"/>
              <a:t>한줄로</a:t>
            </a:r>
            <a:r>
              <a:rPr lang="ko-KR" altLang="en-US" dirty="0"/>
              <a:t>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00" y="1178750"/>
            <a:ext cx="7961840" cy="367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84440" y="144878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문자열을 입력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입력된 문자열의 개수만큼 반복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5~8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문자가 </a:t>
            </a:r>
            <a:r>
              <a:rPr lang="en-US" altLang="ko-KR" sz="1400" dirty="0">
                <a:solidFill>
                  <a:srgbClr val="FF0000"/>
                </a:solidFill>
              </a:rPr>
              <a:t>o </a:t>
            </a:r>
            <a:r>
              <a:rPr lang="ko-KR" altLang="en-US" sz="1400" dirty="0">
                <a:solidFill>
                  <a:srgbClr val="FF0000"/>
                </a:solidFill>
              </a:rPr>
              <a:t>라면 </a:t>
            </a:r>
            <a:r>
              <a:rPr lang="en-US" altLang="ko-KR" sz="1400" dirty="0">
                <a:solidFill>
                  <a:srgbClr val="FF0000"/>
                </a:solidFill>
              </a:rPr>
              <a:t>$ </a:t>
            </a:r>
            <a:r>
              <a:rPr lang="ko-KR" altLang="en-US" sz="1400" dirty="0">
                <a:solidFill>
                  <a:srgbClr val="FF0000"/>
                </a:solidFill>
              </a:rPr>
              <a:t>대신 출력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68" y="5454225"/>
            <a:ext cx="8521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4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·</a:t>
            </a:r>
            <a:r>
              <a:rPr lang="ko-KR" altLang="en-US" dirty="0"/>
              <a:t>결합하기 </a:t>
            </a:r>
            <a:r>
              <a:rPr lang="en-US" altLang="ko-KR" dirty="0"/>
              <a:t>: split(), </a:t>
            </a:r>
            <a:r>
              <a:rPr lang="en-US" altLang="ko-KR" dirty="0" err="1"/>
              <a:t>splitlines</a:t>
            </a:r>
            <a:r>
              <a:rPr lang="en-US" altLang="ko-KR" dirty="0"/>
              <a:t>(), join()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5" y="1178750"/>
            <a:ext cx="8053530" cy="24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25" y="3581626"/>
            <a:ext cx="8053530" cy="158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형식으로 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년 후 날짜를 출력하는 코드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78750"/>
            <a:ext cx="8012850" cy="37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90955" y="1493786"/>
            <a:ext cx="48420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문자열을 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로 분리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       따라서 </a:t>
            </a:r>
            <a:r>
              <a:rPr lang="en-US" altLang="ko-KR" sz="1400" dirty="0" err="1">
                <a:solidFill>
                  <a:srgbClr val="FF0000"/>
                </a:solidFill>
              </a:rPr>
              <a:t>ssList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</a:rPr>
              <a:t>[‘2019’, ‘12’, ‘31’] </a:t>
            </a:r>
            <a:r>
              <a:rPr lang="ko-KR" altLang="en-US" sz="1400" dirty="0">
                <a:solidFill>
                  <a:srgbClr val="FF0000"/>
                </a:solidFill>
              </a:rPr>
              <a:t>형식으로 분리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연도를 가리키는 문자열인 </a:t>
            </a:r>
            <a:r>
              <a:rPr lang="en-US" altLang="ko-KR" sz="1400" dirty="0" err="1">
                <a:solidFill>
                  <a:srgbClr val="FF0000"/>
                </a:solidFill>
              </a:rPr>
              <a:t>ssList</a:t>
            </a:r>
            <a:r>
              <a:rPr lang="en-US" altLang="ko-KR" sz="1400" dirty="0">
                <a:solidFill>
                  <a:srgbClr val="FF0000"/>
                </a:solidFill>
              </a:rPr>
              <a:t>[0](</a:t>
            </a:r>
            <a:r>
              <a:rPr lang="ko-KR" altLang="en-US" sz="1400" dirty="0">
                <a:solidFill>
                  <a:srgbClr val="FF0000"/>
                </a:solidFill>
              </a:rPr>
              <a:t>이 코드에서는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</a:t>
            </a:r>
            <a:r>
              <a:rPr lang="ko-KR" altLang="en-US" sz="1400" dirty="0">
                <a:solidFill>
                  <a:srgbClr val="FF0000"/>
                </a:solidFill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</a:rPr>
              <a:t>2019’)</a:t>
            </a:r>
            <a:r>
              <a:rPr lang="ko-KR" altLang="en-US" sz="1400" dirty="0">
                <a:solidFill>
                  <a:srgbClr val="FF0000"/>
                </a:solidFill>
              </a:rPr>
              <a:t>을 먼저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함수를 사용해 정수로 변환한 후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10</a:t>
            </a:r>
            <a:r>
              <a:rPr lang="ko-KR" altLang="en-US" sz="1400" dirty="0">
                <a:solidFill>
                  <a:srgbClr val="FF0000"/>
                </a:solidFill>
              </a:rPr>
              <a:t>을 더함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그리고 다시 </a:t>
            </a:r>
            <a:r>
              <a:rPr lang="en-US" altLang="ko-KR" sz="1400" dirty="0" err="1">
                <a:solidFill>
                  <a:srgbClr val="FF0000"/>
                </a:solidFill>
              </a:rPr>
              <a:t>str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함수로 문자열로 변경한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</a:rPr>
              <a:t>‘</a:t>
            </a:r>
            <a:r>
              <a:rPr lang="en-US" altLang="ko-KR" sz="1400" dirty="0">
                <a:solidFill>
                  <a:srgbClr val="FF0000"/>
                </a:solidFill>
              </a:rPr>
              <a:t>2029’</a:t>
            </a:r>
            <a:r>
              <a:rPr lang="ko-KR" altLang="en-US" sz="1400" dirty="0">
                <a:solidFill>
                  <a:srgbClr val="FF0000"/>
                </a:solidFill>
              </a:rPr>
              <a:t>를 ‘년’ 글자와 연결</a:t>
            </a:r>
          </a:p>
        </p:txBody>
      </p:sp>
    </p:spTree>
    <p:extLst>
      <p:ext uri="{BB962C8B-B14F-4D97-AF65-F5344CB8AC3E}">
        <p14:creationId xmlns:p14="http://schemas.microsoft.com/office/powerpoint/2010/main" val="37622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3" t="68375"/>
          <a:stretch/>
        </p:blipFill>
        <p:spPr>
          <a:xfrm>
            <a:off x="84667" y="526447"/>
            <a:ext cx="8504244" cy="37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함수명에</a:t>
            </a:r>
            <a:r>
              <a:rPr lang="ko-KR" altLang="en-US" dirty="0"/>
              <a:t> 대입하기 </a:t>
            </a:r>
            <a:r>
              <a:rPr lang="en-US" altLang="ko-KR" dirty="0"/>
              <a:t>: map() </a:t>
            </a:r>
            <a:r>
              <a:rPr lang="ko-KR" altLang="en-US" dirty="0"/>
              <a:t>함수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1223755"/>
            <a:ext cx="8051505" cy="10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2252660"/>
            <a:ext cx="8051505" cy="7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047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정렬하기</a:t>
            </a:r>
            <a:r>
              <a:rPr lang="en-US" altLang="ko-KR" dirty="0"/>
              <a:t>, </a:t>
            </a:r>
            <a:r>
              <a:rPr lang="ko-KR" altLang="en-US" dirty="0"/>
              <a:t>채우기 </a:t>
            </a:r>
            <a:r>
              <a:rPr lang="en-US" altLang="ko-KR" dirty="0"/>
              <a:t>: center(), </a:t>
            </a:r>
            <a:r>
              <a:rPr lang="en-US" altLang="ko-KR" dirty="0" err="1"/>
              <a:t>ljust</a:t>
            </a:r>
            <a:r>
              <a:rPr lang="en-US" altLang="ko-KR" dirty="0"/>
              <a:t>(), </a:t>
            </a:r>
            <a:r>
              <a:rPr lang="en-US" altLang="ko-KR" dirty="0" err="1"/>
              <a:t>rjust</a:t>
            </a:r>
            <a:r>
              <a:rPr lang="en-US" altLang="ko-KR" dirty="0"/>
              <a:t>(), </a:t>
            </a:r>
            <a:r>
              <a:rPr lang="en-US" altLang="ko-KR" dirty="0" err="1"/>
              <a:t>zfill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50" y="1133745"/>
            <a:ext cx="7930090" cy="372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67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구성 파악하기 </a:t>
            </a:r>
            <a:r>
              <a:rPr lang="en-US" altLang="ko-KR" dirty="0"/>
              <a:t>: </a:t>
            </a:r>
            <a:r>
              <a:rPr lang="en-US" altLang="ko-KR" dirty="0" err="1"/>
              <a:t>isdigit</a:t>
            </a:r>
            <a:r>
              <a:rPr lang="en-US" altLang="ko-KR" dirty="0"/>
              <a:t>(), </a:t>
            </a:r>
            <a:r>
              <a:rPr lang="en-US" altLang="ko-KR" dirty="0" err="1"/>
              <a:t>isalpha</a:t>
            </a:r>
            <a:r>
              <a:rPr lang="en-US" altLang="ko-KR" dirty="0"/>
              <a:t>(), </a:t>
            </a:r>
            <a:r>
              <a:rPr lang="en-US" altLang="ko-KR" dirty="0" err="1"/>
              <a:t>isalnum</a:t>
            </a:r>
            <a:r>
              <a:rPr lang="en-US" altLang="ko-KR" dirty="0"/>
              <a:t>(), </a:t>
            </a:r>
            <a:r>
              <a:rPr lang="en-US" altLang="ko-KR" dirty="0" err="1"/>
              <a:t>islower</a:t>
            </a:r>
            <a:r>
              <a:rPr lang="en-US" altLang="ko-KR" dirty="0"/>
              <a:t>(), </a:t>
            </a:r>
            <a:r>
              <a:rPr lang="en-US" altLang="ko-KR" dirty="0" err="1"/>
              <a:t>isupper</a:t>
            </a:r>
            <a:r>
              <a:rPr lang="en-US" altLang="ko-KR" dirty="0"/>
              <a:t>(), </a:t>
            </a:r>
            <a:r>
              <a:rPr lang="en-US" altLang="ko-KR" dirty="0" err="1"/>
              <a:t>isspace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1" y="1223756"/>
            <a:ext cx="8032455" cy="183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71" y="3429000"/>
            <a:ext cx="8060485" cy="237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18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 err="1"/>
              <a:t>터틀그래픽에서</a:t>
            </a:r>
            <a:r>
              <a:rPr lang="ko-KR" altLang="en-US" dirty="0"/>
              <a:t> 문자열 입력</a:t>
            </a:r>
            <a:r>
              <a:rPr lang="en-US" altLang="ko-KR" dirty="0"/>
              <a:t>, </a:t>
            </a:r>
            <a:r>
              <a:rPr lang="ko-KR" altLang="en-US" dirty="0" err="1"/>
              <a:t>입력받은</a:t>
            </a:r>
            <a:r>
              <a:rPr lang="ko-KR" altLang="en-US" dirty="0"/>
              <a:t> 문자열을 한 글자씩 임의의 크기와 색상으로 임의의 위치에 거북이가 쓰는 프로그램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1808820"/>
            <a:ext cx="7290810" cy="488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10835" y="2868422"/>
            <a:ext cx="57606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6~8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입력받을</a:t>
            </a:r>
            <a:r>
              <a:rPr lang="ko-KR" altLang="en-US" sz="1400" dirty="0">
                <a:solidFill>
                  <a:srgbClr val="FF0000"/>
                </a:solidFill>
              </a:rPr>
              <a:t> 문자열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및 각 글자의 위치 </a:t>
            </a:r>
            <a:r>
              <a:rPr lang="en-US" altLang="ko-KR" sz="1400" dirty="0" err="1">
                <a:solidFill>
                  <a:srgbClr val="FF0000"/>
                </a:solidFill>
              </a:rPr>
              <a:t>tX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tY</a:t>
            </a:r>
            <a:r>
              <a:rPr lang="ko-KR" altLang="en-US" sz="1400" dirty="0">
                <a:solidFill>
                  <a:srgbClr val="FF0000"/>
                </a:solidFill>
              </a:rPr>
              <a:t>를 준비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거북이가 이동할 때 선을 긋지 않도록 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문자열을 입력</a:t>
            </a:r>
            <a:r>
              <a:rPr lang="en-US" altLang="ko-KR" sz="1400" dirty="0">
                <a:solidFill>
                  <a:srgbClr val="FF0000"/>
                </a:solidFill>
              </a:rPr>
              <a:t>, 17</a:t>
            </a:r>
            <a:r>
              <a:rPr lang="ko-KR" altLang="en-US" sz="1400" dirty="0">
                <a:solidFill>
                  <a:srgbClr val="FF0000"/>
                </a:solidFill>
              </a:rPr>
              <a:t>행은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 err="1">
                <a:solidFill>
                  <a:srgbClr val="FF0000"/>
                </a:solidFill>
              </a:rPr>
              <a:t>tkinter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</a:rPr>
              <a:t>simpledialog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ko-KR" altLang="en-US" sz="1400" dirty="0" err="1">
                <a:solidFill>
                  <a:srgbClr val="FF0000"/>
                </a:solidFill>
              </a:rPr>
              <a:t>임포트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</a:t>
            </a:r>
            <a:r>
              <a:rPr lang="ko-KR" altLang="en-US" sz="1400" dirty="0">
                <a:solidFill>
                  <a:srgbClr val="FF0000"/>
                </a:solidFill>
              </a:rPr>
              <a:t>했다면 사용 가능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400" dirty="0">
                <a:solidFill>
                  <a:srgbClr val="FF0000"/>
                </a:solidFill>
              </a:rPr>
              <a:t> 문자열에서 한 글자씩 꺼내 </a:t>
            </a:r>
            <a:r>
              <a:rPr lang="en-US" altLang="ko-KR" sz="1400" dirty="0" err="1">
                <a:solidFill>
                  <a:srgbClr val="FF0000"/>
                </a:solidFill>
              </a:rPr>
              <a:t>ch</a:t>
            </a:r>
            <a:r>
              <a:rPr lang="ko-KR" altLang="en-US" sz="1400" dirty="0">
                <a:solidFill>
                  <a:srgbClr val="FF0000"/>
                </a:solidFill>
              </a:rPr>
              <a:t>에 넣고 </a:t>
            </a:r>
            <a:r>
              <a:rPr lang="en-US" altLang="ko-KR" sz="1400" dirty="0">
                <a:solidFill>
                  <a:srgbClr val="FF0000"/>
                </a:solidFill>
              </a:rPr>
              <a:t>29</a:t>
            </a:r>
            <a:r>
              <a:rPr lang="ko-KR" altLang="en-US" sz="1400" dirty="0">
                <a:solidFill>
                  <a:srgbClr val="FF0000"/>
                </a:solidFill>
              </a:rPr>
              <a:t>행까지 반복</a:t>
            </a:r>
          </a:p>
        </p:txBody>
      </p:sp>
    </p:spTree>
    <p:extLst>
      <p:ext uri="{BB962C8B-B14F-4D97-AF65-F5344CB8AC3E}">
        <p14:creationId xmlns:p14="http://schemas.microsoft.com/office/powerpoint/2010/main" val="387809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38" y="1054823"/>
            <a:ext cx="11952287" cy="510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0936" y="2303876"/>
            <a:ext cx="3645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글자의 위치 및 색상 크기 랜덤 추출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랜덤한</a:t>
            </a:r>
            <a:r>
              <a:rPr lang="ko-KR" altLang="en-US" sz="1400" dirty="0">
                <a:solidFill>
                  <a:srgbClr val="FF0000"/>
                </a:solidFill>
              </a:rPr>
              <a:t> 위치로 거북이가 이동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펜 색상을 지정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한 글자를 설정된 크기로 화면에 씀</a:t>
            </a:r>
          </a:p>
        </p:txBody>
      </p:sp>
    </p:spTree>
    <p:extLst>
      <p:ext uri="{BB962C8B-B14F-4D97-AF65-F5344CB8AC3E}">
        <p14:creationId xmlns:p14="http://schemas.microsoft.com/office/powerpoint/2010/main" val="4134996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452563"/>
            <a:ext cx="59817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입력된 문자열 거꾸로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임의의 위치에 글자를 쓰는 거북이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6" y="1178751"/>
            <a:ext cx="7785865" cy="1603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51" y="3429001"/>
            <a:ext cx="4905545" cy="33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6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문자열의 개념</a:t>
            </a:r>
            <a:endParaRPr lang="en-US" altLang="ko-KR" dirty="0"/>
          </a:p>
          <a:p>
            <a:pPr lvl="1"/>
            <a:r>
              <a:rPr lang="ko-KR" altLang="en-US" dirty="0"/>
              <a:t>리스트 코드와 비교 </a:t>
            </a:r>
            <a:r>
              <a:rPr lang="en-US" altLang="ko-KR" dirty="0"/>
              <a:t>: </a:t>
            </a:r>
            <a:r>
              <a:rPr lang="ko-KR" altLang="en-US" dirty="0"/>
              <a:t> 리스트는 대괄호 </a:t>
            </a:r>
            <a:r>
              <a:rPr lang="en-US" altLang="ko-KR" dirty="0"/>
              <a:t>[]</a:t>
            </a:r>
            <a:r>
              <a:rPr lang="ko-KR" altLang="en-US" dirty="0"/>
              <a:t>로 묶고 문자열은 작은따옴표로 묶어 출력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6" y="1493785"/>
            <a:ext cx="7290810" cy="24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10" y="4149081"/>
            <a:ext cx="7286485" cy="24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1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 </a:t>
            </a:r>
            <a:r>
              <a:rPr lang="ko-KR" altLang="en-US" dirty="0"/>
              <a:t>기호 사용해 연결</a:t>
            </a:r>
            <a:r>
              <a:rPr lang="en-US" altLang="ko-KR" dirty="0"/>
              <a:t>. </a:t>
            </a:r>
            <a:r>
              <a:rPr lang="ko-KR" altLang="en-US" dirty="0"/>
              <a:t>또 곱하기</a:t>
            </a:r>
            <a:r>
              <a:rPr lang="en-US" altLang="ko-KR" dirty="0"/>
              <a:t>(*) </a:t>
            </a:r>
            <a:r>
              <a:rPr lang="ko-KR" altLang="en-US" dirty="0"/>
              <a:t>기호 사용 문자열 반복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6" y="1223756"/>
            <a:ext cx="7961495" cy="23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45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리스트나 문자열의 개수를 셀 때 사용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223755"/>
            <a:ext cx="8057855" cy="155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6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문자열의 모든 글자 뒤에 </a:t>
            </a:r>
            <a:r>
              <a:rPr lang="en-US" altLang="ko-KR" dirty="0"/>
              <a:t>$</a:t>
            </a:r>
            <a:r>
              <a:rPr lang="ko-KR" altLang="en-US" dirty="0"/>
              <a:t>를 붙여서 출력하는 코드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23756"/>
            <a:ext cx="7916490" cy="26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20925" y="178780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길이를 </a:t>
            </a:r>
            <a:r>
              <a:rPr lang="en-US" altLang="ko-KR" sz="1400" dirty="0" err="1">
                <a:solidFill>
                  <a:srgbClr val="FF0000"/>
                </a:solidFill>
              </a:rPr>
              <a:t>sslen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변수에 저장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길이만큼 반복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글자 하나와 </a:t>
            </a:r>
            <a:r>
              <a:rPr lang="en-US" altLang="ko-KR" sz="1400" dirty="0">
                <a:solidFill>
                  <a:srgbClr val="FF0000"/>
                </a:solidFill>
              </a:rPr>
              <a:t>$</a:t>
            </a:r>
            <a:r>
              <a:rPr lang="ko-KR" altLang="en-US" sz="1400" dirty="0">
                <a:solidFill>
                  <a:srgbClr val="FF0000"/>
                </a:solidFill>
              </a:rPr>
              <a:t>를 붙여서 출력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40" y="4329101"/>
            <a:ext cx="7927300" cy="152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8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89" y="1628800"/>
            <a:ext cx="7767355" cy="49751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문자열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입력받아</a:t>
            </a:r>
            <a:r>
              <a:rPr lang="ko-KR" altLang="en-US" dirty="0"/>
              <a:t> 반대로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85810" y="1806948"/>
            <a:ext cx="65614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ko-KR" altLang="en-US" sz="1400" dirty="0">
                <a:solidFill>
                  <a:srgbClr val="FF0000"/>
                </a:solidFill>
              </a:rPr>
              <a:t>은 문자열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입력받을</a:t>
            </a:r>
            <a:r>
              <a:rPr lang="ko-KR" altLang="en-US" sz="1400" dirty="0">
                <a:solidFill>
                  <a:srgbClr val="FF0000"/>
                </a:solidFill>
              </a:rPr>
              <a:t> 변수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outStr</a:t>
            </a:r>
            <a:r>
              <a:rPr lang="ko-KR" altLang="en-US" sz="1400" dirty="0">
                <a:solidFill>
                  <a:srgbClr val="FF0000"/>
                </a:solidFill>
              </a:rPr>
              <a:t>은 문자열을 거꾸로 저장하는 변수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count</a:t>
            </a:r>
            <a:r>
              <a:rPr lang="ko-KR" altLang="en-US" sz="1400" dirty="0">
                <a:solidFill>
                  <a:srgbClr val="FF0000"/>
                </a:solidFill>
              </a:rPr>
              <a:t>는 문자열의 개수를 저장 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0, 1, 2, …</a:t>
            </a:r>
            <a:r>
              <a:rPr lang="ko-KR" altLang="en-US" sz="1400" dirty="0">
                <a:solidFill>
                  <a:srgbClr val="FF0000"/>
                </a:solidFill>
              </a:rPr>
              <a:t>로 변함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 입력 </a:t>
            </a: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입력받은</a:t>
            </a:r>
            <a:r>
              <a:rPr lang="ko-KR" altLang="en-US" sz="1400" dirty="0">
                <a:solidFill>
                  <a:srgbClr val="FF0000"/>
                </a:solidFill>
              </a:rPr>
              <a:t> 문자열의 개수 계산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문자열의 개수만큼 반복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0966" y="3654026"/>
            <a:ext cx="4680520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입력한 문자열이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글자라면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[0],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[1],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[2] 3</a:t>
            </a:r>
            <a:r>
              <a:rPr lang="ko-KR" altLang="en-US" sz="1400" dirty="0">
                <a:solidFill>
                  <a:srgbClr val="FF0000"/>
                </a:solidFill>
              </a:rPr>
              <a:t>개가 있는 것이므로 첫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0)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[2]</a:t>
            </a:r>
            <a:r>
              <a:rPr lang="ko-KR" altLang="en-US" sz="1400" dirty="0">
                <a:solidFill>
                  <a:srgbClr val="FF0000"/>
                </a:solidFill>
              </a:rPr>
              <a:t>가 추가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두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1) 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[1]</a:t>
            </a:r>
            <a:r>
              <a:rPr lang="ko-KR" altLang="en-US" sz="1400" dirty="0">
                <a:solidFill>
                  <a:srgbClr val="FF0000"/>
                </a:solidFill>
              </a:rPr>
              <a:t>이 추가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세 번째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2)</a:t>
            </a:r>
            <a:r>
              <a:rPr lang="ko-KR" altLang="en-US" sz="1400" dirty="0">
                <a:solidFill>
                  <a:srgbClr val="FF0000"/>
                </a:solidFill>
              </a:rPr>
              <a:t>에는 </a:t>
            </a:r>
            <a:r>
              <a:rPr lang="en-US" altLang="ko-KR" sz="1400" dirty="0" err="1">
                <a:solidFill>
                  <a:srgbClr val="FF0000"/>
                </a:solidFill>
              </a:rPr>
              <a:t>inStr</a:t>
            </a:r>
            <a:r>
              <a:rPr lang="en-US" altLang="ko-KR" sz="1400" dirty="0">
                <a:solidFill>
                  <a:srgbClr val="FF0000"/>
                </a:solidFill>
              </a:rPr>
              <a:t>[0]</a:t>
            </a:r>
            <a:r>
              <a:rPr lang="ko-KR" altLang="en-US" sz="1400" dirty="0">
                <a:solidFill>
                  <a:srgbClr val="FF0000"/>
                </a:solidFill>
              </a:rPr>
              <a:t>이 추가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12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거꾸로 돌린 문자열 출력</a:t>
            </a:r>
          </a:p>
        </p:txBody>
      </p:sp>
    </p:spTree>
    <p:extLst>
      <p:ext uri="{BB962C8B-B14F-4D97-AF65-F5344CB8AC3E}">
        <p14:creationId xmlns:p14="http://schemas.microsoft.com/office/powerpoint/2010/main" val="1035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문자열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함수의 사용</a:t>
            </a:r>
            <a:endParaRPr lang="en-US" altLang="ko-KR" dirty="0"/>
          </a:p>
          <a:p>
            <a:pPr lvl="1"/>
            <a:r>
              <a:rPr lang="ko-KR" altLang="en-US" dirty="0"/>
              <a:t>대문자와 소문자 변환하기 </a:t>
            </a:r>
            <a:r>
              <a:rPr lang="en-US" altLang="ko-KR" dirty="0"/>
              <a:t>: upper(), lower(), </a:t>
            </a:r>
            <a:r>
              <a:rPr lang="en-US" altLang="ko-KR" dirty="0" err="1"/>
              <a:t>swapcase</a:t>
            </a:r>
            <a:r>
              <a:rPr lang="en-US" altLang="ko-KR" dirty="0"/>
              <a:t>(), title()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583796"/>
            <a:ext cx="8006500" cy="320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Words>699</Words>
  <Application>Microsoft Office PowerPoint</Application>
  <PresentationFormat>와이드스크린</PresentationFormat>
  <Paragraphs>96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HY견명조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02 문자열 기본</vt:lpstr>
      <vt:lpstr>Section 02 문자열 기본</vt:lpstr>
      <vt:lpstr>Section 02 문자열 기본</vt:lpstr>
      <vt:lpstr>Section 02 문자열 기본</vt:lpstr>
      <vt:lpstr>Section 02 문자열 기본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Section 03 문자열 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250</cp:revision>
  <dcterms:created xsi:type="dcterms:W3CDTF">2012-07-23T02:34:37Z</dcterms:created>
  <dcterms:modified xsi:type="dcterms:W3CDTF">2022-01-28T02:30:41Z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