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2"/>
  </p:notesMasterIdLst>
  <p:handoutMasterIdLst>
    <p:handoutMasterId r:id="rId53"/>
  </p:handoutMasterIdLst>
  <p:sldIdLst>
    <p:sldId id="428" r:id="rId2"/>
    <p:sldId id="474" r:id="rId3"/>
    <p:sldId id="478" r:id="rId4"/>
    <p:sldId id="364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3" r:id="rId19"/>
    <p:sldId id="442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75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6" r:id="rId50"/>
    <p:sldId id="3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21" y="572447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슬라이드 번호 개체 틀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86268" y="6525347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121917" tIns="60959" rIns="121917" bIns="60959"/>
          <a:lstStyle/>
          <a:p>
            <a:endParaRPr lang="ko-KR" altLang="en-US" sz="24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943782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en-US" altLang="ko-KR" sz="5333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33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5" t="34907" b="43437"/>
          <a:stretch/>
        </p:blipFill>
        <p:spPr>
          <a:xfrm>
            <a:off x="603303" y="2438890"/>
            <a:ext cx="4907631" cy="1772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94"/>
          <a:stretch/>
        </p:blipFill>
        <p:spPr>
          <a:xfrm>
            <a:off x="0" y="225026"/>
            <a:ext cx="5318217" cy="20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97" y="1178751"/>
            <a:ext cx="8363389" cy="818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97" y="1331151"/>
            <a:ext cx="8363389" cy="8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완전한 작동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1294911"/>
            <a:ext cx="7286625" cy="5391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50895" y="2008247"/>
            <a:ext cx="540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 ~ 10행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Car 클래스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3 ~ 4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자동차의 색상과 속도 필드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6 ~ 7행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9 ~ 10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매개변수로 추가 속도( value )를 받아 현재 속도(self . speed) 증가 또는 감소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 ~ 15 행, 17 ~ 19 행, 21 ~ 23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 myCar1 ,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myCar2 , myCar3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생성하고, 색상과 속도 지정</a:t>
            </a:r>
          </a:p>
        </p:txBody>
      </p:sp>
    </p:spTree>
    <p:extLst>
      <p:ext uri="{BB962C8B-B14F-4D97-AF65-F5344CB8AC3E}">
        <p14:creationId xmlns:p14="http://schemas.microsoft.com/office/powerpoint/2010/main" val="136962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773705"/>
            <a:ext cx="8238236" cy="48155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0600" y="773704"/>
            <a:ext cx="5300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myCar1 의 upSpeed ( 30 )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호출하면 myCar1 의 필드 중 speed 필드가 30 으로 증가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myCar1 의 color 와 speed 필드 출력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같은 방식으로 myCar2 는 28 ~ 29 행, myCar3 는 31 ~ 32 행에서 사용</a:t>
            </a:r>
          </a:p>
        </p:txBody>
      </p:sp>
    </p:spTree>
    <p:extLst>
      <p:ext uri="{BB962C8B-B14F-4D97-AF65-F5344CB8AC3E}">
        <p14:creationId xmlns:p14="http://schemas.microsoft.com/office/powerpoint/2010/main" val="364680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클래스 사용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23755"/>
            <a:ext cx="7905084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088740"/>
            <a:ext cx="8059594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생성자의 개념 </a:t>
            </a:r>
            <a:r>
              <a:rPr lang="en-US" altLang="ko-KR" dirty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</a:t>
            </a:r>
            <a:r>
              <a:rPr lang="ko-KR" altLang="en-US" dirty="0" err="1"/>
              <a:t>필드값을</a:t>
            </a:r>
            <a:r>
              <a:rPr lang="ko-KR" altLang="en-US" dirty="0"/>
              <a:t> 초기화시키는 함수</a:t>
            </a:r>
            <a:endParaRPr lang="en-US" altLang="ko-KR" dirty="0"/>
          </a:p>
          <a:p>
            <a:r>
              <a:rPr lang="ko-KR" altLang="en-US" dirty="0"/>
              <a:t>생성자의 기본</a:t>
            </a:r>
          </a:p>
          <a:p>
            <a:pPr lvl="1"/>
            <a:r>
              <a:rPr lang="ko-KR" altLang="en-US" dirty="0"/>
              <a:t>생성자의 기본 형태 </a:t>
            </a:r>
            <a:r>
              <a:rPr lang="en-US" altLang="ko-KR" dirty="0"/>
              <a:t>: _ _ </a:t>
            </a:r>
            <a:r>
              <a:rPr lang="en-US" altLang="ko-KR" dirty="0" err="1"/>
              <a:t>init</a:t>
            </a:r>
            <a:r>
              <a:rPr lang="en-US" altLang="ko-KR" dirty="0"/>
              <a:t> _ _( )</a:t>
            </a:r>
            <a:r>
              <a:rPr lang="ko-KR" altLang="en-US" dirty="0"/>
              <a:t>라는 이름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_ _ </a:t>
            </a:r>
            <a:r>
              <a:rPr lang="en-US" altLang="ko-KR" dirty="0" err="1"/>
              <a:t>init</a:t>
            </a:r>
            <a:r>
              <a:rPr lang="en-US" altLang="ko-KR" dirty="0"/>
              <a:t> _ _( )</a:t>
            </a:r>
            <a:r>
              <a:rPr lang="ko-KR" altLang="en-US" dirty="0"/>
              <a:t>는 앞뒤에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Initialize </a:t>
            </a:r>
            <a:r>
              <a:rPr lang="ko-KR" altLang="en-US" dirty="0"/>
              <a:t>의 약자로 초기화 의미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</a:t>
            </a:r>
            <a:r>
              <a:rPr lang="ko-KR" altLang="en-US" dirty="0" err="1"/>
              <a:t>언더바가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개 붙은 것은 </a:t>
            </a:r>
            <a:r>
              <a:rPr lang="ko-KR" altLang="en-US" dirty="0" err="1"/>
              <a:t>파이썬에서</a:t>
            </a:r>
            <a:r>
              <a:rPr lang="ko-KR" altLang="en-US" dirty="0"/>
              <a:t> 예약해 놓은 것</a:t>
            </a:r>
            <a:r>
              <a:rPr lang="en-US" altLang="ko-KR" dirty="0"/>
              <a:t>, </a:t>
            </a:r>
            <a:r>
              <a:rPr lang="ko-KR" altLang="en-US" dirty="0"/>
              <a:t>프로그램을 작성시 이 이름을 사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용해서 새로운 함수나 </a:t>
            </a:r>
            <a:r>
              <a:rPr lang="ko-KR" altLang="en-US" dirty="0" err="1"/>
              <a:t>변수명을</a:t>
            </a:r>
            <a:r>
              <a:rPr lang="ko-KR" altLang="en-US" dirty="0"/>
              <a:t> 만들지 말 것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3170535"/>
            <a:ext cx="8011706" cy="963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338875"/>
            <a:ext cx="8021232" cy="21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lvl="2"/>
            <a:r>
              <a:rPr lang="ko-KR" altLang="en-US" dirty="0"/>
              <a:t>매개변수가 </a:t>
            </a:r>
            <a:r>
              <a:rPr lang="en-US" altLang="ko-KR" dirty="0"/>
              <a:t>self </a:t>
            </a:r>
            <a:r>
              <a:rPr lang="ko-KR" altLang="en-US" dirty="0"/>
              <a:t>만 있는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marL="534987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Code12 - 03 .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ko-KR" altLang="en-US" dirty="0" err="1"/>
              <a:t>코드양</a:t>
            </a:r>
            <a:r>
              <a:rPr lang="ko-KR" altLang="en-US" dirty="0"/>
              <a:t> 줄이려고 </a:t>
            </a:r>
            <a:r>
              <a:rPr lang="en-US" altLang="ko-KR" dirty="0"/>
              <a:t>Code12 - 02 .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와 달리 </a:t>
            </a:r>
            <a:r>
              <a:rPr lang="en-US" altLang="ko-KR" dirty="0"/>
              <a:t>myCar1 </a:t>
            </a:r>
            <a:r>
              <a:rPr lang="ko-KR" altLang="en-US" dirty="0"/>
              <a:t>과 </a:t>
            </a:r>
            <a:r>
              <a:rPr lang="en-US" altLang="ko-KR" dirty="0"/>
              <a:t>myCar2 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1713524"/>
            <a:ext cx="5467325" cy="4977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698" y="2393886"/>
            <a:ext cx="5033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 ~ 8행의 생성자가 17 ~ 18 행에서 자동으로 값 초기화</a:t>
            </a:r>
          </a:p>
        </p:txBody>
      </p:sp>
    </p:spTree>
    <p:extLst>
      <p:ext uri="{BB962C8B-B14F-4D97-AF65-F5344CB8AC3E}">
        <p14:creationId xmlns:p14="http://schemas.microsoft.com/office/powerpoint/2010/main" val="28452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매개변수가 있는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133746"/>
            <a:ext cx="7372350" cy="5476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6963" y="212385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6행의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생성자에서</a:t>
            </a:r>
            <a:r>
              <a:rPr lang="ko-KR" altLang="en-US" sz="1400" dirty="0">
                <a:solidFill>
                  <a:srgbClr val="FF0000"/>
                </a:solidFill>
              </a:rPr>
              <a:t> 매개변수 2개를 받도록 설정</a:t>
            </a:r>
          </a:p>
        </p:txBody>
      </p:sp>
    </p:spTree>
    <p:extLst>
      <p:ext uri="{BB962C8B-B14F-4D97-AF65-F5344CB8AC3E}">
        <p14:creationId xmlns:p14="http://schemas.microsoft.com/office/powerpoint/2010/main" val="232791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r="-941" b="35200"/>
          <a:stretch/>
        </p:blipFill>
        <p:spPr>
          <a:xfrm>
            <a:off x="2000546" y="1268760"/>
            <a:ext cx="8325925" cy="4638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5920" y="3924055"/>
            <a:ext cx="463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10행과 13행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getName ( )과 getSpeed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 </a:t>
            </a:r>
            <a:r>
              <a:rPr lang="ko-KR" altLang="en-US" sz="1400" dirty="0">
                <a:solidFill>
                  <a:srgbClr val="FF0000"/>
                </a:solidFill>
              </a:rPr>
              <a:t> 만들고 자동차의 이름과 현재 속도를 반환</a:t>
            </a:r>
          </a:p>
        </p:txBody>
      </p:sp>
    </p:spTree>
    <p:extLst>
      <p:ext uri="{BB962C8B-B14F-4D97-AF65-F5344CB8AC3E}">
        <p14:creationId xmlns:p14="http://schemas.microsoft.com/office/powerpoint/2010/main" val="374359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0" y="773706"/>
            <a:ext cx="8819480" cy="4323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20826" y="1403775"/>
            <a:ext cx="5445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23 ~ 24행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name 이나 speed 필드를 사용하지 않고 getName ( ),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        getSpeed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사용해서 값을 알아냄</a:t>
            </a:r>
          </a:p>
        </p:txBody>
      </p:sp>
    </p:spTree>
    <p:extLst>
      <p:ext uri="{BB962C8B-B14F-4D97-AF65-F5344CB8AC3E}">
        <p14:creationId xmlns:p14="http://schemas.microsoft.com/office/powerpoint/2010/main" val="4488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57948"/>
          <a:stretch/>
        </p:blipFill>
        <p:spPr>
          <a:xfrm>
            <a:off x="84667" y="519237"/>
            <a:ext cx="9080408" cy="6338764"/>
          </a:xfrm>
        </p:spPr>
      </p:pic>
    </p:spTree>
    <p:extLst>
      <p:ext uri="{BB962C8B-B14F-4D97-AF65-F5344CB8AC3E}">
        <p14:creationId xmlns:p14="http://schemas.microsoft.com/office/powerpoint/2010/main" val="60193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Car </a:t>
            </a:r>
            <a:r>
              <a:rPr lang="ko-KR" altLang="en-US" dirty="0"/>
              <a:t>클래스 </a:t>
            </a:r>
            <a:r>
              <a:rPr lang="en-US" altLang="ko-KR" dirty="0"/>
              <a:t>2 </a:t>
            </a:r>
            <a:r>
              <a:rPr lang="ko-KR" altLang="en-US" dirty="0"/>
              <a:t>개의 필드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클래스를 이용해 메인 코드에서 </a:t>
            </a:r>
            <a:r>
              <a:rPr lang="ko-KR" altLang="en-US" dirty="0" err="1"/>
              <a:t>인스턴스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583796"/>
            <a:ext cx="7903483" cy="1215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4" y="3429000"/>
            <a:ext cx="7470831" cy="7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231025"/>
            <a:ext cx="5172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안에 공간이 할당된 변수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인스턴스가</a:t>
            </a:r>
            <a:r>
              <a:rPr lang="ko-KR" altLang="en-US" dirty="0"/>
              <a:t> 클래스 변수 공간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07131"/>
            <a:ext cx="4365485" cy="50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9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생산 대수 확인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268760"/>
            <a:ext cx="7875875" cy="3150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7640" y="28439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클래스 변수 count 를 선언하고 0으로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7 ~ 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</a:t>
            </a:r>
            <a:r>
              <a:rPr lang="ko-KR" altLang="en-US" sz="1400" dirty="0">
                <a:solidFill>
                  <a:srgbClr val="FF0000"/>
                </a:solidFill>
              </a:rPr>
              <a:t> 안에서 클래스 변수 에 접근하려고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</a:rPr>
              <a:t>클래스명</a:t>
            </a:r>
            <a:r>
              <a:rPr lang="ko-KR" altLang="en-US" sz="1400" dirty="0">
                <a:solidFill>
                  <a:srgbClr val="FF0000"/>
                </a:solidFill>
              </a:rPr>
              <a:t>. count </a:t>
            </a:r>
            <a:r>
              <a:rPr lang="ko-KR" altLang="en-US" sz="1400" dirty="0" err="1">
                <a:solidFill>
                  <a:srgbClr val="FF0000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1 증가</a:t>
            </a:r>
          </a:p>
        </p:txBody>
      </p:sp>
    </p:spTree>
    <p:extLst>
      <p:ext uri="{BB962C8B-B14F-4D97-AF65-F5344CB8AC3E}">
        <p14:creationId xmlns:p14="http://schemas.microsoft.com/office/powerpoint/2010/main" val="128070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1436688"/>
            <a:ext cx="7248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  <a:endParaRPr lang="en-US" altLang="ko-KR" dirty="0"/>
          </a:p>
          <a:p>
            <a:pPr lvl="1"/>
            <a:r>
              <a:rPr lang="ko-KR" altLang="en-US" dirty="0"/>
              <a:t>클래스의 상속</a:t>
            </a:r>
            <a:r>
              <a:rPr lang="en-US" altLang="ko-KR" dirty="0"/>
              <a:t>( Inheritance ) : </a:t>
            </a:r>
            <a:r>
              <a:rPr lang="ko-KR" altLang="en-US" dirty="0"/>
              <a:t>기존 클래스에 있는 필드와 </a:t>
            </a:r>
            <a:r>
              <a:rPr lang="ko-KR" altLang="en-US" dirty="0" err="1"/>
              <a:t>메서드를</a:t>
            </a:r>
            <a:r>
              <a:rPr lang="ko-KR" altLang="en-US" dirty="0"/>
              <a:t> 그대로 물려받는 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새로운 클래스를 만드는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943835"/>
            <a:ext cx="5342266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상속의 개념</a:t>
            </a:r>
            <a:endParaRPr lang="en-US" altLang="ko-KR" dirty="0"/>
          </a:p>
          <a:p>
            <a:pPr lvl="2"/>
            <a:r>
              <a:rPr lang="ko-KR" altLang="en-US" dirty="0"/>
              <a:t>공통된 내용을 자동차 클래스에 두고 상속을 받음으로써 일관되고 효율적인 프로그래밍 가능</a:t>
            </a:r>
            <a:endParaRPr lang="en-US" altLang="ko-KR" dirty="0"/>
          </a:p>
          <a:p>
            <a:pPr lvl="2"/>
            <a:r>
              <a:rPr lang="ko-KR" altLang="en-US" dirty="0"/>
              <a:t>상위 클래스인 자동차 클래스를 슈퍼 클래스 또는 부모 클래스</a:t>
            </a:r>
            <a:r>
              <a:rPr lang="en-US" altLang="ko-KR" dirty="0"/>
              <a:t>, </a:t>
            </a:r>
            <a:r>
              <a:rPr lang="ko-KR" altLang="en-US" dirty="0"/>
              <a:t>하위의 승용차와 트럭 클래스는 서브 클래스 또는 자식 클래스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6" y="2033845"/>
            <a:ext cx="5136887" cy="45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상속을 구현하는 문법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133746"/>
            <a:ext cx="7391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상위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서브 클래스에서 재정의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628800"/>
            <a:ext cx="6030670" cy="49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구현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178751"/>
            <a:ext cx="7934159" cy="45455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0835" y="5462646"/>
            <a:ext cx="5458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10 ~ 16행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서브 클래스( Sedan )의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다시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객체지향 개념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객체지향 사각형을 </a:t>
            </a:r>
            <a:br>
              <a:rPr lang="en-US" altLang="ko-KR" dirty="0"/>
            </a:br>
            <a:r>
              <a:rPr lang="ko-KR" altLang="en-US" dirty="0"/>
              <a:t>그리는 거북이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268761"/>
            <a:ext cx="7441017" cy="148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71" y="2935721"/>
            <a:ext cx="3660597" cy="38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1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1256" y="969963"/>
            <a:ext cx="7258050" cy="5276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15880" y="203384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32행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Sedan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인스턴스의</a:t>
            </a:r>
            <a:r>
              <a:rPr lang="ko-KR" altLang="en-US" sz="1400" dirty="0">
                <a:solidFill>
                  <a:srgbClr val="FF0000"/>
                </a:solidFill>
              </a:rPr>
              <a:t>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호출하면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 10행에서 재정의된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호출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18행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서브 클래스( Truck )에는 아무런 내용 없어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</a:rPr>
              <a:t> 슈퍼 클래스( Car )의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그대로 상속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Truck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인스턴스의</a:t>
            </a:r>
            <a:r>
              <a:rPr lang="ko-KR" altLang="en-US" sz="1400" dirty="0">
                <a:solidFill>
                  <a:srgbClr val="FF0000"/>
                </a:solidFill>
              </a:rPr>
              <a:t> upSpeed ( ) 호출하면 4 ~ 7행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슈퍼 클래스( Car )의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51512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97919" y="2393950"/>
            <a:ext cx="7324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3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264385"/>
            <a:ext cx="7804393" cy="51792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30915" y="1538791"/>
            <a:ext cx="4869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 ~ 21행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슈퍼 클래스인 도형( Shape ) 클래스 선언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6 ~ 7행 </a:t>
            </a:r>
            <a:r>
              <a:rPr lang="en-US" altLang="ko-KR" sz="1400" dirty="0">
                <a:solidFill>
                  <a:srgbClr val="FF0000"/>
                </a:solidFill>
              </a:rPr>
              <a:t>:  </a:t>
            </a:r>
            <a:r>
              <a:rPr lang="ko-KR" altLang="en-US" sz="1400" dirty="0">
                <a:solidFill>
                  <a:srgbClr val="FF0000"/>
                </a:solidFill>
              </a:rPr>
              <a:t>도형에 공통으로 사용할 필드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9 ~ 10행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Shape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생성자에서</a:t>
            </a:r>
            <a:r>
              <a:rPr lang="ko-KR" altLang="en-US" sz="1400" dirty="0">
                <a:solidFill>
                  <a:srgbClr val="FF0000"/>
                </a:solidFill>
              </a:rPr>
              <a:t> 거북이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12 ~ 18행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색상, 선 두께를 무작위 추출하는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6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26494" y="1579563"/>
            <a:ext cx="7267575" cy="4057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95900" y="1493786"/>
            <a:ext cx="5085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20 행 </a:t>
            </a:r>
            <a:r>
              <a:rPr lang="en-US" altLang="ko-KR" sz="1400">
                <a:solidFill>
                  <a:srgbClr val="FF0000"/>
                </a:solidFill>
              </a:rPr>
              <a:t>: </a:t>
            </a:r>
            <a:r>
              <a:rPr lang="ko-KR" altLang="en-US" sz="1400">
                <a:solidFill>
                  <a:srgbClr val="FF0000"/>
                </a:solidFill>
              </a:rPr>
              <a:t>drawShape ( ) 메서드는 서브 클래스에서 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95900" y="2331700"/>
            <a:ext cx="53105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23 ~ 48행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서브 클래스인 사각형( Rectangle )을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Rectangle 에서 필요한 속성인 폭과 넓이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25 ~ 30행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생성자로</a:t>
            </a:r>
            <a:r>
              <a:rPr lang="ko-KR" altLang="en-US" sz="1400" dirty="0">
                <a:solidFill>
                  <a:srgbClr val="FF0000"/>
                </a:solidFill>
              </a:rPr>
              <a:t> 26 행에서 슈퍼 클래스의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</a:t>
            </a:r>
            <a:r>
              <a:rPr lang="ko-KR" altLang="en-US" sz="1400" dirty="0">
                <a:solidFill>
                  <a:srgbClr val="FF0000"/>
                </a:solidFill>
              </a:rPr>
              <a:t> 호출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27 ~ 28행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사각형의 중심을 x , y 로 받아 슈퍼 클래스 에서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</a:t>
            </a:r>
            <a:r>
              <a:rPr lang="ko-KR" altLang="en-US" sz="1400" dirty="0">
                <a:solidFill>
                  <a:srgbClr val="FF0000"/>
                </a:solidFill>
              </a:rPr>
              <a:t>상속받은 속성인 cx , cy 에 대입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29 ~ 30행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사각형의 폭과 높이를 무작위로 추출</a:t>
            </a:r>
          </a:p>
        </p:txBody>
      </p:sp>
    </p:spTree>
    <p:extLst>
      <p:ext uri="{BB962C8B-B14F-4D97-AF65-F5344CB8AC3E}">
        <p14:creationId xmlns:p14="http://schemas.microsoft.com/office/powerpoint/2010/main" val="4124726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93231" y="1717675"/>
            <a:ext cx="6134100" cy="3781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6030" y="158379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32 ~ 48행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슈퍼 클래스의 drawShape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오버라이드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36 ~ 39행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클릭한 점 중심으로 사각형의 왼쪽 위,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</a:t>
            </a:r>
            <a:r>
              <a:rPr lang="ko-KR" altLang="en-US" sz="1400" dirty="0">
                <a:solidFill>
                  <a:srgbClr val="FF0000"/>
                </a:solidFill>
              </a:rPr>
              <a:t>오른쪽 아래의 위치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41 ~ 48행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사각형을 그림</a:t>
            </a:r>
          </a:p>
        </p:txBody>
      </p:sp>
    </p:spTree>
    <p:extLst>
      <p:ext uri="{BB962C8B-B14F-4D97-AF65-F5344CB8AC3E}">
        <p14:creationId xmlns:p14="http://schemas.microsoft.com/office/powerpoint/2010/main" val="116124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66893" y="773113"/>
            <a:ext cx="6186776" cy="567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0855" y="863715"/>
            <a:ext cx="58610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51 ~ 53행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마우스 클릭 때마다 클릭 위치 이용 사각형( Rectangle )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생성, drawShape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실행해서 사각형 그림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57행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마우스 클릭하면 screenLeftClick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실행하도록 설정</a:t>
            </a:r>
          </a:p>
        </p:txBody>
      </p:sp>
    </p:spTree>
    <p:extLst>
      <p:ext uri="{BB962C8B-B14F-4D97-AF65-F5344CB8AC3E}">
        <p14:creationId xmlns:p14="http://schemas.microsoft.com/office/powerpoint/2010/main" val="41283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863715"/>
            <a:ext cx="8307415" cy="53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6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특별한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__ del __ ( 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2"/>
            <a:r>
              <a:rPr lang="ko-KR" altLang="en-US" dirty="0" err="1"/>
              <a:t>소멸자</a:t>
            </a:r>
            <a:r>
              <a:rPr lang="en-US" altLang="ko-KR" dirty="0"/>
              <a:t>( Destructor ),</a:t>
            </a:r>
            <a:r>
              <a:rPr lang="ko-KR" altLang="en-US" dirty="0"/>
              <a:t> </a:t>
            </a:r>
            <a:r>
              <a:rPr lang="ko-KR" altLang="en-US" dirty="0" err="1"/>
              <a:t>생성자와</a:t>
            </a:r>
            <a:r>
              <a:rPr lang="ko-KR" altLang="en-US" dirty="0"/>
              <a:t> 반대로 </a:t>
            </a:r>
            <a:r>
              <a:rPr lang="ko-KR" altLang="en-US" dirty="0" err="1"/>
              <a:t>인스턴스</a:t>
            </a:r>
            <a:r>
              <a:rPr lang="ko-KR" altLang="en-US" dirty="0"/>
              <a:t> 삭제할 때 자동 호출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__ </a:t>
            </a:r>
            <a:r>
              <a:rPr lang="en-US" altLang="ko-KR" dirty="0" err="1"/>
              <a:t>repr</a:t>
            </a:r>
            <a:r>
              <a:rPr lang="en-US" altLang="ko-KR" dirty="0"/>
              <a:t>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en-US" altLang="ko-KR" dirty="0"/>
              <a:t>print ( ) </a:t>
            </a:r>
            <a:r>
              <a:rPr lang="ko-KR" altLang="en-US" dirty="0"/>
              <a:t>문으로 출력할 때 실행</a:t>
            </a:r>
            <a:endParaRPr lang="en-US" altLang="ko-KR" dirty="0"/>
          </a:p>
          <a:p>
            <a:pPr lvl="1"/>
            <a:r>
              <a:rPr lang="en-US" altLang="ko-KR" dirty="0"/>
              <a:t>__ add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사이에 덧셈 작업이 일어날 때 실행되는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덧셈 작업 가능</a:t>
            </a:r>
            <a:endParaRPr lang="en-US" altLang="ko-KR" dirty="0"/>
          </a:p>
          <a:p>
            <a:pPr lvl="1"/>
            <a:r>
              <a:rPr lang="ko-KR" altLang="en-US" dirty="0"/>
              <a:t>비교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__ </a:t>
            </a:r>
            <a:r>
              <a:rPr lang="en-US" altLang="ko-KR" dirty="0" err="1"/>
              <a:t>lt</a:t>
            </a:r>
            <a:r>
              <a:rPr lang="en-US" altLang="ko-KR" dirty="0"/>
              <a:t> __( ), __ le __( ), __ </a:t>
            </a:r>
            <a:r>
              <a:rPr lang="en-US" altLang="ko-KR" dirty="0" err="1"/>
              <a:t>gt</a:t>
            </a:r>
            <a:r>
              <a:rPr lang="en-US" altLang="ko-KR" dirty="0"/>
              <a:t> __( ), __ </a:t>
            </a:r>
            <a:r>
              <a:rPr lang="en-US" altLang="ko-KR" dirty="0" err="1"/>
              <a:t>ge</a:t>
            </a:r>
            <a:r>
              <a:rPr lang="en-US" altLang="ko-KR" dirty="0"/>
              <a:t> __( ), __ </a:t>
            </a:r>
            <a:r>
              <a:rPr lang="en-US" altLang="ko-KR" dirty="0" err="1"/>
              <a:t>eq</a:t>
            </a:r>
            <a:r>
              <a:rPr lang="en-US" altLang="ko-KR" dirty="0"/>
              <a:t> __( ), __ ne __( )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사이의 비교 연산자</a:t>
            </a:r>
            <a:r>
              <a:rPr lang="en-US" altLang="ko-KR" dirty="0"/>
              <a:t>(&lt;, &lt;=, &gt;, &gt;=, ==, !=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사용할 때 호출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3879052"/>
            <a:ext cx="7785865" cy="21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7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1084263"/>
            <a:ext cx="72485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3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965200"/>
            <a:ext cx="7248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개념</a:t>
            </a:r>
            <a:endParaRPr lang="en-US" altLang="ko-KR" dirty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현실 세계의 사물을 컴퓨터 안에서 구현하려고 고안된 개념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자동차를 클래스로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58" y="1583795"/>
            <a:ext cx="8629709" cy="765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6" y="3592094"/>
            <a:ext cx="5841477" cy="25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서브 클래스에서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슈퍼 클래스에서는 빈 껍질의 </a:t>
            </a:r>
            <a:r>
              <a:rPr lang="ko-KR" altLang="en-US" dirty="0" err="1"/>
              <a:t>메서드만</a:t>
            </a:r>
            <a:r>
              <a:rPr lang="ko-KR" altLang="en-US" dirty="0"/>
              <a:t> 만들어 놓고 내용은 </a:t>
            </a:r>
            <a:r>
              <a:rPr lang="en-US" altLang="ko-KR" dirty="0"/>
              <a:t>pass </a:t>
            </a:r>
            <a:r>
              <a:rPr lang="ko-KR" altLang="en-US" dirty="0"/>
              <a:t>로 채움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51131"/>
            <a:ext cx="5871660" cy="4592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0836" y="2078850"/>
            <a:ext cx="5535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 ~ 11행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SuperClass  상속받은 SubClass1 과 SubClass2 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14 ~ 15행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sub1 과 sub2 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17 ~ 18행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오버라이딩한</a:t>
            </a:r>
            <a:r>
              <a:rPr lang="ko-KR" altLang="en-US" sz="1400" dirty="0">
                <a:solidFill>
                  <a:srgbClr val="FF0000"/>
                </a:solidFill>
              </a:rPr>
              <a:t> method ( ) 호출</a:t>
            </a:r>
          </a:p>
        </p:txBody>
      </p:sp>
    </p:spTree>
    <p:extLst>
      <p:ext uri="{BB962C8B-B14F-4D97-AF65-F5344CB8AC3E}">
        <p14:creationId xmlns:p14="http://schemas.microsoft.com/office/powerpoint/2010/main" val="3594303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3 ~ 4</a:t>
            </a:r>
            <a:r>
              <a:rPr lang="ko-KR" altLang="en-US" dirty="0"/>
              <a:t>행 </a:t>
            </a:r>
            <a:r>
              <a:rPr lang="en-US" altLang="ko-KR" dirty="0"/>
              <a:t>method ( 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ko-KR" altLang="en-US" dirty="0" err="1"/>
              <a:t>오버라이딩하지</a:t>
            </a:r>
            <a:r>
              <a:rPr lang="ko-KR" altLang="en-US" dirty="0"/>
              <a:t> 않았다는 </a:t>
            </a:r>
            <a:r>
              <a:rPr lang="en-US" altLang="ko-KR" dirty="0"/>
              <a:t>Not Implement Error </a:t>
            </a:r>
            <a:r>
              <a:rPr lang="ko-KR" altLang="en-US" dirty="0"/>
              <a:t> 발생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6" y="1538791"/>
            <a:ext cx="7343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5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프로그램 하나에서 여러 개를 동시에 처리할 수 있도록 제공하는 기능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6" y="1628800"/>
            <a:ext cx="3915435" cy="2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2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대가 경주하는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53" y="1358771"/>
            <a:ext cx="7343775" cy="1381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52" y="2739896"/>
            <a:ext cx="7343775" cy="25406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03976" y="179420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 ~ 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RacingCar 클래스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9 ~ 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자동차가 달린다는 것을 3번 출력하는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</a:t>
            </a:r>
            <a:r>
              <a:rPr lang="ko-KR" altLang="en-US" sz="1400" dirty="0">
                <a:solidFill>
                  <a:srgbClr val="FF0000"/>
                </a:solidFill>
              </a:rPr>
              <a:t>runCar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너무 빠른 출력 방지하려고 0 . 1 초 동안 멈춤</a:t>
            </a:r>
          </a:p>
        </p:txBody>
      </p:sp>
    </p:spTree>
    <p:extLst>
      <p:ext uri="{BB962C8B-B14F-4D97-AF65-F5344CB8AC3E}">
        <p14:creationId xmlns:p14="http://schemas.microsoft.com/office/powerpoint/2010/main" val="108423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45544" y="1241425"/>
            <a:ext cx="7229475" cy="4733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0905" y="14037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20 ~ 22행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세 대가 차례로 출발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06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대를 동시에 출발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088740"/>
            <a:ext cx="7730859" cy="54906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76948" y="15837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threading 모듈 </a:t>
            </a:r>
            <a:r>
              <a:rPr lang="ko-KR" altLang="en-US" sz="1400" dirty="0" err="1">
                <a:solidFill>
                  <a:srgbClr val="FF0000"/>
                </a:solidFill>
              </a:rPr>
              <a:t>임포트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threading . Thread ( target =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또는 함수,         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args =(매개변수)) 형식 사용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car1 . runCar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메서드명을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 ~ 15행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3개를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17 ~ 19행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start ( )</a:t>
            </a:r>
          </a:p>
        </p:txBody>
      </p:sp>
    </p:spTree>
    <p:extLst>
      <p:ext uri="{BB962C8B-B14F-4D97-AF65-F5344CB8AC3E}">
        <p14:creationId xmlns:p14="http://schemas.microsoft.com/office/powerpoint/2010/main" val="1643730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0" y="1133745"/>
            <a:ext cx="7812360" cy="29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1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프로세싱</a:t>
            </a:r>
            <a:endParaRPr lang="en-US" altLang="ko-KR" dirty="0"/>
          </a:p>
          <a:p>
            <a:pPr lvl="1"/>
            <a:r>
              <a:rPr lang="ko-KR" altLang="en-US" dirty="0"/>
              <a:t>동시에 </a:t>
            </a:r>
            <a:r>
              <a:rPr lang="en-US" altLang="ko-KR" dirty="0"/>
              <a:t>CPU </a:t>
            </a:r>
            <a:r>
              <a:rPr lang="ko-KR" altLang="en-US" dirty="0"/>
              <a:t>를 여러 개 사용</a:t>
            </a: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769" b="29054"/>
          <a:stretch/>
        </p:blipFill>
        <p:spPr>
          <a:xfrm>
            <a:off x="2135559" y="1538790"/>
            <a:ext cx="7715299" cy="47705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0051" y="4599130"/>
            <a:ext cx="4857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multiprocessing . Process ( target =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또는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ko-KR" altLang="en-US" sz="1400" dirty="0">
                <a:solidFill>
                  <a:srgbClr val="FF0000"/>
                </a:solidFill>
              </a:rPr>
              <a:t>  함수, args =(매개변수)) 형식 사용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59733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2681" y="1475679"/>
            <a:ext cx="7315200" cy="1771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75821" y="998731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프로세스 시작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59" y="3429000"/>
            <a:ext cx="6592643" cy="23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04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1" y="1104795"/>
            <a:ext cx="7947375" cy="24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클래스의 개념을 실제 코드로 구현</a:t>
            </a:r>
            <a:endParaRPr lang="en-US" altLang="ko-KR" dirty="0"/>
          </a:p>
          <a:p>
            <a:pPr lvl="2"/>
            <a:r>
              <a:rPr lang="ko-KR" altLang="en-US" dirty="0"/>
              <a:t>자동차의 속성은 지금까지 사용 한 변수처럼 생성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( Field ))</a:t>
            </a:r>
          </a:p>
          <a:p>
            <a:pPr lvl="2"/>
            <a:r>
              <a:rPr lang="ko-KR" altLang="en-US" dirty="0"/>
              <a:t>자동차의 기능은 지금까지 사용한 함수 형식으로 구현</a:t>
            </a:r>
            <a:endParaRPr lang="en-US" altLang="ko-KR" dirty="0"/>
          </a:p>
          <a:p>
            <a:pPr lvl="2"/>
            <a:r>
              <a:rPr lang="ko-KR" altLang="en-US" dirty="0"/>
              <a:t>클래스 안에서 구현된 함수는 함수라고 하지 않고 </a:t>
            </a:r>
            <a:r>
              <a:rPr lang="ko-KR" altLang="en-US" dirty="0" err="1"/>
              <a:t>메서드라고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2194221"/>
            <a:ext cx="8239850" cy="31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5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클래스를 완전한 </a:t>
            </a:r>
            <a:r>
              <a:rPr lang="ko-KR" altLang="en-US" dirty="0" err="1"/>
              <a:t>파이썬</a:t>
            </a:r>
            <a:r>
              <a:rPr lang="ko-KR" altLang="en-US" dirty="0"/>
              <a:t> 코드로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23755"/>
            <a:ext cx="8289763" cy="3060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4284095"/>
            <a:ext cx="8199753" cy="749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0935" y="19505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 ~ 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self . speed는 3행의 speed 의미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>
                <a:solidFill>
                  <a:srgbClr val="FF0000"/>
                </a:solidFill>
              </a:rPr>
              <a:t> 즉 자신의 클래스에 있는 speed 변수</a:t>
            </a:r>
          </a:p>
        </p:txBody>
      </p:sp>
    </p:spTree>
    <p:extLst>
      <p:ext uri="{BB962C8B-B14F-4D97-AF65-F5344CB8AC3E}">
        <p14:creationId xmlns:p14="http://schemas.microsoft.com/office/powerpoint/2010/main" val="171386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Code12-01.py</a:t>
            </a:r>
            <a:r>
              <a:rPr lang="ko-KR" altLang="en-US" dirty="0"/>
              <a:t>에 </a:t>
            </a:r>
            <a:r>
              <a:rPr lang="ko-KR" altLang="en-US" dirty="0" err="1"/>
              <a:t>메서드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printMessage</a:t>
            </a:r>
            <a:r>
              <a:rPr lang="en-US" altLang="ko-KR" dirty="0"/>
              <a:t> ( ) </a:t>
            </a:r>
            <a:r>
              <a:rPr lang="ko-KR" altLang="en-US" dirty="0"/>
              <a:t>안에서는 필드를 사용하지 않으므로 이때는 </a:t>
            </a:r>
            <a:r>
              <a:rPr lang="en-US" altLang="ko-KR" dirty="0"/>
              <a:t>self </a:t>
            </a:r>
            <a:r>
              <a:rPr lang="ko-KR" altLang="en-US" dirty="0"/>
              <a:t>생략이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인스턴스의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실제 생산되는 자동차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223755"/>
            <a:ext cx="7038975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39" y="3165969"/>
            <a:ext cx="5982706" cy="32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구현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자동차 세 대의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178750"/>
            <a:ext cx="6885765" cy="3127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69" y="4824155"/>
            <a:ext cx="7258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필드에 값 대입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68761"/>
            <a:ext cx="4230470" cy="2803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6" y="4319819"/>
            <a:ext cx="7957447" cy="18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6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1378</Words>
  <Application>Microsoft Office PowerPoint</Application>
  <PresentationFormat>와이드스크린</PresentationFormat>
  <Paragraphs>316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03 생성자</vt:lpstr>
      <vt:lpstr>Section 03 생성자</vt:lpstr>
      <vt:lpstr>Section 03 생성자</vt:lpstr>
      <vt:lpstr>Section 03 생성자</vt:lpstr>
      <vt:lpstr>Section 03 생성자</vt:lpstr>
      <vt:lpstr>Section 04 인스턴스 변수와 클래스 변수</vt:lpstr>
      <vt:lpstr>Section 04 인스턴스 변수와 클래스 변수</vt:lpstr>
      <vt:lpstr>Section 04 인스턴스 변수와 클래스 변수</vt:lpstr>
      <vt:lpstr>Section 04 인스턴스 변수와 클래스 변수</vt:lpstr>
      <vt:lpstr>Section 04 인스턴스 변수와 클래스 변수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263</cp:revision>
  <dcterms:created xsi:type="dcterms:W3CDTF">2012-07-23T02:34:37Z</dcterms:created>
  <dcterms:modified xsi:type="dcterms:W3CDTF">2022-01-28T02:55:56Z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