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handoutMasterIdLst>
    <p:handoutMasterId r:id="rId37"/>
  </p:handoutMasterIdLst>
  <p:sldIdLst>
    <p:sldId id="428" r:id="rId2"/>
    <p:sldId id="364" r:id="rId3"/>
    <p:sldId id="460" r:id="rId4"/>
    <p:sldId id="365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8" r:id="rId34"/>
    <p:sldId id="36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94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5454" y="998730"/>
            <a:ext cx="95821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C:\Users\KDY\Desktop\파이썬 3판\강의교안\줄배경.png">
            <a:extLst>
              <a:ext uri="{FF2B5EF4-FFF2-40B4-BE49-F238E27FC236}">
                <a16:creationId xmlns:a16="http://schemas.microsoft.com/office/drawing/2014/main" id="{3B53A380-A2F4-46F3-96ED-28D673278A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KDY\Desktop\파이썬 3판\강의교안\파이썬 for Beginner 3판 로고.png">
            <a:extLst>
              <a:ext uri="{FF2B5EF4-FFF2-40B4-BE49-F238E27FC236}">
                <a16:creationId xmlns:a16="http://schemas.microsoft.com/office/drawing/2014/main" id="{9A28C860-82AA-40DD-8A54-CD18B88B84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:\Users\KDY\Desktop\파이썬 3판\강의교안\파이썬 for Beginner 3판 강의교안 템플릿.png">
            <a:extLst>
              <a:ext uri="{FF2B5EF4-FFF2-40B4-BE49-F238E27FC236}">
                <a16:creationId xmlns:a16="http://schemas.microsoft.com/office/drawing/2014/main" id="{5D4071CE-DD26-4189-961D-13FE9E21E1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19" y="572446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F921DF58-489B-45B7-BA53-200185A8AAD6}"/>
              </a:ext>
            </a:extLst>
          </p:cNvPr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6"/>
            <a:ext cx="11675533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F8356672-B617-4AE1-AA19-F353D14B476A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240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390D8EE1-BF38-49BA-BD5E-CD375007EB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8D9F11-3E8A-4E75-98B2-4C87FC545FFC}"/>
              </a:ext>
            </a:extLst>
          </p:cNvPr>
          <p:cNvSpPr txBox="1"/>
          <p:nvPr userDrawn="1"/>
        </p:nvSpPr>
        <p:spPr>
          <a:xfrm>
            <a:off x="4226424" y="2895790"/>
            <a:ext cx="376666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33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5333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8019F5-7086-4BA3-843B-230F4F43B9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32"/>
          <a:stretch/>
        </p:blipFill>
        <p:spPr>
          <a:xfrm>
            <a:off x="470375" y="458670"/>
            <a:ext cx="4730419" cy="1650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55C695-EC56-4BD7-939F-F87161635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8" t="35782" r="1506" b="41249"/>
          <a:stretch/>
        </p:blipFill>
        <p:spPr>
          <a:xfrm>
            <a:off x="-879775" y="3609020"/>
            <a:ext cx="6407950" cy="18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데이터베이스 구축</a:t>
            </a:r>
            <a:endParaRPr lang="en-US" altLang="ko-KR" dirty="0"/>
          </a:p>
          <a:p>
            <a:pPr lvl="1"/>
            <a:r>
              <a:rPr lang="en-US" altLang="ko-KR" dirty="0"/>
              <a:t>SQLite </a:t>
            </a:r>
            <a:r>
              <a:rPr lang="ko-KR" altLang="en-US" dirty="0"/>
              <a:t>에 접속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B9406C-DF76-490A-985B-A4B4DC18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" y="1856084"/>
            <a:ext cx="9010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FEB77-8B91-4299-8E90-40B84217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" y="1538790"/>
            <a:ext cx="8162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➊ 데이터베이스 생성</a:t>
            </a:r>
            <a:endParaRPr lang="en-US" altLang="ko-KR" dirty="0"/>
          </a:p>
          <a:p>
            <a:pPr lvl="2"/>
            <a:r>
              <a:rPr lang="en-US" altLang="ko-KR" dirty="0"/>
              <a:t>‘.open </a:t>
            </a:r>
            <a:r>
              <a:rPr lang="ko-KR" altLang="en-US" dirty="0"/>
              <a:t>데이터베이스이름’ 명령어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en-US" altLang="ko-KR" dirty="0"/>
              <a:t> • </a:t>
            </a:r>
            <a:r>
              <a:rPr lang="ko-KR" altLang="en-US" dirty="0"/>
              <a:t>자주 사용하는 </a:t>
            </a:r>
            <a:r>
              <a:rPr lang="en-US" altLang="ko-KR" dirty="0"/>
              <a:t>SQLite </a:t>
            </a:r>
            <a:r>
              <a:rPr lang="ko-KR" altLang="en-US" dirty="0"/>
              <a:t>명령어</a:t>
            </a:r>
          </a:p>
          <a:p>
            <a:pPr marL="534987" lvl="2" indent="0">
              <a:buNone/>
            </a:pPr>
            <a:r>
              <a:rPr lang="en-US" altLang="ko-KR" dirty="0"/>
              <a:t>   •. table : </a:t>
            </a:r>
            <a:r>
              <a:rPr lang="ko-KR" altLang="en-US" dirty="0"/>
              <a:t>현재 데이터베이스의 테이블 목록을 보여 준다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•. schema </a:t>
            </a:r>
            <a:r>
              <a:rPr lang="ko-KR" altLang="en-US" dirty="0"/>
              <a:t>테이블이름 </a:t>
            </a:r>
            <a:r>
              <a:rPr lang="en-US" altLang="ko-KR" dirty="0"/>
              <a:t>: </a:t>
            </a:r>
            <a:r>
              <a:rPr lang="ko-KR" altLang="en-US" dirty="0"/>
              <a:t>테이블의 열 및 데이터 형식 등 정보를 보여 준다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•. header on : SELECT </a:t>
            </a:r>
            <a:r>
              <a:rPr lang="ko-KR" altLang="en-US" dirty="0"/>
              <a:t>문으로 출력할 때 헤더를 보여 준다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•. mode column : SELECT </a:t>
            </a:r>
            <a:r>
              <a:rPr lang="ko-KR" altLang="en-US" dirty="0"/>
              <a:t>문으로 출력할 때 </a:t>
            </a:r>
            <a:r>
              <a:rPr lang="ko-KR" altLang="en-US" dirty="0" err="1"/>
              <a:t>컬럼</a:t>
            </a:r>
            <a:r>
              <a:rPr lang="ko-KR" altLang="en-US" dirty="0"/>
              <a:t> 모드로 출력한다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•. quit : SQLite </a:t>
            </a:r>
            <a:r>
              <a:rPr lang="ko-KR" altLang="en-US" dirty="0"/>
              <a:t>를 종료한다</a:t>
            </a:r>
            <a:r>
              <a:rPr lang="en-US" altLang="ko-KR" dirty="0"/>
              <a:t>.</a:t>
            </a:r>
          </a:p>
          <a:p>
            <a:pPr marL="534987" lvl="2" indent="0">
              <a:buNone/>
            </a:pPr>
            <a:r>
              <a:rPr lang="en-US" altLang="ko-KR" dirty="0"/>
              <a:t>   • SELECT </a:t>
            </a:r>
            <a:r>
              <a:rPr lang="ko-KR" altLang="en-US" dirty="0"/>
              <a:t>문 사용 전 ‘</a:t>
            </a:r>
            <a:r>
              <a:rPr lang="en-US" altLang="ko-KR" dirty="0"/>
              <a:t>. header on ’,</a:t>
            </a:r>
            <a:r>
              <a:rPr lang="ko-KR" altLang="en-US" dirty="0"/>
              <a:t> ‘</a:t>
            </a:r>
            <a:r>
              <a:rPr lang="en-US" altLang="ko-KR" dirty="0"/>
              <a:t>. mode column ’</a:t>
            </a:r>
            <a:r>
              <a:rPr lang="ko-KR" altLang="en-US" dirty="0"/>
              <a:t> 설정하면 결과 화면 보기 </a:t>
            </a:r>
            <a:r>
              <a:rPr lang="en-US" altLang="ko-KR" dirty="0"/>
              <a:t> •</a:t>
            </a:r>
            <a:r>
              <a:rPr lang="ko-KR" altLang="en-US" dirty="0"/>
              <a:t>좋게 출력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F29F2-1524-4998-A28B-4979D89A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5" y="1403774"/>
            <a:ext cx="9883200" cy="11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6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➋ 테이블 생성</a:t>
            </a:r>
            <a:endParaRPr lang="en-US" altLang="ko-KR" dirty="0"/>
          </a:p>
          <a:p>
            <a:pPr lvl="2"/>
            <a:r>
              <a:rPr lang="en-US" altLang="ko-KR" dirty="0" err="1"/>
              <a:t>naverDB</a:t>
            </a:r>
            <a:r>
              <a:rPr lang="en-US" altLang="ko-KR" dirty="0"/>
              <a:t> </a:t>
            </a:r>
            <a:r>
              <a:rPr lang="ko-KR" altLang="en-US" dirty="0"/>
              <a:t>안에 테이블을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E3B777-F7B5-4547-8324-CE284B73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30" y="2438890"/>
            <a:ext cx="8115018" cy="1484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73465A-5CA4-4F26-BCEC-2AB412B4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30" y="1590356"/>
            <a:ext cx="5614099" cy="6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1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➌ 데이터 입력</a:t>
            </a:r>
            <a:endParaRPr lang="en-US" altLang="ko-KR" dirty="0"/>
          </a:p>
          <a:p>
            <a:pPr lvl="2"/>
            <a:r>
              <a:rPr lang="ko-KR" altLang="en-US" dirty="0"/>
              <a:t>행 데이터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/>
              <a:t>행 데이터를 삭제하려면 ‘ </a:t>
            </a:r>
            <a:r>
              <a:rPr lang="en-US" altLang="ko-KR" dirty="0"/>
              <a:t>DELETE FROM </a:t>
            </a:r>
            <a:r>
              <a:rPr lang="ko-KR" altLang="en-US" dirty="0"/>
              <a:t>테이블이름 </a:t>
            </a:r>
            <a:r>
              <a:rPr lang="en-US" altLang="ko-KR" dirty="0"/>
              <a:t>WHERE </a:t>
            </a:r>
            <a:r>
              <a:rPr lang="ko-KR" altLang="en-US" dirty="0" err="1"/>
              <a:t>열이름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;’ </a:t>
            </a:r>
            <a:r>
              <a:rPr lang="ko-KR" altLang="en-US" dirty="0"/>
              <a:t>형식 사용 </a:t>
            </a:r>
            <a:endParaRPr lang="en-US" altLang="ko-KR" dirty="0"/>
          </a:p>
          <a:p>
            <a:pPr marL="534987" lvl="2" indent="0">
              <a:buNone/>
            </a:pPr>
            <a:r>
              <a:rPr lang="ko-KR" altLang="en-US" dirty="0"/>
              <a:t>       행 데이터의 값 수정하려면 ‘ </a:t>
            </a:r>
            <a:r>
              <a:rPr lang="en-US" altLang="ko-KR" dirty="0"/>
              <a:t>UPDATE </a:t>
            </a:r>
            <a:r>
              <a:rPr lang="ko-KR" altLang="en-US" dirty="0"/>
              <a:t>테이블이름 </a:t>
            </a:r>
            <a:r>
              <a:rPr lang="en-US" altLang="ko-KR" dirty="0"/>
              <a:t>SET </a:t>
            </a:r>
            <a:r>
              <a:rPr lang="ko-KR" altLang="en-US" dirty="0" err="1"/>
              <a:t>열이름</a:t>
            </a:r>
            <a:r>
              <a:rPr lang="en-US" altLang="ko-KR" dirty="0"/>
              <a:t>=</a:t>
            </a:r>
            <a:r>
              <a:rPr lang="ko-KR" altLang="en-US" dirty="0" err="1"/>
              <a:t>새값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열이름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;’ </a:t>
            </a:r>
            <a:r>
              <a:rPr lang="ko-KR" altLang="en-US" dirty="0"/>
              <a:t>형식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83795"/>
            <a:ext cx="72009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1" y="2250152"/>
            <a:ext cx="6669605" cy="2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➍ 데이터 조회 및 활용</a:t>
            </a:r>
            <a:endParaRPr lang="en-US" altLang="ko-KR" dirty="0"/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로 일반적인 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SELECT </a:t>
            </a:r>
            <a:r>
              <a:rPr lang="ko-KR" altLang="en-US" dirty="0"/>
              <a:t>문을 </a:t>
            </a:r>
            <a:r>
              <a:rPr lang="en-US" altLang="ko-KR" dirty="0"/>
              <a:t>WHERE </a:t>
            </a:r>
            <a:r>
              <a:rPr lang="ko-KR" altLang="en-US" dirty="0"/>
              <a:t>조건과 함께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85" y="1538790"/>
            <a:ext cx="712470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585" y="2224197"/>
            <a:ext cx="7012015" cy="28048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135" y="5507733"/>
            <a:ext cx="7111150" cy="4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45" y="893924"/>
            <a:ext cx="8348906" cy="3545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25623" y="1298948"/>
            <a:ext cx="5472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➊ 1990 년 이전에 태어난 사람의 아이디와 출생연도를 확인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➋ 아이디가 ‘ park ’인 사람의 모든 정보를 조회하는데 여기서 * 는 모든 열을 의미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5673" y="3158971"/>
            <a:ext cx="48682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➌ 조회한 결과 정렬하려고 ORDER BY 문을 사용. 전체 테이블을 출생연도가 작은(오름차순) 순서로 정렬하려면 다음과 같이 조회할 수 있다. 반대로 큰(내림차순) 순서부터 조회하려면 맨 뒤 에 DESC 붙임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➍ 작업이 모두 끝나 SQLite 종료</a:t>
            </a:r>
          </a:p>
        </p:txBody>
      </p:sp>
    </p:spTree>
    <p:extLst>
      <p:ext uri="{BB962C8B-B14F-4D97-AF65-F5344CB8AC3E}">
        <p14:creationId xmlns:p14="http://schemas.microsoft.com/office/powerpoint/2010/main" val="5250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863715"/>
            <a:ext cx="8148552" cy="51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데이터의 입력과 조회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 입력하는 코딩 순서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4966C-6478-46DD-8D4D-AE774705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5" y="1808820"/>
            <a:ext cx="5010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➊ 데이터베이스 연결</a:t>
            </a:r>
            <a:endParaRPr lang="en-US" altLang="ko-KR" dirty="0"/>
          </a:p>
          <a:p>
            <a:pPr lvl="2"/>
            <a:r>
              <a:rPr lang="en-US" altLang="ko-KR" dirty="0"/>
              <a:t>sqlite3 </a:t>
            </a:r>
            <a:r>
              <a:rPr lang="ko-KR" altLang="en-US" dirty="0"/>
              <a:t> </a:t>
            </a:r>
            <a:r>
              <a:rPr lang="ko-KR" altLang="en-US" dirty="0" err="1"/>
              <a:t>임포트</a:t>
            </a:r>
            <a:r>
              <a:rPr lang="ko-KR" altLang="en-US" dirty="0"/>
              <a:t> 후 </a:t>
            </a:r>
            <a:r>
              <a:rPr lang="en-US" altLang="ko-KR" dirty="0"/>
              <a:t>sqlite3 . connect (“ DB </a:t>
            </a:r>
            <a:r>
              <a:rPr lang="ko-KR" altLang="en-US" dirty="0"/>
              <a:t>이름”</a:t>
            </a:r>
            <a:r>
              <a:rPr lang="en-US" altLang="ko-KR" dirty="0"/>
              <a:t>)</a:t>
            </a:r>
            <a:r>
              <a:rPr lang="ko-KR" altLang="en-US" dirty="0"/>
              <a:t>으로 데이터베이스와 연결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➋ 커서 생성</a:t>
            </a:r>
            <a:endParaRPr lang="en-US" altLang="ko-KR" dirty="0"/>
          </a:p>
          <a:p>
            <a:pPr lvl="2"/>
            <a:r>
              <a:rPr lang="ko-KR" altLang="en-US" dirty="0"/>
              <a:t>커서</a:t>
            </a:r>
            <a:r>
              <a:rPr lang="en-US" altLang="ko-KR" dirty="0"/>
              <a:t>( Cursor ) : </a:t>
            </a:r>
            <a:r>
              <a:rPr lang="ko-KR" altLang="en-US" dirty="0"/>
              <a:t>데이터베이스에 </a:t>
            </a:r>
            <a:r>
              <a:rPr lang="en-US" altLang="ko-KR" dirty="0"/>
              <a:t>SQL </a:t>
            </a:r>
            <a:r>
              <a:rPr lang="ko-KR" altLang="en-US" dirty="0"/>
              <a:t>문을 실행 또는 실행된 결과를 돌려받는 통로</a:t>
            </a:r>
            <a:endParaRPr lang="en-US" altLang="ko-KR" dirty="0"/>
          </a:p>
          <a:p>
            <a:pPr lvl="2"/>
            <a:r>
              <a:rPr lang="en-US" altLang="ko-KR" dirty="0"/>
              <a:t>➊ </a:t>
            </a:r>
            <a:r>
              <a:rPr lang="ko-KR" altLang="en-US" dirty="0"/>
              <a:t>에서 연결한 </a:t>
            </a:r>
            <a:r>
              <a:rPr lang="ko-KR" altLang="en-US" dirty="0" err="1"/>
              <a:t>연결자에</a:t>
            </a:r>
            <a:r>
              <a:rPr lang="ko-KR" altLang="en-US" dirty="0"/>
              <a:t> 커서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81" y="1493786"/>
            <a:ext cx="7305675" cy="15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80" y="4239090"/>
            <a:ext cx="7296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10B542-6D4F-44E7-9F95-4DE5188ED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1" t="63781"/>
          <a:stretch/>
        </p:blipFill>
        <p:spPr>
          <a:xfrm>
            <a:off x="425370" y="953725"/>
            <a:ext cx="8115912" cy="43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➌ 테이블 만들기</a:t>
            </a:r>
            <a:endParaRPr lang="en-US" altLang="ko-KR" dirty="0"/>
          </a:p>
          <a:p>
            <a:pPr lvl="2"/>
            <a:r>
              <a:rPr lang="ko-KR" altLang="en-US" dirty="0"/>
              <a:t>테이블 만드는 </a:t>
            </a:r>
            <a:r>
              <a:rPr lang="en-US" altLang="ko-KR" dirty="0"/>
              <a:t>SQL </a:t>
            </a:r>
            <a:r>
              <a:rPr lang="ko-KR" altLang="en-US" dirty="0"/>
              <a:t>문을 커서이름</a:t>
            </a:r>
            <a:r>
              <a:rPr lang="en-US" altLang="ko-KR" dirty="0"/>
              <a:t>. execute ( ) </a:t>
            </a:r>
            <a:r>
              <a:rPr lang="ko-KR" altLang="en-US" dirty="0"/>
              <a:t>함수의 매개변수로 넘겨주면 </a:t>
            </a:r>
            <a:r>
              <a:rPr lang="en-US" altLang="ko-KR" dirty="0"/>
              <a:t>SQL </a:t>
            </a:r>
            <a:r>
              <a:rPr lang="ko-KR" altLang="en-US" dirty="0"/>
              <a:t>문이 데이터베이스에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➍ 데이터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6" y="1763815"/>
            <a:ext cx="7823121" cy="15301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5" y="3879050"/>
            <a:ext cx="7832669" cy="133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236" y="5086420"/>
            <a:ext cx="7820020" cy="7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2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➎ 입력한 데이터 저장</a:t>
            </a:r>
            <a:r>
              <a:rPr lang="en-US" altLang="ko-KR" dirty="0"/>
              <a:t>-</a:t>
            </a:r>
            <a:r>
              <a:rPr lang="ko-KR" altLang="en-US" dirty="0" err="1"/>
              <a:t>커밋</a:t>
            </a:r>
            <a:r>
              <a:rPr lang="en-US" altLang="ko-KR" dirty="0"/>
              <a:t>( Commit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➏ 데이터베이스 닫기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313765"/>
            <a:ext cx="7988226" cy="1440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99031"/>
            <a:ext cx="7988226" cy="14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입력 프로그램의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1313765"/>
            <a:ext cx="8190910" cy="43777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63844" y="221386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4 ~ 6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사용할 변수 선언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9 ~ 10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데이터베이스 연결하고 커서 준비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83631" y="1289050"/>
            <a:ext cx="7353300" cy="4638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6953" y="154754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12 ~ 20행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무한 반복하면서 data1 ~ data4 입력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80865" y="2640563"/>
            <a:ext cx="5414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19행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데이터를 INSERT 문으로 sql 변수에 문자열로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22 ~ 23행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데이터 저장, 연결된 데이터베이스를 닫음</a:t>
            </a:r>
          </a:p>
        </p:txBody>
      </p:sp>
    </p:spTree>
    <p:extLst>
      <p:ext uri="{BB962C8B-B14F-4D97-AF65-F5344CB8AC3E}">
        <p14:creationId xmlns:p14="http://schemas.microsoft.com/office/powerpoint/2010/main" val="349767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88394" y="3008313"/>
            <a:ext cx="7343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71816C-45FE-4D33-8B83-D0CDA0A2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41" y="1482010"/>
            <a:ext cx="6344602" cy="4933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데이터를 조회하는 코딩 순서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205790" y="3275111"/>
            <a:ext cx="516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➌ 커서에 SELECT 문으로 조회한 결과를 한꺼번에 저장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7551" y="4303830"/>
            <a:ext cx="5166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➍ 조회한 데이터 한 행씩 fetchone ( ) 함수로 접근한 후 출력</a:t>
            </a:r>
          </a:p>
        </p:txBody>
      </p:sp>
    </p:spTree>
    <p:extLst>
      <p:ext uri="{BB962C8B-B14F-4D97-AF65-F5344CB8AC3E}">
        <p14:creationId xmlns:p14="http://schemas.microsoft.com/office/powerpoint/2010/main" val="2399777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조회 프로그램의 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21" y="1268760"/>
            <a:ext cx="7863731" cy="38704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66856" y="4599131"/>
            <a:ext cx="299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12행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 SELECT 문으로 테이블 조회</a:t>
            </a:r>
          </a:p>
        </p:txBody>
      </p:sp>
    </p:spTree>
    <p:extLst>
      <p:ext uri="{BB962C8B-B14F-4D97-AF65-F5344CB8AC3E}">
        <p14:creationId xmlns:p14="http://schemas.microsoft.com/office/powerpoint/2010/main" val="264960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23069" y="773113"/>
            <a:ext cx="7074424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2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rows </a:t>
            </a:r>
            <a:r>
              <a:rPr lang="ko-KR" altLang="en-US" dirty="0"/>
              <a:t>저장 형태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78750"/>
            <a:ext cx="7924342" cy="810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59" y="2618910"/>
            <a:ext cx="78900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8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r>
              <a:rPr lang="ko-KR" altLang="en-US" dirty="0"/>
              <a:t>데이터 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5" y="1628800"/>
            <a:ext cx="7735901" cy="33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데이터베이스 기본</a:t>
            </a:r>
            <a:endParaRPr lang="en-US" altLang="ko-KR" dirty="0"/>
          </a:p>
          <a:p>
            <a:pPr lvl="1"/>
            <a:r>
              <a:rPr lang="ko-KR" altLang="en-US" dirty="0" err="1"/>
              <a:t>파이썬으로</a:t>
            </a:r>
            <a:r>
              <a:rPr lang="ko-KR" altLang="en-US" dirty="0"/>
              <a:t> 작성하지 않고 </a:t>
            </a:r>
            <a:r>
              <a:rPr lang="en-US" altLang="ko-KR" dirty="0"/>
              <a:t>SQLite </a:t>
            </a:r>
            <a:r>
              <a:rPr lang="ko-KR" altLang="en-US" dirty="0"/>
              <a:t>에서 데이터베이스를 조회하는 프로그램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26" y="1763815"/>
            <a:ext cx="8037385" cy="251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377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93169" y="2055813"/>
            <a:ext cx="7134225" cy="3105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88822" y="2321877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6 ~ 23행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&lt;입력&gt; 버튼을 누를 때 실행되는 함수로 데이터 입력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4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20327" y="773113"/>
            <a:ext cx="6879909" cy="56705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55941" y="2033845"/>
            <a:ext cx="49055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14행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화면에 있는 텍스트박스 4 개에서 값을 가져옴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15 ~ 21행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SQL 문을 만들어 실행하는데, 17행에서 오류가 발생해도 프로그램이 중지되지 않도록 try 문 활용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95799" y="3474005"/>
            <a:ext cx="6255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25 ~ 46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&lt;조회&gt; 버튼을 누를 때 실행되는 데이터를 조회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26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strData1 은 ‘사용자 ID ’ 열의 결과를 리스트박스에 출력하는 리스트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30 행, 32 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제목을 리스트에 추가</a:t>
            </a:r>
          </a:p>
        </p:txBody>
      </p:sp>
    </p:spTree>
    <p:extLst>
      <p:ext uri="{BB962C8B-B14F-4D97-AF65-F5344CB8AC3E}">
        <p14:creationId xmlns:p14="http://schemas.microsoft.com/office/powerpoint/2010/main" val="382046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07444" y="955675"/>
            <a:ext cx="7305675" cy="5305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05890" y="1133746"/>
            <a:ext cx="2411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38행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모든 사용자 ID 추가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25870" y="4149081"/>
            <a:ext cx="549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41 ~ 42행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화면에 있는 리스트 박스 4 개를 모두 비움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43 ~ 45행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 리스트박스에 앞에서 준비한 strData1 ~ 4 의 값을 다시 채움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53 ~ 56행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화면 분할 위해 프레임 2개 준비</a:t>
            </a:r>
          </a:p>
        </p:txBody>
      </p:sp>
    </p:spTree>
    <p:extLst>
      <p:ext uri="{BB962C8B-B14F-4D97-AF65-F5344CB8AC3E}">
        <p14:creationId xmlns:p14="http://schemas.microsoft.com/office/powerpoint/2010/main" val="155047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E1D56B-1B81-4BF9-B91D-278D5769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52358-0F21-4C39-9A8A-878D24F2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998730"/>
            <a:ext cx="69723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2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데이터베이스를 입력하고 조회하는 프로그램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0" y="1583796"/>
            <a:ext cx="7746150" cy="336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데이터베이스의 개념</a:t>
            </a:r>
            <a:endParaRPr lang="en-US" altLang="ko-KR" dirty="0"/>
          </a:p>
          <a:p>
            <a:pPr lvl="1"/>
            <a:r>
              <a:rPr lang="ko-KR" altLang="en-US" dirty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대량의 데이터를 체계적으로 저장해 대량의 데이터를 처리 할 수 있는 방법</a:t>
            </a:r>
            <a:endParaRPr lang="en-US" altLang="ko-KR" dirty="0"/>
          </a:p>
          <a:p>
            <a:pPr lvl="1"/>
            <a:r>
              <a:rPr lang="ko-KR" altLang="en-US" dirty="0"/>
              <a:t>파일 처리 </a:t>
            </a:r>
            <a:r>
              <a:rPr lang="en-US" altLang="ko-KR" dirty="0"/>
              <a:t>: </a:t>
            </a:r>
            <a:r>
              <a:rPr lang="ko-KR" altLang="en-US" dirty="0"/>
              <a:t>데이터의 양이 적을 때</a:t>
            </a:r>
            <a:endParaRPr lang="en-US" altLang="ko-KR" dirty="0"/>
          </a:p>
          <a:p>
            <a:pPr lvl="1"/>
            <a:r>
              <a:rPr lang="ko-KR" altLang="en-US" dirty="0"/>
              <a:t>데이터베이스 소프트웨어 </a:t>
            </a:r>
            <a:r>
              <a:rPr lang="en-US" altLang="ko-KR" dirty="0"/>
              <a:t>: 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 </a:t>
            </a:r>
            <a:r>
              <a:rPr lang="ko-KR" altLang="en-US" dirty="0"/>
              <a:t>또는 </a:t>
            </a:r>
            <a:r>
              <a:rPr lang="en-US" altLang="ko-KR" dirty="0"/>
              <a:t>Software )</a:t>
            </a:r>
          </a:p>
          <a:p>
            <a:pPr lvl="2"/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ko-KR" altLang="en-US" dirty="0" err="1"/>
              <a:t>오라클</a:t>
            </a:r>
            <a:r>
              <a:rPr lang="en-US" altLang="ko-KR" dirty="0"/>
              <a:t>( Oracle ), SQL </a:t>
            </a:r>
            <a:r>
              <a:rPr lang="ko-KR" altLang="en-US" dirty="0"/>
              <a:t>서버</a:t>
            </a:r>
            <a:r>
              <a:rPr lang="en-US" altLang="ko-KR" dirty="0"/>
              <a:t>( SQL Server ), MySQL , </a:t>
            </a:r>
            <a:r>
              <a:rPr lang="ko-KR" altLang="en-US" dirty="0"/>
              <a:t>액세스 </a:t>
            </a:r>
            <a:r>
              <a:rPr lang="en-US" altLang="ko-KR" dirty="0"/>
              <a:t>( Access ), SQLite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의 구분</a:t>
            </a:r>
            <a:r>
              <a:rPr lang="en-US" altLang="ko-KR" dirty="0"/>
              <a:t> : </a:t>
            </a:r>
            <a:r>
              <a:rPr lang="ko-KR" altLang="en-US" dirty="0" err="1"/>
              <a:t>계층형</a:t>
            </a:r>
            <a:r>
              <a:rPr lang="en-US" altLang="ko-KR" dirty="0"/>
              <a:t>( Hierarchical ) , </a:t>
            </a:r>
            <a:r>
              <a:rPr lang="ko-KR" altLang="en-US" dirty="0" err="1"/>
              <a:t>망형</a:t>
            </a:r>
            <a:r>
              <a:rPr lang="en-US" altLang="ko-KR" dirty="0"/>
              <a:t>( Network ) , </a:t>
            </a:r>
            <a:r>
              <a:rPr lang="ko-KR" altLang="en-US" dirty="0" err="1"/>
              <a:t>관계형</a:t>
            </a:r>
            <a:r>
              <a:rPr lang="en-US" altLang="ko-KR" dirty="0"/>
              <a:t>( Relational ), </a:t>
            </a:r>
            <a:r>
              <a:rPr lang="ko-KR" altLang="en-US" dirty="0"/>
              <a:t>객체지향형</a:t>
            </a:r>
            <a:r>
              <a:rPr lang="en-US" altLang="ko-KR" dirty="0"/>
              <a:t>( Object - Oriented ), </a:t>
            </a:r>
            <a:r>
              <a:rPr lang="ko-KR" altLang="en-US" dirty="0" err="1"/>
              <a:t>객체관계형</a:t>
            </a:r>
            <a:r>
              <a:rPr lang="en-US" altLang="ko-KR" dirty="0"/>
              <a:t>( Object - Relational )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en-US" altLang="ko-KR" dirty="0"/>
              <a:t>DBMS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err="1"/>
              <a:t>오라클</a:t>
            </a:r>
            <a:r>
              <a:rPr lang="en-US" altLang="ko-KR" dirty="0"/>
              <a:t>, SQL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액세스</a:t>
            </a:r>
            <a:r>
              <a:rPr lang="en-US" altLang="ko-KR" dirty="0"/>
              <a:t>, MySQL</a:t>
            </a:r>
          </a:p>
          <a:p>
            <a:pPr lvl="1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속도가 전반적으로 느림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3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관련 용어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5" y="1268760"/>
            <a:ext cx="7650850" cy="51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6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/>
              <a:t>데이터 </a:t>
            </a:r>
            <a:r>
              <a:rPr lang="en-US" altLang="ko-KR" b="1" dirty="0"/>
              <a:t>:</a:t>
            </a:r>
            <a:r>
              <a:rPr lang="en-US" altLang="ko-KR" dirty="0"/>
              <a:t> john , lee @ naver.com , 1980 </a:t>
            </a:r>
            <a:r>
              <a:rPr lang="ko-KR" altLang="en-US" dirty="0"/>
              <a:t>등 하나하나의 단편적인 정보 의미</a:t>
            </a:r>
            <a:endParaRPr lang="en-US" altLang="ko-KR" dirty="0"/>
          </a:p>
          <a:p>
            <a:pPr lvl="1"/>
            <a:r>
              <a:rPr lang="ko-KR" altLang="en-US" b="1" dirty="0"/>
              <a:t>테이블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회원 데이터가 표 형태로 표현된 것</a:t>
            </a:r>
            <a:endParaRPr lang="en-US" altLang="ko-KR" dirty="0"/>
          </a:p>
          <a:p>
            <a:pPr lvl="1"/>
            <a:r>
              <a:rPr lang="ko-KR" altLang="en-US" b="1" dirty="0"/>
              <a:t>데이터베이스</a:t>
            </a:r>
            <a:r>
              <a:rPr lang="en-US" altLang="ko-KR" b="1" dirty="0"/>
              <a:t>(DB) :</a:t>
            </a:r>
            <a:r>
              <a:rPr lang="en-US" altLang="ko-KR" dirty="0"/>
              <a:t> </a:t>
            </a:r>
            <a:r>
              <a:rPr lang="ko-KR" altLang="en-US" dirty="0"/>
              <a:t>테이블이 저장되는 저장소</a:t>
            </a:r>
            <a:r>
              <a:rPr lang="en-US" altLang="ko-KR" dirty="0"/>
              <a:t>, </a:t>
            </a:r>
            <a:r>
              <a:rPr lang="ko-KR" altLang="en-US" dirty="0"/>
              <a:t>주로 원통 모양으로 표현</a:t>
            </a:r>
            <a:endParaRPr lang="en-US" altLang="ko-KR" dirty="0"/>
          </a:p>
          <a:p>
            <a:pPr lvl="1"/>
            <a:r>
              <a:rPr lang="en-US" altLang="ko-KR" b="1" dirty="0"/>
              <a:t>DBMS(</a:t>
            </a:r>
            <a:r>
              <a:rPr lang="en-US" altLang="ko-KR" b="1" dirty="0" err="1"/>
              <a:t>DataBase</a:t>
            </a:r>
            <a:r>
              <a:rPr lang="en-US" altLang="ko-KR" b="1" dirty="0"/>
              <a:t> Management System) : </a:t>
            </a:r>
            <a:r>
              <a:rPr lang="ko-KR" altLang="en-US" dirty="0"/>
              <a:t>데이터베이스 관리 시스템 또는 소프트웨어</a:t>
            </a:r>
            <a:endParaRPr lang="en-US" altLang="ko-KR" dirty="0"/>
          </a:p>
          <a:p>
            <a:pPr lvl="1"/>
            <a:r>
              <a:rPr lang="ko-KR" altLang="en-US" b="1" dirty="0"/>
              <a:t>열</a:t>
            </a:r>
            <a:r>
              <a:rPr lang="en-US" altLang="ko-KR" b="1" dirty="0"/>
              <a:t>(</a:t>
            </a:r>
            <a:r>
              <a:rPr lang="ko-KR" altLang="en-US" b="1" dirty="0" err="1"/>
              <a:t>컬럼</a:t>
            </a:r>
            <a:r>
              <a:rPr lang="ko-KR" altLang="en-US" b="1" dirty="0"/>
              <a:t> 또는 필드</a:t>
            </a:r>
            <a:r>
              <a:rPr lang="en-US" altLang="ko-KR" b="1" dirty="0"/>
              <a:t>) : </a:t>
            </a:r>
            <a:r>
              <a:rPr lang="ko-KR" altLang="en-US" dirty="0"/>
              <a:t>각 테이블은 </a:t>
            </a:r>
            <a:r>
              <a:rPr lang="en-US" altLang="ko-KR" dirty="0"/>
              <a:t>1 </a:t>
            </a:r>
            <a:r>
              <a:rPr lang="ko-KR" altLang="en-US" dirty="0"/>
              <a:t>개 이상의 열로 구성</a:t>
            </a:r>
            <a:endParaRPr lang="en-US" altLang="ko-KR" dirty="0"/>
          </a:p>
          <a:p>
            <a:pPr lvl="1"/>
            <a:r>
              <a:rPr lang="ko-KR" altLang="en-US" b="1" dirty="0"/>
              <a:t>열 이름 </a:t>
            </a:r>
            <a:r>
              <a:rPr lang="en-US" altLang="ko-KR" b="1" dirty="0"/>
              <a:t>: </a:t>
            </a:r>
            <a:r>
              <a:rPr lang="ko-KR" altLang="en-US" dirty="0"/>
              <a:t>각 열을 구분하는 이름</a:t>
            </a:r>
            <a:r>
              <a:rPr lang="en-US" altLang="ko-KR" dirty="0"/>
              <a:t>. </a:t>
            </a:r>
            <a:r>
              <a:rPr lang="ko-KR" altLang="en-US" dirty="0"/>
              <a:t>열 이름은 각 테이블 안에서 중복되지 않아야 함</a:t>
            </a:r>
            <a:endParaRPr lang="en-US" altLang="ko-KR" dirty="0"/>
          </a:p>
          <a:p>
            <a:pPr lvl="1"/>
            <a:r>
              <a:rPr lang="ko-KR" altLang="en-US" b="1" dirty="0"/>
              <a:t>데이터 형식 </a:t>
            </a:r>
            <a:r>
              <a:rPr lang="en-US" altLang="ko-KR" b="1" dirty="0"/>
              <a:t>: </a:t>
            </a:r>
            <a:r>
              <a:rPr lang="ko-KR" altLang="en-US" dirty="0"/>
              <a:t>열의 데이터 형식으로 테이블을 생성할 때 열 이름과 함께 지정해야 함</a:t>
            </a:r>
            <a:endParaRPr lang="en-US" altLang="ko-KR" dirty="0"/>
          </a:p>
          <a:p>
            <a:pPr lvl="1"/>
            <a:r>
              <a:rPr lang="ko-KR" altLang="en-US" b="1" dirty="0"/>
              <a:t>행</a:t>
            </a:r>
            <a:r>
              <a:rPr lang="en-US" altLang="ko-KR" b="1" dirty="0"/>
              <a:t>(</a:t>
            </a:r>
            <a:r>
              <a:rPr lang="ko-KR" altLang="en-US" b="1" dirty="0" err="1"/>
              <a:t>로우</a:t>
            </a:r>
            <a:r>
              <a:rPr lang="en-US" altLang="ko-KR" b="1" dirty="0"/>
              <a:t>) : </a:t>
            </a:r>
            <a:r>
              <a:rPr lang="ko-KR" altLang="en-US" dirty="0"/>
              <a:t>실질적인 데이터</a:t>
            </a:r>
            <a:endParaRPr lang="en-US" altLang="ko-KR" dirty="0"/>
          </a:p>
          <a:p>
            <a:pPr lvl="1"/>
            <a:r>
              <a:rPr lang="en-US" altLang="ko-KR" b="1" dirty="0"/>
              <a:t>SQL(Structured Query Language : </a:t>
            </a:r>
            <a:r>
              <a:rPr lang="ko-KR" altLang="en-US" b="1" dirty="0"/>
              <a:t>구조화된 질의 언어</a:t>
            </a:r>
            <a:r>
              <a:rPr lang="en-US" altLang="ko-KR" b="1" dirty="0"/>
              <a:t>) :</a:t>
            </a:r>
            <a:r>
              <a:rPr lang="en-US" altLang="ko-KR" dirty="0"/>
              <a:t> </a:t>
            </a:r>
            <a:r>
              <a:rPr lang="ko-KR" altLang="en-US" dirty="0"/>
              <a:t>사용자와 </a:t>
            </a:r>
            <a:r>
              <a:rPr lang="en-US" altLang="ko-KR" dirty="0"/>
              <a:t>DBMS</a:t>
            </a:r>
            <a:r>
              <a:rPr lang="ko-KR" altLang="en-US" dirty="0"/>
              <a:t>가 소통하는 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34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59881" y="1708150"/>
            <a:ext cx="64008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DBMS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SQLite 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9"/>
          <a:stretch/>
        </p:blipFill>
        <p:spPr bwMode="auto">
          <a:xfrm>
            <a:off x="605390" y="1808820"/>
            <a:ext cx="7924266" cy="45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338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956</Words>
  <Application>Microsoft Office PowerPoint</Application>
  <PresentationFormat>와이드스크린</PresentationFormat>
  <Paragraphs>211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데이터베이스의 기본</vt:lpstr>
      <vt:lpstr>Section 02 데이터베이스의 기본</vt:lpstr>
      <vt:lpstr>Section 02 데이터베이스의 기본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03 데이터베이스의 구축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263</cp:revision>
  <dcterms:created xsi:type="dcterms:W3CDTF">2012-07-23T02:34:37Z</dcterms:created>
  <dcterms:modified xsi:type="dcterms:W3CDTF">2022-01-28T03:00:22Z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