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7"/>
  </p:notesMasterIdLst>
  <p:handoutMasterIdLst>
    <p:handoutMasterId r:id="rId38"/>
  </p:handoutMasterIdLst>
  <p:sldIdLst>
    <p:sldId id="363" r:id="rId2"/>
    <p:sldId id="328" r:id="rId3"/>
    <p:sldId id="39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4" r:id="rId17"/>
    <p:sldId id="376" r:id="rId18"/>
    <p:sldId id="377" r:id="rId19"/>
    <p:sldId id="378" r:id="rId20"/>
    <p:sldId id="379" r:id="rId21"/>
    <p:sldId id="380" r:id="rId22"/>
    <p:sldId id="381" r:id="rId23"/>
    <p:sldId id="345" r:id="rId24"/>
    <p:sldId id="384" r:id="rId25"/>
    <p:sldId id="383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46" r:id="rId35"/>
    <p:sldId id="362" r:id="rId36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27" d="100"/>
          <a:sy n="127" d="100"/>
        </p:scale>
        <p:origin x="2058" y="114"/>
      </p:cViewPr>
      <p:guideLst>
        <p:guide orient="horz" pos="2160"/>
        <p:guide pos="216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242648" y="303610"/>
            <a:ext cx="6373415" cy="4536281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186" y="446488"/>
            <a:ext cx="912019" cy="2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61193" y="749047"/>
            <a:ext cx="5389959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459342" y="1275162"/>
            <a:ext cx="5993606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750" u="none">
                <a:ea typeface="맑은 고딕" pitchFamily="50" charset="-127"/>
              </a:rPr>
              <a:t>.</a:t>
            </a: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1" y="0"/>
            <a:ext cx="3114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4BCD4-1E79-4845-80DF-14FAF004F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16" y="0"/>
            <a:ext cx="37512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6858000" cy="416886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6209445" y="4868259"/>
            <a:ext cx="648557" cy="2687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6209445" y="4868259"/>
            <a:ext cx="63222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47626" y="38842"/>
            <a:ext cx="5838825" cy="355997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7626" y="580282"/>
            <a:ext cx="6722996" cy="4252469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6858000" cy="416886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47626" y="38842"/>
            <a:ext cx="5838825" cy="355997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7626" y="580282"/>
            <a:ext cx="6722996" cy="4252469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FB0AF38A-2039-47C7-B534-A7D13FA222F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209445" y="4868259"/>
            <a:ext cx="648557" cy="2687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C2C93D77-06DB-4F91-AC5A-253CB54A5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9445" y="4868259"/>
            <a:ext cx="63222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04776" y="4894013"/>
            <a:ext cx="6567488" cy="21003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1879997" y="2780110"/>
            <a:ext cx="3113484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68579" tIns="34289" rIns="68579" bIns="34289"/>
          <a:lstStyle/>
          <a:p>
            <a:endParaRPr lang="ko-KR" altLang="en-US" sz="135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73" y="382424"/>
            <a:ext cx="3210335" cy="428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377364" y="2171843"/>
            <a:ext cx="2118749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en-US" altLang="ko-KR" sz="3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3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6307933" y="4982769"/>
            <a:ext cx="55006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6209445" y="4954191"/>
            <a:ext cx="63222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807"/>
          <a:stretch/>
        </p:blipFill>
        <p:spPr bwMode="auto">
          <a:xfrm>
            <a:off x="222394" y="1289108"/>
            <a:ext cx="2697309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8" t="32431" b="39616"/>
          <a:stretch/>
        </p:blipFill>
        <p:spPr bwMode="auto">
          <a:xfrm>
            <a:off x="211882" y="2450695"/>
            <a:ext cx="3013981" cy="138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1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0" y="1986685"/>
            <a:ext cx="6215119" cy="157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**=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첫 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</a:t>
            </a:r>
            <a:endParaRPr lang="en-US" altLang="ko-KR" dirty="0"/>
          </a:p>
          <a:p>
            <a:pPr marL="267891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39" y="2450821"/>
            <a:ext cx="2344321" cy="209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" y="1131590"/>
            <a:ext cx="6035993" cy="18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0"/>
          <a:stretch/>
        </p:blipFill>
        <p:spPr bwMode="auto">
          <a:xfrm>
            <a:off x="4137831" y="1626645"/>
            <a:ext cx="2431490" cy="268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프로그램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"/>
          <a:stretch/>
        </p:blipFill>
        <p:spPr bwMode="auto">
          <a:xfrm>
            <a:off x="410824" y="1626645"/>
            <a:ext cx="4942750" cy="268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08499" y="2698146"/>
            <a:ext cx="3860822" cy="153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Aft>
                <a:spcPts val="225"/>
              </a:spcAft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행 </a:t>
            </a:r>
            <a:r>
              <a:rPr lang="en-US" altLang="ko-KR" sz="1050" dirty="0">
                <a:solidFill>
                  <a:srgbClr val="FF0000"/>
                </a:solidFill>
              </a:rPr>
              <a:t>: </a:t>
            </a:r>
            <a:r>
              <a:rPr lang="ko-KR" altLang="en-US" sz="1050" dirty="0">
                <a:solidFill>
                  <a:srgbClr val="FF0000"/>
                </a:solidFill>
              </a:rPr>
              <a:t>동전으로 교환할 돈</a:t>
            </a:r>
            <a:r>
              <a:rPr lang="en-US" altLang="ko-KR" sz="1050" dirty="0">
                <a:solidFill>
                  <a:srgbClr val="FF0000"/>
                </a:solidFill>
              </a:rPr>
              <a:t>(money)</a:t>
            </a:r>
            <a:r>
              <a:rPr lang="ko-KR" altLang="en-US" sz="1050" dirty="0">
                <a:solidFill>
                  <a:srgbClr val="FF0000"/>
                </a:solidFill>
              </a:rPr>
              <a:t>과 </a:t>
            </a:r>
            <a:r>
              <a:rPr lang="en-US" altLang="ko-KR" sz="1050" dirty="0">
                <a:solidFill>
                  <a:srgbClr val="FF0000"/>
                </a:solidFill>
              </a:rPr>
              <a:t>500</a:t>
            </a:r>
            <a:r>
              <a:rPr lang="ko-KR" altLang="en-US" sz="1050" dirty="0">
                <a:solidFill>
                  <a:srgbClr val="FF0000"/>
                </a:solidFill>
              </a:rPr>
              <a:t>원</a:t>
            </a:r>
            <a:r>
              <a:rPr lang="en-US" altLang="ko-KR" sz="1050" dirty="0">
                <a:solidFill>
                  <a:srgbClr val="FF0000"/>
                </a:solidFill>
              </a:rPr>
              <a:t>, 100</a:t>
            </a:r>
            <a:r>
              <a:rPr lang="ko-KR" altLang="en-US" sz="1050" dirty="0">
                <a:solidFill>
                  <a:srgbClr val="FF0000"/>
                </a:solidFill>
              </a:rPr>
              <a:t>원</a:t>
            </a:r>
            <a:r>
              <a:rPr lang="en-US" altLang="ko-KR" sz="1050" dirty="0">
                <a:solidFill>
                  <a:srgbClr val="FF0000"/>
                </a:solidFill>
              </a:rPr>
              <a:t>, 50</a:t>
            </a:r>
            <a:r>
              <a:rPr lang="ko-KR" altLang="en-US" sz="1050" dirty="0">
                <a:solidFill>
                  <a:srgbClr val="FF0000"/>
                </a:solidFill>
              </a:rPr>
              <a:t>원</a:t>
            </a:r>
            <a:r>
              <a:rPr lang="en-US" altLang="ko-KR" sz="1050" dirty="0">
                <a:solidFill>
                  <a:srgbClr val="FF0000"/>
                </a:solidFill>
              </a:rPr>
              <a:t>, 10</a:t>
            </a:r>
            <a:r>
              <a:rPr lang="ko-KR" altLang="en-US" sz="1050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lvl="1" indent="-457200">
              <a:lnSpc>
                <a:spcPct val="120000"/>
              </a:lnSpc>
              <a:spcAft>
                <a:spcPts val="225"/>
              </a:spcAft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r>
              <a:rPr lang="ko-KR" altLang="en-US" sz="1050" dirty="0">
                <a:solidFill>
                  <a:srgbClr val="FF0000"/>
                </a:solidFill>
              </a:rPr>
              <a:t>행 </a:t>
            </a:r>
            <a:r>
              <a:rPr lang="en-US" altLang="ko-KR" sz="1050" dirty="0">
                <a:solidFill>
                  <a:srgbClr val="FF0000"/>
                </a:solidFill>
              </a:rPr>
              <a:t>: 500</a:t>
            </a:r>
            <a:r>
              <a:rPr lang="ko-KR" altLang="en-US" sz="1050" dirty="0">
                <a:solidFill>
                  <a:srgbClr val="FF0000"/>
                </a:solidFill>
              </a:rPr>
              <a:t>원짜리 동전의 개수를 구함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lvl="1" indent="-457200">
              <a:lnSpc>
                <a:spcPct val="120000"/>
              </a:lnSpc>
              <a:spcAft>
                <a:spcPts val="225"/>
              </a:spcAft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r>
              <a:rPr lang="ko-KR" altLang="en-US" sz="1050" dirty="0">
                <a:solidFill>
                  <a:srgbClr val="FF0000"/>
                </a:solidFill>
              </a:rPr>
              <a:t>행 </a:t>
            </a:r>
            <a:r>
              <a:rPr lang="en-US" altLang="ko-KR" sz="1050" dirty="0">
                <a:solidFill>
                  <a:srgbClr val="FF0000"/>
                </a:solidFill>
              </a:rPr>
              <a:t>: </a:t>
            </a:r>
            <a:r>
              <a:rPr lang="ko-KR" altLang="en-US" sz="1050" dirty="0">
                <a:solidFill>
                  <a:srgbClr val="FF0000"/>
                </a:solidFill>
              </a:rPr>
              <a:t>다시 </a:t>
            </a:r>
            <a:r>
              <a:rPr lang="en-US" altLang="ko-KR" sz="1050" dirty="0">
                <a:solidFill>
                  <a:srgbClr val="FF0000"/>
                </a:solidFill>
              </a:rPr>
              <a:t>money</a:t>
            </a:r>
            <a:r>
              <a:rPr lang="ko-KR" altLang="en-US" sz="1050" dirty="0">
                <a:solidFill>
                  <a:srgbClr val="FF0000"/>
                </a:solidFill>
              </a:rPr>
              <a:t>를 </a:t>
            </a:r>
            <a:r>
              <a:rPr lang="en-US" altLang="ko-KR" sz="1050" dirty="0">
                <a:solidFill>
                  <a:srgbClr val="FF0000"/>
                </a:solidFill>
              </a:rPr>
              <a:t>500</a:t>
            </a:r>
            <a:r>
              <a:rPr lang="ko-KR" altLang="en-US" sz="1050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0" lvl="1">
              <a:lnSpc>
                <a:spcPct val="120000"/>
              </a:lnSpc>
              <a:spcAft>
                <a:spcPts val="225"/>
              </a:spcAft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r>
              <a:rPr lang="ko-KR" altLang="en-US" sz="1050" dirty="0">
                <a:solidFill>
                  <a:srgbClr val="FF0000"/>
                </a:solidFill>
              </a:rPr>
              <a:t>행의 </a:t>
            </a:r>
            <a:r>
              <a:rPr lang="en-US" altLang="ko-KR" sz="1050" dirty="0">
                <a:solidFill>
                  <a:srgbClr val="FF0000"/>
                </a:solidFill>
              </a:rPr>
              <a:t>money%=500</a:t>
            </a:r>
            <a:r>
              <a:rPr lang="ko-KR" altLang="en-US" sz="1050" dirty="0">
                <a:solidFill>
                  <a:srgbClr val="FF0000"/>
                </a:solidFill>
              </a:rPr>
              <a:t>은 </a:t>
            </a:r>
            <a:r>
              <a:rPr lang="en-US" altLang="ko-KR" sz="1050" dirty="0">
                <a:solidFill>
                  <a:srgbClr val="FF0000"/>
                </a:solidFill>
              </a:rPr>
              <a:t>money=money%500</a:t>
            </a:r>
            <a:r>
              <a:rPr lang="ko-KR" altLang="en-US" sz="1050" dirty="0">
                <a:solidFill>
                  <a:srgbClr val="FF0000"/>
                </a:solidFill>
              </a:rPr>
              <a:t>과 동일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</a:p>
          <a:p>
            <a:pPr marL="0" lvl="1">
              <a:lnSpc>
                <a:spcPct val="120000"/>
              </a:lnSpc>
              <a:spcAft>
                <a:spcPts val="225"/>
              </a:spcAft>
            </a:pPr>
            <a:r>
              <a:rPr lang="en-US" altLang="ko-KR" sz="1050" dirty="0">
                <a:solidFill>
                  <a:srgbClr val="FF0000"/>
                </a:solidFill>
              </a:rPr>
              <a:t>10~11</a:t>
            </a:r>
            <a:r>
              <a:rPr lang="ko-KR" altLang="en-US" sz="1050" dirty="0">
                <a:solidFill>
                  <a:srgbClr val="FF0000"/>
                </a:solidFill>
              </a:rPr>
              <a:t>행 </a:t>
            </a:r>
            <a:r>
              <a:rPr lang="en-US" altLang="ko-KR" sz="1050" dirty="0">
                <a:solidFill>
                  <a:srgbClr val="FF0000"/>
                </a:solidFill>
              </a:rPr>
              <a:t>: 100</a:t>
            </a:r>
            <a:r>
              <a:rPr lang="ko-KR" altLang="en-US" sz="1050" dirty="0">
                <a:solidFill>
                  <a:srgbClr val="FF0000"/>
                </a:solidFill>
              </a:rPr>
              <a:t>원짜리 동전을</a:t>
            </a:r>
            <a:r>
              <a:rPr lang="en-US" altLang="ko-KR" sz="1050" dirty="0">
                <a:solidFill>
                  <a:srgbClr val="FF0000"/>
                </a:solidFill>
              </a:rPr>
              <a:t>, 13~14</a:t>
            </a:r>
            <a:r>
              <a:rPr lang="ko-KR" altLang="en-US" sz="1050" dirty="0">
                <a:solidFill>
                  <a:srgbClr val="FF0000"/>
                </a:solidFill>
              </a:rPr>
              <a:t>행에서 </a:t>
            </a:r>
            <a:r>
              <a:rPr lang="en-US" altLang="ko-KR" sz="1050" dirty="0">
                <a:solidFill>
                  <a:srgbClr val="FF0000"/>
                </a:solidFill>
              </a:rPr>
              <a:t>50</a:t>
            </a:r>
            <a:r>
              <a:rPr lang="ko-KR" altLang="en-US" sz="1050" dirty="0">
                <a:solidFill>
                  <a:srgbClr val="FF0000"/>
                </a:solidFill>
              </a:rPr>
              <a:t>원짜리 동전을</a:t>
            </a:r>
            <a:r>
              <a:rPr lang="en-US" altLang="ko-KR" sz="1050" dirty="0">
                <a:solidFill>
                  <a:srgbClr val="FF0000"/>
                </a:solidFill>
              </a:rPr>
              <a:t>, 16~17</a:t>
            </a:r>
            <a:r>
              <a:rPr lang="ko-KR" altLang="en-US" sz="1050" dirty="0">
                <a:solidFill>
                  <a:srgbClr val="FF0000"/>
                </a:solidFill>
              </a:rPr>
              <a:t>행에서 </a:t>
            </a:r>
            <a:r>
              <a:rPr lang="en-US" altLang="ko-KR" sz="1050" dirty="0">
                <a:solidFill>
                  <a:srgbClr val="FF0000"/>
                </a:solidFill>
              </a:rPr>
              <a:t>10</a:t>
            </a:r>
            <a:r>
              <a:rPr lang="ko-KR" altLang="en-US" sz="1050" dirty="0">
                <a:solidFill>
                  <a:srgbClr val="FF0000"/>
                </a:solidFill>
              </a:rPr>
              <a:t>원짜리 동전을 구함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1C2F942-94AE-4BCF-B8AC-3F93B93D53F4}"/>
              </a:ext>
            </a:extLst>
          </p:cNvPr>
          <p:cNvGrpSpPr/>
          <p:nvPr/>
        </p:nvGrpSpPr>
        <p:grpSpPr>
          <a:xfrm>
            <a:off x="509588" y="906565"/>
            <a:ext cx="5838824" cy="3645405"/>
            <a:chOff x="222394" y="1086585"/>
            <a:chExt cx="5450464" cy="33078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94" y="1086585"/>
              <a:ext cx="5450464" cy="3307868"/>
            </a:xfrm>
            <a:prstGeom prst="rect">
              <a:avLst/>
            </a:prstGeom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48" y="2925631"/>
              <a:ext cx="4590510" cy="176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63915" y="1041580"/>
            <a:ext cx="3577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400" dirty="0">
                <a:solidFill>
                  <a:srgbClr val="FF0000"/>
                </a:solidFill>
              </a:rPr>
              <a:t>마지막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미만으로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바꿀 수 없는 나머지 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6" y="1086585"/>
            <a:ext cx="6548228" cy="26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관계연산자의 개념</a:t>
            </a:r>
            <a:endParaRPr lang="en-US" altLang="ko-KR" dirty="0"/>
          </a:p>
          <a:p>
            <a:pPr lvl="1"/>
            <a:r>
              <a:rPr lang="ko-KR" altLang="en-US" dirty="0"/>
              <a:t>어떤 것이 크거나 작거나 같은지 비교하는 것</a:t>
            </a:r>
            <a:r>
              <a:rPr lang="en-US" altLang="ko-KR" dirty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06" y="2602132"/>
            <a:ext cx="4950550" cy="208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코드</a:t>
            </a:r>
            <a:endParaRPr lang="en-US" altLang="ko-KR" dirty="0"/>
          </a:p>
          <a:p>
            <a:pPr lvl="2"/>
            <a:r>
              <a:rPr lang="ko-KR" altLang="en-US" sz="1400" dirty="0"/>
              <a:t>빨간색 오류로 나타남</a:t>
            </a:r>
            <a:r>
              <a:rPr lang="en-US" altLang="ko-KR" sz="1400" dirty="0"/>
              <a:t>. a=b</a:t>
            </a:r>
            <a:r>
              <a:rPr lang="ko-KR" altLang="en-US" sz="1400" dirty="0"/>
              <a:t>는 </a:t>
            </a:r>
            <a:r>
              <a:rPr lang="en-US" altLang="ko-KR" sz="1400" dirty="0"/>
              <a:t>b </a:t>
            </a:r>
            <a:r>
              <a:rPr lang="ko-KR" altLang="en-US" sz="1400" dirty="0"/>
              <a:t>값을 </a:t>
            </a:r>
            <a:r>
              <a:rPr lang="en-US" altLang="ko-KR" sz="1400" dirty="0"/>
              <a:t>a</a:t>
            </a:r>
            <a:r>
              <a:rPr lang="ko-KR" altLang="en-US" sz="1400" dirty="0"/>
              <a:t>에 대입하라는 의미이지 관계 연산자가 아님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3" y="1041580"/>
            <a:ext cx="5888782" cy="13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1" y="2523846"/>
            <a:ext cx="5905139" cy="44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연산자의 종류와 사용</a:t>
            </a:r>
          </a:p>
          <a:p>
            <a:pPr lvl="1"/>
            <a:r>
              <a:rPr lang="en-US" altLang="ko-KR" dirty="0"/>
              <a:t>and(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조건 표현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5" y="2057005"/>
            <a:ext cx="6075675" cy="51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5" y="2731719"/>
            <a:ext cx="5914662" cy="14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pPr lvl="1"/>
            <a:r>
              <a:rPr lang="ko-KR" altLang="en-US" dirty="0"/>
              <a:t>각 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결과 출력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않음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4" y="771550"/>
            <a:ext cx="5233791" cy="14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30" y="2391730"/>
            <a:ext cx="5241050" cy="56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6" b="-11721"/>
          <a:stretch/>
        </p:blipFill>
        <p:spPr bwMode="auto">
          <a:xfrm>
            <a:off x="-1600309" y="1260203"/>
            <a:ext cx="60930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r>
              <a:rPr lang="ko-KR" altLang="en-US" dirty="0"/>
              <a:t>마음대로 이동하는 거북이 프로그램 구현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9" y="1585464"/>
            <a:ext cx="5569616" cy="9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2"/>
          <a:stretch/>
        </p:blipFill>
        <p:spPr bwMode="auto">
          <a:xfrm>
            <a:off x="424916" y="2678194"/>
            <a:ext cx="5704461" cy="169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2" y="771550"/>
            <a:ext cx="6255695" cy="381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73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8" y="726545"/>
            <a:ext cx="6096343" cy="39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45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연산자의 개념</a:t>
            </a:r>
            <a:endParaRPr lang="en-US" altLang="ko-KR" dirty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연산 수행</a:t>
            </a:r>
            <a:endParaRPr lang="en-US" altLang="ko-KR" dirty="0"/>
          </a:p>
          <a:p>
            <a:pPr lvl="1"/>
            <a:r>
              <a:rPr lang="ko-KR" altLang="en-US" dirty="0"/>
              <a:t>비트 연산자의 종류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&amp;, |, ^, ~, &lt;&lt;, 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96" y="2031690"/>
            <a:ext cx="3875008" cy="205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1"/>
            <a:r>
              <a:rPr lang="ko-KR" altLang="en-US" dirty="0"/>
              <a:t>두 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연산 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4" y="2234214"/>
            <a:ext cx="6185059" cy="15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7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&amp;</a:t>
            </a:r>
            <a:r>
              <a:rPr lang="ko-KR" altLang="en-US" dirty="0"/>
              <a:t>는 비트 논리곱을 수행한 결과가 나옴</a:t>
            </a:r>
            <a:endParaRPr lang="en-US" altLang="ko-KR" dirty="0"/>
          </a:p>
          <a:p>
            <a:pPr lvl="1"/>
            <a:r>
              <a:rPr lang="ko-KR" altLang="en-US" dirty="0"/>
              <a:t>비트 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/>
              <a:t>2. 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때문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0" y="2436735"/>
            <a:ext cx="5545693" cy="19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4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연산 수행한 것</a:t>
            </a:r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출력 원하면 </a:t>
            </a:r>
            <a:r>
              <a:rPr lang="en-US" altLang="ko-KR" dirty="0"/>
              <a:t>hex(0xFFFF|0x0000)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424918" y="2301720"/>
            <a:ext cx="6066002" cy="1485165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1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</a:t>
            </a:r>
            <a:r>
              <a:rPr lang="en-US" altLang="ko-KR" dirty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" y="1017973"/>
            <a:ext cx="4839152" cy="169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" y="2903084"/>
            <a:ext cx="4935265" cy="12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연산 활용 예제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7" y="1086585"/>
            <a:ext cx="5283545" cy="34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47626" y="580282"/>
            <a:ext cx="6722996" cy="456321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sz="1400" dirty="0"/>
              <a:t>Code04-03.py</a:t>
            </a:r>
            <a:r>
              <a:rPr lang="ko-KR" altLang="en-US" sz="1400" dirty="0"/>
              <a:t>는 마스크</a:t>
            </a:r>
            <a:r>
              <a:rPr lang="en-US" altLang="ko-KR" sz="1400" dirty="0"/>
              <a:t>(Mask) </a:t>
            </a:r>
            <a:r>
              <a:rPr lang="ko-KR" altLang="en-US" sz="1400" dirty="0"/>
              <a:t>방식에 대한 예제</a:t>
            </a:r>
            <a:r>
              <a:rPr lang="en-US" altLang="ko-KR" sz="1400" dirty="0"/>
              <a:t>(</a:t>
            </a:r>
            <a:r>
              <a:rPr lang="ko-KR" altLang="en-US" sz="1400" dirty="0"/>
              <a:t>마스크는 무엇을 걸러 주는 역할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우선 </a:t>
            </a:r>
            <a:r>
              <a:rPr lang="ko-KR" altLang="en-US" sz="1400" dirty="0" err="1"/>
              <a:t>마스크값을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행에서 </a:t>
            </a:r>
            <a:r>
              <a:rPr lang="en-US" altLang="ko-KR" sz="1400" dirty="0"/>
              <a:t>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0x0F</a:t>
            </a:r>
            <a:r>
              <a:rPr lang="ko-KR" altLang="en-US" sz="1400" dirty="0"/>
              <a:t>로 선언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0000 1111</a:t>
            </a:r>
            <a:r>
              <a:rPr lang="ko-KR" altLang="en-US" sz="1400" dirty="0"/>
              <a:t> 의미</a:t>
            </a:r>
            <a:endParaRPr lang="en-US" altLang="ko-KR" sz="1400" dirty="0"/>
          </a:p>
          <a:p>
            <a:pPr lvl="1"/>
            <a:r>
              <a:rPr lang="ko-KR" altLang="en-US" sz="1400" dirty="0"/>
              <a:t>이것과 비트 논리곱</a:t>
            </a:r>
            <a:r>
              <a:rPr lang="en-US" altLang="ko-KR" sz="1400" dirty="0"/>
              <a:t>(&amp;) </a:t>
            </a:r>
            <a:r>
              <a:rPr lang="ko-KR" altLang="en-US" sz="1400" dirty="0"/>
              <a:t>연산을 하면 </a:t>
            </a:r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4-5]</a:t>
            </a:r>
            <a:r>
              <a:rPr lang="ko-KR" altLang="en-US" sz="1400" dirty="0"/>
              <a:t>와 같음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반면 </a:t>
            </a:r>
            <a:r>
              <a:rPr lang="en-US" altLang="ko-KR" sz="1400" dirty="0"/>
              <a:t>5</a:t>
            </a:r>
            <a:r>
              <a:rPr lang="ko-KR" altLang="en-US" sz="1400" dirty="0"/>
              <a:t>행처럼 </a:t>
            </a:r>
            <a:r>
              <a:rPr lang="en-US" altLang="ko-KR" sz="1400" dirty="0"/>
              <a:t>0x0F</a:t>
            </a:r>
            <a:r>
              <a:rPr lang="ko-KR" altLang="en-US" sz="1400" dirty="0"/>
              <a:t>로 비트 논리합 연산을 하면 </a:t>
            </a:r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4-6]</a:t>
            </a:r>
            <a:r>
              <a:rPr lang="ko-KR" altLang="en-US" sz="1400" dirty="0"/>
              <a:t>과 같이 앞 </a:t>
            </a:r>
            <a:r>
              <a:rPr lang="en-US" altLang="ko-KR" sz="1400" dirty="0"/>
              <a:t>4</a:t>
            </a:r>
            <a:r>
              <a:rPr lang="ko-KR" altLang="en-US" sz="1400" dirty="0"/>
              <a:t>비트는 </a:t>
            </a:r>
            <a:r>
              <a:rPr lang="ko-KR" altLang="en-US" sz="1400" dirty="0" err="1"/>
              <a:t>원래값</a:t>
            </a:r>
            <a:r>
              <a:rPr lang="ko-KR" altLang="en-US" sz="1400" dirty="0"/>
              <a:t> 남고</a:t>
            </a:r>
            <a:r>
              <a:rPr lang="en-US" altLang="ko-KR" sz="1400" dirty="0"/>
              <a:t>, </a:t>
            </a:r>
            <a:r>
              <a:rPr lang="ko-KR" altLang="en-US" sz="1400" dirty="0"/>
              <a:t>뒤 </a:t>
            </a:r>
            <a:r>
              <a:rPr lang="en-US" altLang="ko-KR" sz="1400" dirty="0"/>
              <a:t>4</a:t>
            </a:r>
            <a:r>
              <a:rPr lang="ko-KR" altLang="en-US" sz="1400" dirty="0"/>
              <a:t>비트는 무조건 </a:t>
            </a:r>
            <a:r>
              <a:rPr lang="en-US" altLang="ko-KR" sz="1400" dirty="0"/>
              <a:t>1111</a:t>
            </a:r>
            <a:r>
              <a:rPr lang="ko-KR" altLang="en-US" sz="1400" dirty="0"/>
              <a:t>이 됨</a:t>
            </a:r>
            <a:endParaRPr lang="en-US" altLang="ko-KR" sz="1400" dirty="0"/>
          </a:p>
          <a:p>
            <a:pPr lvl="1"/>
            <a:r>
              <a:rPr lang="en-US" altLang="ko-KR" sz="1400" dirty="0"/>
              <a:t>7</a:t>
            </a:r>
            <a:r>
              <a:rPr lang="ko-KR" altLang="en-US" sz="1400" dirty="0"/>
              <a:t>행에서는 </a:t>
            </a:r>
            <a:r>
              <a:rPr lang="ko-KR" altLang="en-US" sz="1400" dirty="0" err="1"/>
              <a:t>마스크값을</a:t>
            </a:r>
            <a:r>
              <a:rPr lang="ko-KR" altLang="en-US" sz="1400" dirty="0"/>
              <a:t> 소문자</a:t>
            </a:r>
            <a:r>
              <a:rPr lang="en-US" altLang="ko-KR" sz="1400" dirty="0"/>
              <a:t>(a)</a:t>
            </a:r>
            <a:r>
              <a:rPr lang="ko-KR" altLang="en-US" sz="1400" dirty="0"/>
              <a:t>와 대문자</a:t>
            </a:r>
            <a:r>
              <a:rPr lang="en-US" altLang="ko-KR" sz="1400" dirty="0"/>
              <a:t>(A)</a:t>
            </a:r>
            <a:r>
              <a:rPr lang="ko-KR" altLang="en-US" sz="1400" dirty="0"/>
              <a:t>의 차이로 선언</a:t>
            </a:r>
            <a:r>
              <a:rPr lang="en-US" altLang="ko-KR" sz="1400" dirty="0"/>
              <a:t>. a</a:t>
            </a:r>
            <a:r>
              <a:rPr lang="ko-KR" altLang="en-US" sz="1400" dirty="0"/>
              <a:t>는 </a:t>
            </a:r>
            <a:r>
              <a:rPr lang="en-US" altLang="ko-KR" sz="1400" dirty="0"/>
              <a:t>0x61</a:t>
            </a:r>
            <a:r>
              <a:rPr lang="ko-KR" altLang="en-US" sz="1400" dirty="0"/>
              <a:t>이고</a:t>
            </a:r>
            <a:r>
              <a:rPr lang="en-US" altLang="ko-KR" sz="1400" dirty="0"/>
              <a:t>, A</a:t>
            </a:r>
            <a:r>
              <a:rPr lang="ko-KR" altLang="en-US" sz="1400" dirty="0"/>
              <a:t>는 </a:t>
            </a:r>
            <a:r>
              <a:rPr lang="en-US" altLang="ko-KR" sz="1400" dirty="0"/>
              <a:t>0x41</a:t>
            </a:r>
            <a:r>
              <a:rPr lang="ko-KR" altLang="en-US" sz="1400" dirty="0" err="1"/>
              <a:t>이므</a:t>
            </a:r>
            <a:r>
              <a:rPr lang="ko-KR" altLang="en-US" sz="1400" dirty="0"/>
              <a:t> 로 두 값의 차이는 </a:t>
            </a:r>
            <a:r>
              <a:rPr lang="en-US" altLang="ko-KR" sz="1400" dirty="0"/>
              <a:t>0x20</a:t>
            </a:r>
            <a:r>
              <a:rPr lang="ko-KR" altLang="en-US" sz="1400" dirty="0"/>
              <a:t>이 됨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32</a:t>
            </a:r>
            <a:r>
              <a:rPr lang="ko-KR" altLang="en-US" sz="1400" dirty="0"/>
              <a:t>이고</a:t>
            </a:r>
            <a:r>
              <a:rPr lang="en-US" altLang="ko-KR" sz="1400" dirty="0"/>
              <a:t>, 2</a:t>
            </a:r>
            <a:r>
              <a:rPr lang="ko-KR" altLang="en-US" sz="1400" dirty="0"/>
              <a:t>진수로는 </a:t>
            </a:r>
            <a:r>
              <a:rPr lang="en-US" altLang="ko-KR" sz="1400" dirty="0"/>
              <a:t>0010 0000. 9</a:t>
            </a:r>
            <a:r>
              <a:rPr lang="ko-KR" altLang="en-US" sz="1400" dirty="0"/>
              <a:t>행에서 </a:t>
            </a:r>
            <a:r>
              <a:rPr lang="en-US" altLang="ko-KR" sz="1400" dirty="0"/>
              <a:t>A </a:t>
            </a:r>
            <a:r>
              <a:rPr lang="ko-KR" altLang="en-US" sz="1400" dirty="0"/>
              <a:t>와 </a:t>
            </a:r>
            <a:r>
              <a:rPr lang="en-US" altLang="ko-KR" sz="1400" dirty="0"/>
              <a:t>32(0010 00002)</a:t>
            </a:r>
            <a:r>
              <a:rPr lang="ko-KR" altLang="en-US" sz="1400" dirty="0"/>
              <a:t>의 비트 배타적 논리합 수행하면 </a:t>
            </a:r>
            <a:r>
              <a:rPr lang="en-US" altLang="ko-KR" sz="1400" dirty="0"/>
              <a:t>a</a:t>
            </a:r>
            <a:r>
              <a:rPr lang="ko-KR" altLang="en-US" sz="1400" dirty="0"/>
              <a:t>로 변경</a:t>
            </a:r>
            <a:r>
              <a:rPr lang="en-US" altLang="ko-KR" sz="1400" dirty="0"/>
              <a:t>, 11</a:t>
            </a:r>
            <a:r>
              <a:rPr lang="ko-KR" altLang="en-US" sz="1400" dirty="0"/>
              <a:t>행에서 다시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32(0010 00002)</a:t>
            </a:r>
            <a:r>
              <a:rPr lang="ko-KR" altLang="en-US" sz="1400" dirty="0"/>
              <a:t>의 비트 배타적 논리합 수행하면 </a:t>
            </a:r>
            <a:r>
              <a:rPr lang="en-US" altLang="ko-KR" sz="1400" dirty="0"/>
              <a:t>A</a:t>
            </a:r>
            <a:r>
              <a:rPr lang="ko-KR" altLang="en-US" sz="1400" dirty="0"/>
              <a:t>로 원상 복귀</a:t>
            </a:r>
            <a:endParaRPr lang="en-US" altLang="ko-KR" sz="1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5" y="1581640"/>
            <a:ext cx="4455495" cy="13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동전교환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1D0A6C-FB51-43B9-A4FE-4DE802443536}"/>
              </a:ext>
            </a:extLst>
          </p:cNvPr>
          <p:cNvGrpSpPr/>
          <p:nvPr/>
        </p:nvGrpSpPr>
        <p:grpSpPr>
          <a:xfrm>
            <a:off x="413665" y="1176595"/>
            <a:ext cx="4438126" cy="1459650"/>
            <a:chOff x="356417" y="1491630"/>
            <a:chExt cx="4438126" cy="14596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417" y="1491630"/>
              <a:ext cx="4438126" cy="1459650"/>
            </a:xfrm>
            <a:prstGeom prst="rect">
              <a:avLst/>
            </a:prstGeom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17" y="1491631"/>
              <a:ext cx="4438126" cy="170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747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/>
              <a:t>) : </a:t>
            </a:r>
            <a:r>
              <a:rPr lang="ko-KR" altLang="en-US" dirty="0"/>
              <a:t>두 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연산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endParaRPr lang="en-US" altLang="ko-KR" dirty="0"/>
          </a:p>
          <a:p>
            <a:pPr lvl="1"/>
            <a:r>
              <a:rPr lang="ko-KR" altLang="en-US" dirty="0" err="1"/>
              <a:t>정수값에</a:t>
            </a:r>
            <a:r>
              <a:rPr lang="ko-KR" altLang="en-US" dirty="0"/>
              <a:t> 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0" y="3381840"/>
            <a:ext cx="6078784" cy="131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0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왼쪽 시프트 연산자 </a:t>
            </a:r>
            <a:r>
              <a:rPr lang="en-US" altLang="ko-KR" dirty="0"/>
              <a:t>: </a:t>
            </a:r>
            <a:r>
              <a:rPr lang="ko-KR" altLang="en-US" dirty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/>
          <a:stretch/>
        </p:blipFill>
        <p:spPr bwMode="auto">
          <a:xfrm>
            <a:off x="356611" y="1660399"/>
            <a:ext cx="2868611" cy="158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2" y="3230652"/>
            <a:ext cx="5142278" cy="10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2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 연산자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9" y="1247878"/>
            <a:ext cx="3105345" cy="16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1" y="3010549"/>
            <a:ext cx="6141667" cy="131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2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64" y="580282"/>
            <a:ext cx="5004871" cy="220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C1A09E8E-F80C-4401-97C5-4191D156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07" y="2780347"/>
            <a:ext cx="4961583" cy="164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97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연산자 우선순위 </a:t>
            </a:r>
            <a:r>
              <a:rPr lang="en-US" altLang="ko-KR" sz="1600" dirty="0"/>
              <a:t>: </a:t>
            </a:r>
            <a:r>
              <a:rPr lang="ko-KR" altLang="en-US" sz="1600" dirty="0"/>
              <a:t>여러 개의 연산자가 있을 경우 정해진 순서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0F89E2-FC2C-4FC7-B740-24F3969CAB56}"/>
              </a:ext>
            </a:extLst>
          </p:cNvPr>
          <p:cNvGrpSpPr/>
          <p:nvPr/>
        </p:nvGrpSpPr>
        <p:grpSpPr>
          <a:xfrm>
            <a:off x="1707559" y="1131590"/>
            <a:ext cx="3442882" cy="3825425"/>
            <a:chOff x="1876328" y="1086585"/>
            <a:chExt cx="3105345" cy="3355476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418"/>
            <a:stretch/>
          </p:blipFill>
          <p:spPr bwMode="auto">
            <a:xfrm>
              <a:off x="1876328" y="1086585"/>
              <a:ext cx="3105344" cy="183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39"/>
            <a:stretch/>
          </p:blipFill>
          <p:spPr bwMode="auto">
            <a:xfrm>
              <a:off x="1876328" y="2922794"/>
              <a:ext cx="3105345" cy="1519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마음대로 이동하는 거북이</a:t>
            </a:r>
            <a:endParaRPr lang="en-US" altLang="ko-KR" dirty="0"/>
          </a:p>
          <a:p>
            <a:pPr lvl="1"/>
            <a:r>
              <a:rPr lang="ko-KR" altLang="en-US" dirty="0"/>
              <a:t>거북이가 화 면 안에서 마음대로 이동하게 하는 프로그램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거북이가 화면을 벗어날 때는 다시 화면의 중앙으로 옮긴 후 마음대로 이동하도록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0" y="2346725"/>
            <a:ext cx="1841822" cy="20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5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6" y="1227222"/>
            <a:ext cx="5620387" cy="29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/>
              <a:t>나머지값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r>
              <a:rPr lang="en-US" altLang="ko-KR" sz="1500" dirty="0">
                <a:solidFill>
                  <a:srgbClr val="FF0000"/>
                </a:solidFill>
              </a:rPr>
              <a:t>Tip</a:t>
            </a:r>
            <a:r>
              <a:rPr lang="en-US" altLang="ko-KR" sz="1500" dirty="0"/>
              <a:t> </a:t>
            </a:r>
            <a:r>
              <a:rPr lang="ko-KR" altLang="en-US" sz="1500" dirty="0"/>
              <a:t>세미콜론</a:t>
            </a:r>
            <a:r>
              <a:rPr lang="en-US" altLang="ko-KR" sz="1500" dirty="0"/>
              <a:t>(;)</a:t>
            </a:r>
            <a:r>
              <a:rPr lang="ko-KR" altLang="en-US" sz="1500" dirty="0"/>
              <a:t>은 앞뒤를 완전히 분리</a:t>
            </a:r>
            <a:r>
              <a:rPr lang="en-US" altLang="ko-KR" sz="1500" dirty="0"/>
              <a:t>. </a:t>
            </a:r>
            <a:r>
              <a:rPr lang="ko-KR" altLang="en-US" sz="1500" dirty="0"/>
              <a:t>그러므로 </a:t>
            </a:r>
            <a:r>
              <a:rPr lang="en-US" altLang="ko-KR" sz="1500" dirty="0"/>
              <a:t>a=5; b=3</a:t>
            </a:r>
            <a:r>
              <a:rPr lang="ko-KR" altLang="en-US" sz="1500" dirty="0"/>
              <a:t>은 다음과 동일하다</a:t>
            </a:r>
            <a:r>
              <a:rPr lang="en-US" altLang="ko-KR" sz="1500" dirty="0"/>
              <a:t>. </a:t>
            </a:r>
            <a:r>
              <a:rPr lang="ko-KR" altLang="en-US" sz="1500" dirty="0"/>
              <a:t>또 콤마</a:t>
            </a:r>
            <a:r>
              <a:rPr lang="en-US" altLang="ko-KR" sz="1500" dirty="0"/>
              <a:t>(,)</a:t>
            </a:r>
            <a:r>
              <a:rPr lang="ko-KR" altLang="en-US" sz="1500" dirty="0"/>
              <a:t>로 분리해서 값을 대입할 수도 있어 </a:t>
            </a:r>
            <a:r>
              <a:rPr lang="en-US" altLang="ko-KR" sz="1500" dirty="0"/>
              <a:t>a, b=5, 3 </a:t>
            </a:r>
            <a:r>
              <a:rPr lang="ko-KR" altLang="en-US" sz="1500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" y="1176595"/>
            <a:ext cx="5355596" cy="10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5" y="2348490"/>
            <a:ext cx="5355596" cy="43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뺄셈에서는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계산하든 동일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5" y="1131590"/>
            <a:ext cx="5696490" cy="12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1" y="2447987"/>
            <a:ext cx="5700446" cy="64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pPr marL="70247" indent="0">
              <a:buNone/>
            </a:pPr>
            <a:endParaRPr lang="en-US" altLang="ko-KR" sz="2400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계산</a:t>
            </a:r>
            <a:endParaRPr lang="en-US" altLang="ko-KR" dirty="0"/>
          </a:p>
          <a:p>
            <a:pPr lvl="1"/>
            <a:r>
              <a:rPr lang="ko-KR" altLang="en-US" dirty="0"/>
              <a:t>괄호가 없어도 ➋</a:t>
            </a:r>
            <a:r>
              <a:rPr lang="ko-KR" altLang="en-US" dirty="0" err="1"/>
              <a:t>처럼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산술 연산자는 괄호가 가장 우선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마지막 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왼쪽에서 오른쪽으로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2" y="1110916"/>
            <a:ext cx="5454043" cy="5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2" y="4461960"/>
            <a:ext cx="5621543" cy="52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/>
              <a:t>함수 사용해서 정수나 실수로 변환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2" y="2391730"/>
            <a:ext cx="6197616" cy="139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5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1174</Words>
  <Application>Microsoft Office PowerPoint</Application>
  <PresentationFormat>사용자 지정</PresentationFormat>
  <Paragraphs>154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03 관계 연산자</vt:lpstr>
      <vt:lpstr>Section 03 관계 연산자</vt:lpstr>
      <vt:lpstr>Section 04 논리 연산자</vt:lpstr>
      <vt:lpstr>Section 04 논리 연산자</vt:lpstr>
      <vt:lpstr>Section 04 논리 연산자</vt:lpstr>
      <vt:lpstr>Section 04 논리 연산자</vt:lpstr>
      <vt:lpstr>Section 04 논리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06 연산자 우선순위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275</cp:revision>
  <dcterms:created xsi:type="dcterms:W3CDTF">2012-07-23T02:34:37Z</dcterms:created>
  <dcterms:modified xsi:type="dcterms:W3CDTF">2022-02-24T01:44:10Z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