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6"/>
  </p:notesMasterIdLst>
  <p:handoutMasterIdLst>
    <p:handoutMasterId r:id="rId47"/>
  </p:handoutMasterIdLst>
  <p:sldIdLst>
    <p:sldId id="428" r:id="rId2"/>
    <p:sldId id="474" r:id="rId3"/>
    <p:sldId id="478" r:id="rId4"/>
    <p:sldId id="364" r:id="rId5"/>
    <p:sldId id="429" r:id="rId6"/>
    <p:sldId id="430" r:id="rId7"/>
    <p:sldId id="431" r:id="rId8"/>
    <p:sldId id="432" r:id="rId9"/>
    <p:sldId id="433" r:id="rId10"/>
    <p:sldId id="435" r:id="rId11"/>
    <p:sldId id="436" r:id="rId12"/>
    <p:sldId id="437" r:id="rId13"/>
    <p:sldId id="439" r:id="rId14"/>
    <p:sldId id="440" r:id="rId15"/>
    <p:sldId id="441" r:id="rId16"/>
    <p:sldId id="443" r:id="rId17"/>
    <p:sldId id="444" r:id="rId18"/>
    <p:sldId id="445" r:id="rId19"/>
    <p:sldId id="446" r:id="rId20"/>
    <p:sldId id="447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75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70" r:id="rId43"/>
    <p:sldId id="471" r:id="rId44"/>
    <p:sldId id="362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96" d="100"/>
          <a:sy n="96" d="100"/>
        </p:scale>
        <p:origin x="202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5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9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1" y="998730"/>
            <a:ext cx="7186612" cy="300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5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3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35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35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9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4" y="1700215"/>
            <a:ext cx="7991475" cy="8865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05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05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u="none">
              <a:ea typeface="맑은 고딕" pitchFamily="50" charset="-127"/>
            </a:endParaRPr>
          </a:p>
          <a:p>
            <a:pPr marL="128588" indent="-12858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75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750" u="none">
                <a:ea typeface="맑은 고딕" pitchFamily="50" charset="-127"/>
              </a:rPr>
              <a:t>.</a:t>
            </a:r>
            <a:r>
              <a:rPr kumimoji="0" lang="ko-KR" altLang="en-US" sz="75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750" u="none">
              <a:solidFill>
                <a:srgbClr val="222222"/>
              </a:solidFill>
              <a:ea typeface="맑은 고딕" pitchFamily="50" charset="-127"/>
            </a:endParaRPr>
          </a:p>
          <a:p>
            <a:pPr marL="128588" indent="-12858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75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75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5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4152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B6057C-ABC5-45FA-B929-1AFF5AEAA7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19" y="67524"/>
            <a:ext cx="4952381" cy="6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301038" y="6579350"/>
            <a:ext cx="842962" cy="2802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79350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51786"/>
            <a:ext cx="7785100" cy="474662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51786"/>
            <a:ext cx="7785100" cy="474662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BB65AE1F-0E0A-4D13-B89D-3F0F9F06037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01038" y="6579350"/>
            <a:ext cx="842962" cy="2802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17037474-BBAC-4196-8132-58A78EA0F2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79259" y="6579350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350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350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1"/>
            <a:ext cx="3657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3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33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33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91438" tIns="45719" rIns="91438" bIns="45719"/>
          <a:lstStyle/>
          <a:p>
            <a:endParaRPr lang="ko-KR" altLang="en-US" sz="180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96" y="509895"/>
            <a:ext cx="4280446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169818" y="2895789"/>
            <a:ext cx="2824998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4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/47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5" t="34907" b="43437"/>
          <a:stretch/>
        </p:blipFill>
        <p:spPr>
          <a:xfrm>
            <a:off x="452478" y="2686418"/>
            <a:ext cx="3680723" cy="1329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94"/>
          <a:stretch/>
        </p:blipFill>
        <p:spPr>
          <a:xfrm>
            <a:off x="0" y="1026019"/>
            <a:ext cx="3988663" cy="15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1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클래스의 완전한 작동 구현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50" y="1358770"/>
            <a:ext cx="6237899" cy="46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2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0124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61" y="1448780"/>
            <a:ext cx="6178677" cy="36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0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클래스 사용 순서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93" y="1403775"/>
            <a:ext cx="5928813" cy="27678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DF3B33-71FB-4191-A99E-96659C94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70" y="4644135"/>
            <a:ext cx="6044696" cy="11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3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생성자의 개념 </a:t>
            </a:r>
            <a:r>
              <a:rPr lang="en-US" altLang="ko-KR" dirty="0"/>
              <a:t>: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생성하면서 </a:t>
            </a:r>
            <a:r>
              <a:rPr lang="ko-KR" altLang="en-US" dirty="0" err="1"/>
              <a:t>필드값을</a:t>
            </a:r>
            <a:r>
              <a:rPr lang="ko-KR" altLang="en-US" dirty="0"/>
              <a:t> 초기화시키는 함수</a:t>
            </a:r>
            <a:endParaRPr lang="en-US" altLang="ko-KR" dirty="0"/>
          </a:p>
          <a:p>
            <a:r>
              <a:rPr lang="ko-KR" altLang="en-US" dirty="0"/>
              <a:t>생성자의 기본</a:t>
            </a:r>
          </a:p>
          <a:p>
            <a:pPr lvl="1"/>
            <a:r>
              <a:rPr lang="ko-KR" altLang="en-US" dirty="0"/>
              <a:t>생성자의 기본 형태 </a:t>
            </a:r>
            <a:r>
              <a:rPr lang="en-US" altLang="ko-KR" dirty="0"/>
              <a:t>: _ _ </a:t>
            </a:r>
            <a:r>
              <a:rPr lang="en-US" altLang="ko-KR" dirty="0" err="1"/>
              <a:t>init</a:t>
            </a:r>
            <a:r>
              <a:rPr lang="en-US" altLang="ko-KR" dirty="0"/>
              <a:t> _ _( )</a:t>
            </a:r>
            <a:r>
              <a:rPr lang="ko-KR" altLang="en-US" dirty="0"/>
              <a:t>라는 이름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5" y="2438890"/>
            <a:ext cx="6008780" cy="722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31" y="3315144"/>
            <a:ext cx="6015924" cy="15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endParaRPr lang="ko-KR" altLang="en-US" dirty="0"/>
          </a:p>
          <a:p>
            <a:pPr lvl="2"/>
            <a:r>
              <a:rPr lang="ko-KR" altLang="en-US" sz="1600" dirty="0"/>
              <a:t>매개변수가 </a:t>
            </a:r>
            <a:r>
              <a:rPr lang="en-US" altLang="ko-KR" sz="1600" dirty="0"/>
              <a:t>self </a:t>
            </a:r>
            <a:r>
              <a:rPr lang="ko-KR" altLang="en-US" sz="1600" dirty="0"/>
              <a:t>만 있는 </a:t>
            </a:r>
            <a:r>
              <a:rPr lang="ko-KR" altLang="en-US" sz="1600" dirty="0" err="1"/>
              <a:t>생성자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97" y="1628800"/>
            <a:ext cx="5445605" cy="49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z="1600" dirty="0"/>
              <a:t>매개변수가 있는 </a:t>
            </a:r>
            <a:r>
              <a:rPr lang="ko-KR" altLang="en-US" sz="1600" dirty="0" err="1"/>
              <a:t>생성자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15" y="1403775"/>
            <a:ext cx="6194370" cy="460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1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2C0E8C-DD2E-47D7-84F1-09C47AA82080}"/>
              </a:ext>
            </a:extLst>
          </p:cNvPr>
          <p:cNvGrpSpPr/>
          <p:nvPr/>
        </p:nvGrpSpPr>
        <p:grpSpPr>
          <a:xfrm>
            <a:off x="1961712" y="1268760"/>
            <a:ext cx="5321840" cy="5537454"/>
            <a:chOff x="1961712" y="1268760"/>
            <a:chExt cx="5321840" cy="55374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-1" r="-941" b="35200"/>
            <a:stretch/>
          </p:blipFill>
          <p:spPr>
            <a:xfrm>
              <a:off x="1991118" y="1268760"/>
              <a:ext cx="5292434" cy="292881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FA9FD64-6D88-4EFD-B537-9B21A80A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1712" y="4197571"/>
              <a:ext cx="5321840" cy="2608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59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Car </a:t>
            </a:r>
            <a:r>
              <a:rPr lang="ko-KR" altLang="en-US" dirty="0"/>
              <a:t>클래스 </a:t>
            </a:r>
            <a:r>
              <a:rPr lang="en-US" altLang="ko-KR" dirty="0"/>
              <a:t>2 </a:t>
            </a:r>
            <a:r>
              <a:rPr lang="ko-KR" altLang="en-US" dirty="0"/>
              <a:t>개의 필드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클래스를 이용해 메인 코드에서 인스턴스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24" y="1624353"/>
            <a:ext cx="5927612" cy="9113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424" y="3429000"/>
            <a:ext cx="5603123" cy="5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6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인스턴스 변수와 클래스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변수의 개념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70" y="1569143"/>
            <a:ext cx="3879056" cy="40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21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인스턴스 변수와 클래스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변수</a:t>
            </a:r>
            <a:endParaRPr lang="en-US" altLang="ko-KR" dirty="0"/>
          </a:p>
          <a:p>
            <a:pPr lvl="1"/>
            <a:r>
              <a:rPr lang="ko-KR" altLang="en-US" dirty="0"/>
              <a:t>클래스 안에 공간이 할당된 변수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ko-KR" altLang="en-US" dirty="0" err="1"/>
              <a:t>인스턴스가</a:t>
            </a:r>
            <a:r>
              <a:rPr lang="ko-KR" altLang="en-US" dirty="0"/>
              <a:t> 클래스 변수 공간 함께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05" y="1872777"/>
            <a:ext cx="3949189" cy="457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0" t="57948"/>
          <a:stretch/>
        </p:blipFill>
        <p:spPr>
          <a:xfrm>
            <a:off x="296525" y="908720"/>
            <a:ext cx="6810306" cy="4754073"/>
          </a:xfrm>
        </p:spPr>
      </p:pic>
    </p:spTree>
    <p:extLst>
      <p:ext uri="{BB962C8B-B14F-4D97-AF65-F5344CB8AC3E}">
        <p14:creationId xmlns:p14="http://schemas.microsoft.com/office/powerpoint/2010/main" val="60193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인스턴스 변수와 클래스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생산 대수 확인 코드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0C726D-7CA2-453A-A023-E831ACA29B83}"/>
              </a:ext>
            </a:extLst>
          </p:cNvPr>
          <p:cNvGrpSpPr/>
          <p:nvPr/>
        </p:nvGrpSpPr>
        <p:grpSpPr>
          <a:xfrm>
            <a:off x="1984778" y="1307465"/>
            <a:ext cx="5467542" cy="5383455"/>
            <a:chOff x="1618547" y="1245922"/>
            <a:chExt cx="5174443" cy="51546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547" y="1245922"/>
              <a:ext cx="5158698" cy="2063480"/>
            </a:xfrm>
            <a:prstGeom prst="rect">
              <a:avLst/>
            </a:prstGeom>
          </p:spPr>
        </p:pic>
        <p:pic>
          <p:nvPicPr>
            <p:cNvPr id="6" name="내용 개체 틀 4">
              <a:extLst>
                <a:ext uri="{FF2B5EF4-FFF2-40B4-BE49-F238E27FC236}">
                  <a16:creationId xmlns:a16="http://schemas.microsoft.com/office/drawing/2014/main" id="{097DE0CA-2222-442C-9814-59694310C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4292" y="3309402"/>
              <a:ext cx="5158698" cy="3091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70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상속의 개념</a:t>
            </a:r>
            <a:endParaRPr lang="en-US" altLang="ko-KR" dirty="0"/>
          </a:p>
          <a:p>
            <a:pPr lvl="1"/>
            <a:r>
              <a:rPr lang="ko-KR" altLang="en-US" dirty="0"/>
              <a:t>클래스의 상속</a:t>
            </a:r>
            <a:r>
              <a:rPr lang="en-US" altLang="ko-KR" dirty="0"/>
              <a:t>( Inheritance ) : </a:t>
            </a:r>
            <a:r>
              <a:rPr lang="ko-KR" altLang="en-US" dirty="0"/>
              <a:t>기존 클래스에 있는 필드와 </a:t>
            </a:r>
            <a:r>
              <a:rPr lang="ko-KR" altLang="en-US" dirty="0" err="1"/>
              <a:t>메서드를</a:t>
            </a:r>
            <a:r>
              <a:rPr lang="ko-KR" altLang="en-US" dirty="0"/>
              <a:t> 그대로 물려받는 </a:t>
            </a:r>
            <a:endParaRPr lang="en-US" altLang="ko-KR" dirty="0"/>
          </a:p>
          <a:p>
            <a:pPr marL="267891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새로운 클래스를 만드는 것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50" y="2281372"/>
            <a:ext cx="4006700" cy="2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상속의 개념</a:t>
            </a:r>
            <a:endParaRPr lang="en-US" altLang="ko-KR" dirty="0"/>
          </a:p>
          <a:p>
            <a:pPr lvl="2"/>
            <a:r>
              <a:rPr lang="ko-KR" altLang="en-US" sz="1600" dirty="0"/>
              <a:t>공통 내용을 자동차 클래스에 두고 상속을 받음으로써 일관되고 효율적인 프로그래밍 가능</a:t>
            </a:r>
            <a:endParaRPr lang="en-US" altLang="ko-KR" sz="1600" dirty="0"/>
          </a:p>
          <a:p>
            <a:pPr lvl="2"/>
            <a:r>
              <a:rPr lang="ko-KR" altLang="en-US" sz="1600" dirty="0"/>
              <a:t>상위 클래스인 자동차 클래스를 슈퍼 클래스 또는 부모 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하위의 승용차와 트럭 클래스는 서브 클래스 또는 자식 클래스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67" y="2679940"/>
            <a:ext cx="3852665" cy="34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상속을 구현하는 문법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37" y="1403775"/>
            <a:ext cx="7295725" cy="6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37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en-US" altLang="ko-KR" dirty="0"/>
          </a:p>
          <a:p>
            <a:pPr lvl="1"/>
            <a:r>
              <a:rPr lang="ko-KR" altLang="en-US" dirty="0"/>
              <a:t>상위 클래스의 </a:t>
            </a:r>
            <a:r>
              <a:rPr lang="ko-KR" altLang="en-US" dirty="0" err="1"/>
              <a:t>메서드를</a:t>
            </a:r>
            <a:r>
              <a:rPr lang="ko-KR" altLang="en-US" dirty="0"/>
              <a:t> 서브 클래스에서 재정의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98" y="2078850"/>
            <a:ext cx="4523003" cy="36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03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구현 코드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19" y="1628800"/>
            <a:ext cx="7030761" cy="40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71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45076" y="1133745"/>
            <a:ext cx="6653847" cy="48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87061" y="1448780"/>
            <a:ext cx="7769878" cy="25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8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493785"/>
            <a:ext cx="6917207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67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32502" y="1452818"/>
            <a:ext cx="7078996" cy="39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객체지향 개념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객체지향 사각형을 그리는 거북이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18" y="1358770"/>
            <a:ext cx="5580763" cy="11138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75" y="3799140"/>
            <a:ext cx="2745448" cy="29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81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85293" y="1279586"/>
            <a:ext cx="6973413" cy="42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43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09137" y="683695"/>
            <a:ext cx="6525725" cy="59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1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63" y="1051140"/>
            <a:ext cx="7875874" cy="50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96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클래스의 특별한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__ del __ ( )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2"/>
            <a:r>
              <a:rPr lang="ko-KR" altLang="en-US" dirty="0" err="1"/>
              <a:t>소멸자</a:t>
            </a:r>
            <a:r>
              <a:rPr lang="en-US" altLang="ko-KR" dirty="0"/>
              <a:t>( Destructor ),</a:t>
            </a:r>
            <a:r>
              <a:rPr lang="ko-KR" altLang="en-US" dirty="0"/>
              <a:t> </a:t>
            </a:r>
            <a:r>
              <a:rPr lang="ko-KR" altLang="en-US" dirty="0" err="1"/>
              <a:t>생성자와</a:t>
            </a:r>
            <a:r>
              <a:rPr lang="ko-KR" altLang="en-US" dirty="0"/>
              <a:t> 반대로 </a:t>
            </a:r>
            <a:r>
              <a:rPr lang="ko-KR" altLang="en-US" dirty="0" err="1"/>
              <a:t>인스턴스</a:t>
            </a:r>
            <a:r>
              <a:rPr lang="ko-KR" altLang="en-US" dirty="0"/>
              <a:t> 삭제할 때 자동 호출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__ </a:t>
            </a:r>
            <a:r>
              <a:rPr lang="en-US" altLang="ko-KR" dirty="0" err="1"/>
              <a:t>repr</a:t>
            </a:r>
            <a:r>
              <a:rPr lang="en-US" altLang="ko-KR" dirty="0"/>
              <a:t> __( )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2"/>
            <a:r>
              <a:rPr lang="ko-KR" altLang="en-US" dirty="0" err="1"/>
              <a:t>인스턴스를</a:t>
            </a:r>
            <a:r>
              <a:rPr lang="ko-KR" altLang="en-US" dirty="0"/>
              <a:t> </a:t>
            </a:r>
            <a:r>
              <a:rPr lang="en-US" altLang="ko-KR" dirty="0"/>
              <a:t>print ( ) </a:t>
            </a:r>
            <a:r>
              <a:rPr lang="ko-KR" altLang="en-US" dirty="0"/>
              <a:t>문으로 출력할 때 실행</a:t>
            </a:r>
            <a:endParaRPr lang="en-US" altLang="ko-KR" dirty="0"/>
          </a:p>
          <a:p>
            <a:pPr lvl="1"/>
            <a:r>
              <a:rPr lang="en-US" altLang="ko-KR" dirty="0"/>
              <a:t>__ add __( )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사이에 덧셈 작업이 일어날 때 실행되는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사이의 덧셈 작업 가능</a:t>
            </a:r>
            <a:endParaRPr lang="en-US" altLang="ko-KR" dirty="0"/>
          </a:p>
          <a:p>
            <a:pPr lvl="1"/>
            <a:r>
              <a:rPr lang="ko-KR" altLang="en-US" dirty="0"/>
              <a:t>비교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__ </a:t>
            </a:r>
            <a:r>
              <a:rPr lang="en-US" altLang="ko-KR" dirty="0" err="1"/>
              <a:t>lt</a:t>
            </a:r>
            <a:r>
              <a:rPr lang="en-US" altLang="ko-KR" dirty="0"/>
              <a:t> __( ), __ le __( ), __ </a:t>
            </a:r>
            <a:r>
              <a:rPr lang="en-US" altLang="ko-KR" dirty="0" err="1"/>
              <a:t>gt</a:t>
            </a:r>
            <a:r>
              <a:rPr lang="en-US" altLang="ko-KR" dirty="0"/>
              <a:t> __( ), __ </a:t>
            </a:r>
            <a:r>
              <a:rPr lang="en-US" altLang="ko-KR" dirty="0" err="1"/>
              <a:t>ge</a:t>
            </a:r>
            <a:r>
              <a:rPr lang="en-US" altLang="ko-KR" dirty="0"/>
              <a:t> __( ), __ </a:t>
            </a:r>
            <a:r>
              <a:rPr lang="en-US" altLang="ko-KR" dirty="0" err="1"/>
              <a:t>eq</a:t>
            </a:r>
            <a:r>
              <a:rPr lang="en-US" altLang="ko-KR" dirty="0"/>
              <a:t> __( ), __ ne __( )</a:t>
            </a:r>
          </a:p>
          <a:p>
            <a:pPr lvl="2"/>
            <a:r>
              <a:rPr lang="ko-KR" altLang="en-US" sz="1400" dirty="0" err="1"/>
              <a:t>인스턴스</a:t>
            </a:r>
            <a:r>
              <a:rPr lang="ko-KR" altLang="en-US" sz="1400" dirty="0"/>
              <a:t> 사이의 비교 연산자</a:t>
            </a:r>
            <a:r>
              <a:rPr lang="en-US" altLang="ko-KR" sz="1400" dirty="0"/>
              <a:t>(&lt;, &lt;=, &gt;, &gt;=, ==, !=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  <a:r>
              <a:rPr lang="ko-KR" altLang="en-US" sz="1400" dirty="0"/>
              <a:t> 사용할 때 호출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2" y="4554125"/>
            <a:ext cx="5839399" cy="16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7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44709" y="1313765"/>
            <a:ext cx="6854582" cy="47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33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45306" y="1106489"/>
            <a:ext cx="6853387" cy="49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62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추상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서브 클래스에서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슈퍼 클래스에서는 빈 껍질의 </a:t>
            </a:r>
            <a:r>
              <a:rPr lang="ko-KR" altLang="en-US" dirty="0" err="1"/>
              <a:t>메서드만</a:t>
            </a:r>
            <a:r>
              <a:rPr lang="ko-KR" altLang="en-US" dirty="0"/>
              <a:t> 만들어 놓고 내용은 </a:t>
            </a:r>
            <a:r>
              <a:rPr lang="en-US" altLang="ko-KR" dirty="0"/>
              <a:t>pass </a:t>
            </a:r>
            <a:r>
              <a:rPr lang="ko-KR" altLang="en-US" dirty="0"/>
              <a:t>로 채움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91" y="2078850"/>
            <a:ext cx="5956417" cy="46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0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3 ~ 4</a:t>
            </a:r>
            <a:r>
              <a:rPr lang="ko-KR" altLang="en-US" dirty="0"/>
              <a:t>행 </a:t>
            </a:r>
            <a:r>
              <a:rPr lang="en-US" altLang="ko-KR" dirty="0"/>
              <a:t>method ( )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2"/>
            <a:r>
              <a:rPr lang="ko-KR" altLang="en-US" sz="1600" dirty="0" err="1"/>
              <a:t>오버라이딩하지</a:t>
            </a:r>
            <a:r>
              <a:rPr lang="ko-KR" altLang="en-US" sz="1600" dirty="0"/>
              <a:t> 않았다는 </a:t>
            </a:r>
            <a:r>
              <a:rPr lang="en-US" altLang="ko-KR" sz="1600" dirty="0"/>
              <a:t>Not Implement Error </a:t>
            </a:r>
            <a:r>
              <a:rPr lang="ko-KR" altLang="en-US" sz="1600" dirty="0"/>
              <a:t> 발생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4" y="1799109"/>
            <a:ext cx="7663552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5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lvl="1"/>
            <a:r>
              <a:rPr lang="ko-KR" altLang="en-US" dirty="0"/>
              <a:t>프로그램 하나에서 여러 개를 동시에 처리할 수 있도록 제공하는 기능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42" y="1943835"/>
            <a:ext cx="4248315" cy="27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2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세 대가 경주하는 코드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A7B71D-063E-493A-B9C1-1EC4A7E5A109}"/>
              </a:ext>
            </a:extLst>
          </p:cNvPr>
          <p:cNvGrpSpPr/>
          <p:nvPr/>
        </p:nvGrpSpPr>
        <p:grpSpPr>
          <a:xfrm>
            <a:off x="1171987" y="1651305"/>
            <a:ext cx="6800025" cy="3667906"/>
            <a:chOff x="1507390" y="1876329"/>
            <a:chExt cx="5507831" cy="29412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7390" y="1876329"/>
              <a:ext cx="5507831" cy="103584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390" y="2912172"/>
              <a:ext cx="5507831" cy="1905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23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클래스의 개념</a:t>
            </a:r>
            <a:endParaRPr lang="en-US" altLang="ko-KR" dirty="0"/>
          </a:p>
          <a:p>
            <a:pPr lvl="1"/>
            <a:r>
              <a:rPr lang="ko-KR" altLang="en-US" dirty="0"/>
              <a:t>클래스의 모양과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자동차를 클래스로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19" y="1875606"/>
            <a:ext cx="6472282" cy="573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93" y="3158970"/>
            <a:ext cx="4868414" cy="21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88577" y="1403775"/>
            <a:ext cx="6766845" cy="4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06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세 대를 동시에 출발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201252"/>
            <a:ext cx="6273401" cy="44554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EC5A3D-A206-4E3A-A0C4-B12EACA4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55" y="4464115"/>
            <a:ext cx="4869160" cy="18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0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프로세싱</a:t>
            </a:r>
            <a:endParaRPr lang="en-US" altLang="ko-KR" dirty="0"/>
          </a:p>
          <a:p>
            <a:pPr lvl="1"/>
            <a:r>
              <a:rPr lang="ko-KR" altLang="en-US" dirty="0"/>
              <a:t>동시에 </a:t>
            </a:r>
            <a:r>
              <a:rPr lang="en-US" altLang="ko-KR" dirty="0"/>
              <a:t>CPU </a:t>
            </a:r>
            <a:r>
              <a:rPr lang="ko-KR" altLang="en-US" dirty="0"/>
              <a:t>를 여러 개 사용</a:t>
            </a:r>
            <a:r>
              <a:rPr lang="en-US" altLang="ko-KR" dirty="0"/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-769" b="29054"/>
          <a:stretch/>
        </p:blipFill>
        <p:spPr>
          <a:xfrm>
            <a:off x="987841" y="1808820"/>
            <a:ext cx="7168318" cy="44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39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14059" y="1313765"/>
            <a:ext cx="6315882" cy="15296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895" y="1654749"/>
            <a:ext cx="4944482" cy="17687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08BA7E-285E-411F-8DE0-9424B189B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059" y="3869933"/>
            <a:ext cx="6358324" cy="198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04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클래스의 개념을 실제 코드로 구현</a:t>
            </a:r>
            <a:endParaRPr lang="en-US" altLang="ko-KR" dirty="0"/>
          </a:p>
          <a:p>
            <a:pPr lvl="2"/>
            <a:r>
              <a:rPr lang="ko-KR" altLang="en-US" sz="1600" dirty="0"/>
              <a:t>자동차의 속성은 지금까지 사용 한 변수처럼 생성</a:t>
            </a:r>
            <a:r>
              <a:rPr lang="en-US" altLang="ko-KR" sz="1600" dirty="0"/>
              <a:t>(</a:t>
            </a:r>
            <a:r>
              <a:rPr lang="ko-KR" altLang="en-US" sz="1600" dirty="0"/>
              <a:t>필드</a:t>
            </a:r>
            <a:r>
              <a:rPr lang="en-US" altLang="ko-KR" sz="1600" dirty="0"/>
              <a:t>( Field ))</a:t>
            </a:r>
          </a:p>
          <a:p>
            <a:pPr lvl="2"/>
            <a:r>
              <a:rPr lang="ko-KR" altLang="en-US" sz="1600" dirty="0"/>
              <a:t>자동차의 기능은 지금까지 사용한 함수 형식으로 구현</a:t>
            </a:r>
            <a:endParaRPr lang="en-US" altLang="ko-KR" sz="1600" dirty="0"/>
          </a:p>
          <a:p>
            <a:pPr lvl="2"/>
            <a:r>
              <a:rPr lang="ko-KR" altLang="en-US" sz="1600" dirty="0"/>
              <a:t>클래스 안에서 구현된 함수는 함수라고 하지 않고 </a:t>
            </a:r>
            <a:r>
              <a:rPr lang="ko-KR" altLang="en-US" sz="1600" dirty="0" err="1"/>
              <a:t>메서드라고</a:t>
            </a:r>
            <a:r>
              <a:rPr lang="ko-KR" altLang="en-US" sz="1600" dirty="0"/>
              <a:t> 함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56" y="2708920"/>
            <a:ext cx="6179888" cy="237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6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클래스를 완전한 </a:t>
            </a:r>
            <a:r>
              <a:rPr lang="ko-KR" altLang="en-US" dirty="0" err="1"/>
              <a:t>파이썬</a:t>
            </a:r>
            <a:r>
              <a:rPr lang="ko-KR" altLang="en-US" dirty="0"/>
              <a:t> 코드로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DA1FB3-EFD0-4CEE-8044-D3AD1ABBA4CD}"/>
              </a:ext>
            </a:extLst>
          </p:cNvPr>
          <p:cNvGrpSpPr/>
          <p:nvPr/>
        </p:nvGrpSpPr>
        <p:grpSpPr>
          <a:xfrm>
            <a:off x="1221436" y="1313765"/>
            <a:ext cx="6701127" cy="3273546"/>
            <a:chOff x="1635424" y="1775066"/>
            <a:chExt cx="6217323" cy="28572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5424" y="1775066"/>
              <a:ext cx="6217322" cy="229525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2932" y="4070322"/>
              <a:ext cx="6149815" cy="561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86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Code12-01.py</a:t>
            </a:r>
            <a:r>
              <a:rPr lang="ko-KR" altLang="en-US" dirty="0"/>
              <a:t>에 </a:t>
            </a:r>
            <a:r>
              <a:rPr lang="ko-KR" altLang="en-US" dirty="0" err="1"/>
              <a:t>메서드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sz="1600" dirty="0" err="1"/>
              <a:t>printMessage</a:t>
            </a:r>
            <a:r>
              <a:rPr lang="en-US" altLang="ko-KR" sz="1600" dirty="0"/>
              <a:t> ( ) </a:t>
            </a:r>
            <a:r>
              <a:rPr lang="ko-KR" altLang="en-US" sz="1600" dirty="0"/>
              <a:t>안에서는 필드를 사용하지 않으므로 이때는 </a:t>
            </a:r>
            <a:r>
              <a:rPr lang="en-US" altLang="ko-KR" sz="1600" dirty="0"/>
              <a:t>self </a:t>
            </a:r>
            <a:r>
              <a:rPr lang="ko-KR" altLang="en-US" sz="1600" dirty="0"/>
              <a:t>생략이 가능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dirty="0" err="1"/>
              <a:t>인스턴스의</a:t>
            </a:r>
            <a:r>
              <a:rPr lang="ko-KR" altLang="en-US" dirty="0"/>
              <a:t> 생성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실제 생산되는 자동차</a:t>
            </a:r>
            <a:r>
              <a:rPr lang="en-US" altLang="ko-KR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58" y="1339957"/>
            <a:ext cx="7420884" cy="6627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85" y="3979915"/>
            <a:ext cx="4487030" cy="245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2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z="1600" dirty="0" err="1"/>
              <a:t>인스턴스</a:t>
            </a:r>
            <a:r>
              <a:rPr lang="ko-KR" altLang="en-US" sz="1600" dirty="0"/>
              <a:t> 구현 형식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sz="1600" dirty="0"/>
              <a:t>자동차 세 대의 인스턴스 생성 코드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38" y="1451622"/>
            <a:ext cx="5164324" cy="23458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31" y="4644135"/>
            <a:ext cx="5443538" cy="6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필드에 값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메서드의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573" y="1326149"/>
            <a:ext cx="3172853" cy="21028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55" y="3564015"/>
            <a:ext cx="5968085" cy="13839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DE2470-1DBA-4EE6-B70A-E591662A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59" y="5861422"/>
            <a:ext cx="5953481" cy="5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06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</TotalTime>
  <Words>600</Words>
  <Application>Microsoft Office PowerPoint</Application>
  <PresentationFormat>화면 슬라이드 쇼(4:3)</PresentationFormat>
  <Paragraphs>220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HY견고딕</vt:lpstr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03 생성자</vt:lpstr>
      <vt:lpstr>Section 03 생성자</vt:lpstr>
      <vt:lpstr>Section 03 생성자</vt:lpstr>
      <vt:lpstr>Section 03 생성자</vt:lpstr>
      <vt:lpstr>Section 04 인스턴스 변수와 클래스 변수</vt:lpstr>
      <vt:lpstr>Section 04 인스턴스 변수와 클래스 변수</vt:lpstr>
      <vt:lpstr>Section 04 인스턴스 변수와 클래스 변수</vt:lpstr>
      <vt:lpstr>Section 04 인스턴스 변수와 클래스 변수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264</cp:revision>
  <dcterms:created xsi:type="dcterms:W3CDTF">2012-07-23T02:34:37Z</dcterms:created>
  <dcterms:modified xsi:type="dcterms:W3CDTF">2022-02-24T03:01:37Z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