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428" r:id="rId2"/>
    <p:sldId id="364" r:id="rId3"/>
    <p:sldId id="460" r:id="rId4"/>
    <p:sldId id="365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8" r:id="rId33"/>
    <p:sldId id="36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4" d="100"/>
          <a:sy n="104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5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9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1" y="998730"/>
            <a:ext cx="7186612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5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3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35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35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9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4" y="1700215"/>
            <a:ext cx="7991475" cy="8865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05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05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50" u="none" dirty="0"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75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750" u="none" dirty="0">
                <a:ea typeface="맑은 고딕" pitchFamily="50" charset="-127"/>
              </a:rPr>
              <a:t>㈜에 있습니다</a:t>
            </a:r>
            <a:r>
              <a:rPr kumimoji="0" lang="en-US" altLang="ko-KR" sz="750" u="none" dirty="0">
                <a:ea typeface="맑은 고딕" pitchFamily="50" charset="-127"/>
              </a:rPr>
              <a:t>.</a:t>
            </a:r>
            <a:r>
              <a:rPr kumimoji="0" lang="ko-KR" altLang="en-US" sz="75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75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28588" indent="-128588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75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75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5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C:\Users\KDY\Desktop\파이썬 3판\강의교안\줄배경.png">
            <a:extLst>
              <a:ext uri="{FF2B5EF4-FFF2-40B4-BE49-F238E27FC236}">
                <a16:creationId xmlns:a16="http://schemas.microsoft.com/office/drawing/2014/main" id="{3B53A380-A2F4-46F3-96ED-28D673278A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667739-B414-4E66-9611-BD56D17705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55" y="33762"/>
            <a:ext cx="495238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1" y="51786"/>
            <a:ext cx="7785100" cy="474662"/>
          </a:xfrm>
        </p:spPr>
        <p:txBody>
          <a:bodyPr>
            <a:noAutofit/>
          </a:bodyPr>
          <a:lstStyle>
            <a:lvl1pPr algn="l">
              <a:defRPr sz="20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1800" b="1"/>
            </a:lvl1pPr>
            <a:lvl2pPr marL="401241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540544" indent="-139304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673894" indent="-1333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050"/>
            </a:lvl4pPr>
            <a:lvl5pPr marL="808435" indent="-134541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16E58A2E-FB4E-4C3B-AA2A-23872CE4CD4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7BE5F6B8-9F2E-4D6F-9541-FD8FD5B63E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>
            <a:extLst>
              <a:ext uri="{FF2B5EF4-FFF2-40B4-BE49-F238E27FC236}">
                <a16:creationId xmlns:a16="http://schemas.microsoft.com/office/drawing/2014/main" id="{F8356672-B617-4AE1-AA19-F353D14B476A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390D8EE1-BF38-49BA-BD5E-CD375007EB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509895"/>
            <a:ext cx="4280446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8D9F11-3E8A-4E75-98B2-4C87FC545FFC}"/>
              </a:ext>
            </a:extLst>
          </p:cNvPr>
          <p:cNvSpPr txBox="1"/>
          <p:nvPr userDrawn="1"/>
        </p:nvSpPr>
        <p:spPr>
          <a:xfrm>
            <a:off x="3169818" y="2895790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4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225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8019F5-7086-4BA3-843B-230F4F43B9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32"/>
          <a:stretch/>
        </p:blipFill>
        <p:spPr>
          <a:xfrm>
            <a:off x="352782" y="1201252"/>
            <a:ext cx="3547814" cy="12375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55C695-EC56-4BD7-939F-F87161635A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8" t="35782" r="1506" b="41249"/>
          <a:stretch/>
        </p:blipFill>
        <p:spPr>
          <a:xfrm>
            <a:off x="-659832" y="3564015"/>
            <a:ext cx="4805963" cy="13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데이터베이스 구축</a:t>
            </a:r>
            <a:endParaRPr lang="en-US" altLang="ko-KR" dirty="0"/>
          </a:p>
          <a:p>
            <a:pPr lvl="1"/>
            <a:r>
              <a:rPr lang="en-US" altLang="ko-KR" dirty="0"/>
              <a:t>SQLite </a:t>
            </a:r>
            <a:r>
              <a:rPr lang="ko-KR" altLang="en-US" dirty="0"/>
              <a:t>에 접속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B9406C-DF76-490A-985B-A4B4DC18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6" y="1853825"/>
            <a:ext cx="6757988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FEB77-8B91-4299-8E90-40B84217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03" y="1403775"/>
            <a:ext cx="6122194" cy="19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➊ 데이터베이스 생성</a:t>
            </a:r>
            <a:endParaRPr lang="en-US" altLang="ko-KR" dirty="0"/>
          </a:p>
          <a:p>
            <a:pPr lvl="2"/>
            <a:r>
              <a:rPr lang="en-US" altLang="ko-KR" sz="1600" dirty="0"/>
              <a:t>‘.open </a:t>
            </a:r>
            <a:r>
              <a:rPr lang="ko-KR" altLang="en-US" sz="1600" dirty="0"/>
              <a:t>데이터베이스이름’ 명령어 실행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4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en-US" altLang="ko-KR" dirty="0"/>
              <a:t> </a:t>
            </a:r>
            <a:r>
              <a:rPr lang="ko-KR" altLang="en-US" sz="1400" dirty="0"/>
              <a:t>자주 사용하는 </a:t>
            </a:r>
            <a:r>
              <a:rPr lang="en-US" altLang="ko-KR" sz="1400" dirty="0"/>
              <a:t>SQLite </a:t>
            </a:r>
            <a:r>
              <a:rPr lang="ko-KR" altLang="en-US" sz="1400" dirty="0"/>
              <a:t>명령어</a:t>
            </a:r>
          </a:p>
          <a:p>
            <a:pPr marL="401240" lvl="2" indent="0">
              <a:buNone/>
            </a:pPr>
            <a:r>
              <a:rPr lang="en-US" altLang="ko-KR" sz="1400" dirty="0"/>
              <a:t>     •. table : </a:t>
            </a:r>
            <a:r>
              <a:rPr lang="ko-KR" altLang="en-US" sz="1400" dirty="0"/>
              <a:t>현재 데이터베이스의 테이블 목록을 보여 준다</a:t>
            </a:r>
            <a:r>
              <a:rPr lang="en-US" altLang="ko-KR" sz="1400" dirty="0"/>
              <a:t>.</a:t>
            </a:r>
          </a:p>
          <a:p>
            <a:pPr marL="401240" lvl="2" indent="0">
              <a:buNone/>
            </a:pPr>
            <a:r>
              <a:rPr lang="en-US" altLang="ko-KR" sz="1400" dirty="0"/>
              <a:t>     •. schema </a:t>
            </a:r>
            <a:r>
              <a:rPr lang="ko-KR" altLang="en-US" sz="1400" dirty="0"/>
              <a:t>테이블이름 </a:t>
            </a:r>
            <a:r>
              <a:rPr lang="en-US" altLang="ko-KR" sz="1400" dirty="0"/>
              <a:t>: </a:t>
            </a:r>
            <a:r>
              <a:rPr lang="ko-KR" altLang="en-US" sz="1400" dirty="0"/>
              <a:t>테이블의 열 및 데이터 형식 등 정보를 보여 준다</a:t>
            </a:r>
            <a:r>
              <a:rPr lang="en-US" altLang="ko-KR" sz="1400" dirty="0"/>
              <a:t>.</a:t>
            </a:r>
          </a:p>
          <a:p>
            <a:pPr marL="401240" lvl="2" indent="0">
              <a:buNone/>
            </a:pPr>
            <a:r>
              <a:rPr lang="en-US" altLang="ko-KR" sz="1400" dirty="0"/>
              <a:t>     •. header on : SELECT </a:t>
            </a:r>
            <a:r>
              <a:rPr lang="ko-KR" altLang="en-US" sz="1400" dirty="0"/>
              <a:t>문으로 출력할 때 헤더를 보여 준다</a:t>
            </a:r>
            <a:r>
              <a:rPr lang="en-US" altLang="ko-KR" sz="1400" dirty="0"/>
              <a:t>.</a:t>
            </a:r>
          </a:p>
          <a:p>
            <a:pPr marL="401240" lvl="2" indent="0">
              <a:buNone/>
            </a:pPr>
            <a:r>
              <a:rPr lang="en-US" altLang="ko-KR" sz="1400" dirty="0"/>
              <a:t>     •. mode column : SELECT </a:t>
            </a:r>
            <a:r>
              <a:rPr lang="ko-KR" altLang="en-US" sz="1400" dirty="0"/>
              <a:t>문으로 출력할 때 </a:t>
            </a:r>
            <a:r>
              <a:rPr lang="ko-KR" altLang="en-US" sz="1400" dirty="0" err="1"/>
              <a:t>컬럼</a:t>
            </a:r>
            <a:r>
              <a:rPr lang="ko-KR" altLang="en-US" sz="1400" dirty="0"/>
              <a:t> 모드로 출력한다</a:t>
            </a:r>
            <a:r>
              <a:rPr lang="en-US" altLang="ko-KR" sz="1400" dirty="0"/>
              <a:t>.</a:t>
            </a:r>
          </a:p>
          <a:p>
            <a:pPr marL="401240" lvl="2" indent="0">
              <a:buNone/>
            </a:pPr>
            <a:r>
              <a:rPr lang="en-US" altLang="ko-KR" sz="1400" dirty="0"/>
              <a:t>     •. quit : SQLite </a:t>
            </a:r>
            <a:r>
              <a:rPr lang="ko-KR" altLang="en-US" sz="1400" dirty="0"/>
              <a:t>를 종료한다</a:t>
            </a:r>
            <a:r>
              <a:rPr lang="en-US" altLang="ko-KR" sz="1400" dirty="0"/>
              <a:t>.</a:t>
            </a:r>
          </a:p>
          <a:p>
            <a:pPr marL="401240" lvl="2" indent="0">
              <a:buNone/>
            </a:pPr>
            <a:r>
              <a:rPr lang="en-US" altLang="ko-KR" sz="1400" dirty="0"/>
              <a:t>     • SELECT </a:t>
            </a:r>
            <a:r>
              <a:rPr lang="ko-KR" altLang="en-US" sz="1400" dirty="0"/>
              <a:t>문 사용 전 ‘</a:t>
            </a:r>
            <a:r>
              <a:rPr lang="en-US" altLang="ko-KR" sz="1400" dirty="0"/>
              <a:t>. header on ’,</a:t>
            </a:r>
            <a:r>
              <a:rPr lang="ko-KR" altLang="en-US" sz="1400" dirty="0"/>
              <a:t> ‘</a:t>
            </a:r>
            <a:r>
              <a:rPr lang="en-US" altLang="ko-KR" sz="1400" dirty="0"/>
              <a:t>. mode column ’</a:t>
            </a:r>
            <a:r>
              <a:rPr lang="ko-KR" altLang="en-US" sz="1400" dirty="0"/>
              <a:t> 설정하면 결과 화면 보기 좋게 출력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0F29F2-1524-4998-A28B-4979D89A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00" y="1673805"/>
            <a:ext cx="7412400" cy="8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6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➋ 테이블 생성</a:t>
            </a:r>
            <a:endParaRPr lang="en-US" altLang="ko-KR" dirty="0"/>
          </a:p>
          <a:p>
            <a:pPr lvl="2"/>
            <a:r>
              <a:rPr lang="en-US" altLang="ko-KR" sz="1600" dirty="0" err="1"/>
              <a:t>naverDB</a:t>
            </a:r>
            <a:r>
              <a:rPr lang="en-US" altLang="ko-KR" sz="1600" dirty="0"/>
              <a:t> </a:t>
            </a:r>
            <a:r>
              <a:rPr lang="ko-KR" altLang="en-US" sz="1600" dirty="0"/>
              <a:t>안에 테이블을 생성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E3B777-F7B5-4547-8324-CE284B73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68" y="2669789"/>
            <a:ext cx="6086264" cy="11135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73465A-5CA4-4F26-BCEC-2AB412B4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00" y="1820387"/>
            <a:ext cx="5622200" cy="6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1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➌ 데이터 입력</a:t>
            </a:r>
            <a:endParaRPr lang="en-US" altLang="ko-KR" dirty="0"/>
          </a:p>
          <a:p>
            <a:pPr lvl="2"/>
            <a:r>
              <a:rPr lang="ko-KR" altLang="en-US" sz="1600" dirty="0"/>
              <a:t>행 데이터 입력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29" y="1673805"/>
            <a:ext cx="6186142" cy="360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98" y="2281102"/>
            <a:ext cx="5002204" cy="17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➍ 데이터 조회 및 활용</a:t>
            </a:r>
            <a:endParaRPr lang="en-US" altLang="ko-KR" dirty="0"/>
          </a:p>
          <a:p>
            <a:pPr lvl="2"/>
            <a:r>
              <a:rPr lang="en-US" altLang="ko-KR" sz="1600" dirty="0"/>
              <a:t>SELECT </a:t>
            </a:r>
            <a:r>
              <a:rPr lang="ko-KR" altLang="en-US" sz="1600" dirty="0"/>
              <a:t>로 일반적인 형식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sz="1600" dirty="0"/>
              <a:t>SELECT </a:t>
            </a:r>
            <a:r>
              <a:rPr lang="ko-KR" altLang="en-US" sz="1600" dirty="0"/>
              <a:t>문을 </a:t>
            </a:r>
            <a:r>
              <a:rPr lang="en-US" altLang="ko-KR" sz="1600" dirty="0"/>
              <a:t>WHERE </a:t>
            </a:r>
            <a:r>
              <a:rPr lang="ko-KR" altLang="en-US" sz="1600" dirty="0"/>
              <a:t>조건과 함께 사용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878678"/>
            <a:ext cx="5343525" cy="3286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92" y="2377197"/>
            <a:ext cx="5259011" cy="21036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15" y="5287304"/>
            <a:ext cx="5333363" cy="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85" y="1358770"/>
            <a:ext cx="7339029" cy="31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3" y="1505036"/>
            <a:ext cx="6111414" cy="38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데이터의 입력과 조회</a:t>
            </a:r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 입력하는 코딩 순서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4966C-6478-46DD-8D4D-AE774705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57" y="1853825"/>
            <a:ext cx="4399086" cy="4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8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➊ 데이터베이스 연결</a:t>
            </a:r>
            <a:endParaRPr lang="en-US" altLang="ko-KR" dirty="0"/>
          </a:p>
          <a:p>
            <a:pPr lvl="2"/>
            <a:r>
              <a:rPr lang="en-US" altLang="ko-KR" sz="1600" dirty="0"/>
              <a:t>sqlite3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후 </a:t>
            </a:r>
            <a:r>
              <a:rPr lang="en-US" altLang="ko-KR" sz="1600" dirty="0"/>
              <a:t>sqlite3 . connect (“ DB </a:t>
            </a:r>
            <a:r>
              <a:rPr lang="ko-KR" altLang="en-US" sz="1600" dirty="0"/>
              <a:t>이름”</a:t>
            </a:r>
            <a:r>
              <a:rPr lang="en-US" altLang="ko-KR" sz="1600" dirty="0"/>
              <a:t>)</a:t>
            </a:r>
            <a:r>
              <a:rPr lang="ko-KR" altLang="en-US" sz="1600" dirty="0"/>
              <a:t>으로 데이터베이스와 연결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➋ 커서 생성</a:t>
            </a:r>
            <a:endParaRPr lang="en-US" altLang="ko-KR" dirty="0"/>
          </a:p>
          <a:p>
            <a:pPr lvl="2"/>
            <a:r>
              <a:rPr lang="ko-KR" altLang="en-US" sz="1600" dirty="0"/>
              <a:t>커서</a:t>
            </a:r>
            <a:r>
              <a:rPr lang="en-US" altLang="ko-KR" sz="1600" dirty="0"/>
              <a:t>( Cursor ) : </a:t>
            </a:r>
            <a:r>
              <a:rPr lang="ko-KR" altLang="en-US" sz="1600" dirty="0"/>
              <a:t>데이터베이스에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실행 또는 실행된 결과를 돌려받는 통로</a:t>
            </a:r>
            <a:endParaRPr lang="en-US" altLang="ko-KR" sz="1600" dirty="0"/>
          </a:p>
          <a:p>
            <a:pPr lvl="2"/>
            <a:r>
              <a:rPr lang="en-US" altLang="ko-KR" sz="1600" dirty="0"/>
              <a:t>➊ </a:t>
            </a:r>
            <a:r>
              <a:rPr lang="ko-KR" altLang="en-US" sz="1600" dirty="0"/>
              <a:t>에서 연결한 </a:t>
            </a:r>
            <a:r>
              <a:rPr lang="ko-KR" altLang="en-US" sz="1600" dirty="0" err="1"/>
              <a:t>연결자에</a:t>
            </a:r>
            <a:r>
              <a:rPr lang="ko-KR" altLang="en-US" sz="1600" dirty="0"/>
              <a:t> 커서 </a:t>
            </a:r>
            <a:r>
              <a:rPr lang="ko-KR" altLang="en-US" sz="1600" dirty="0" err="1"/>
              <a:t>만듬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21" y="1733664"/>
            <a:ext cx="6350158" cy="1316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86" y="4824155"/>
            <a:ext cx="6394325" cy="11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10B542-6D4F-44E7-9F95-4DE5188ED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1" t="63781"/>
          <a:stretch/>
        </p:blipFill>
        <p:spPr>
          <a:xfrm>
            <a:off x="319028" y="1572544"/>
            <a:ext cx="6086934" cy="328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➌ 테이블 만들기</a:t>
            </a:r>
            <a:endParaRPr lang="en-US" altLang="ko-KR" dirty="0"/>
          </a:p>
          <a:p>
            <a:pPr lvl="2"/>
            <a:r>
              <a:rPr lang="ko-KR" altLang="en-US" sz="1600" dirty="0"/>
              <a:t>테이블 만드는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커서이름</a:t>
            </a:r>
            <a:r>
              <a:rPr lang="en-US" altLang="ko-KR" sz="1600" dirty="0"/>
              <a:t>. execute ( ) </a:t>
            </a:r>
            <a:r>
              <a:rPr lang="ko-KR" altLang="en-US" sz="1600" dirty="0"/>
              <a:t>함수의 매개변수로 넘겨주면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문이 데이터베이스에 실행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➍ 데이터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2" y="2166147"/>
            <a:ext cx="5867341" cy="11476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7090938-E839-42C9-A83D-8159FDA2A89B}"/>
              </a:ext>
            </a:extLst>
          </p:cNvPr>
          <p:cNvGrpSpPr/>
          <p:nvPr/>
        </p:nvGrpSpPr>
        <p:grpSpPr>
          <a:xfrm>
            <a:off x="1702932" y="4329100"/>
            <a:ext cx="5874502" cy="1485165"/>
            <a:chOff x="1702932" y="3766538"/>
            <a:chExt cx="5874502" cy="148516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2932" y="3766538"/>
              <a:ext cx="5874502" cy="9997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1677" y="4672065"/>
              <a:ext cx="5865015" cy="579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412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➎ 입력한 데이터 저장</a:t>
            </a:r>
            <a:r>
              <a:rPr lang="en-US" altLang="ko-KR" dirty="0"/>
              <a:t>-</a:t>
            </a:r>
            <a:r>
              <a:rPr lang="ko-KR" altLang="en-US" dirty="0" err="1"/>
              <a:t>커밋</a:t>
            </a:r>
            <a:r>
              <a:rPr lang="en-US" altLang="ko-KR" dirty="0"/>
              <a:t>( Commit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➏ 데이터베이스 닫기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342148"/>
            <a:ext cx="5991170" cy="1080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70" y="3442543"/>
            <a:ext cx="5991170" cy="10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입력 프로그램의 구현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493785"/>
            <a:ext cx="6143183" cy="32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2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87671" y="1178750"/>
            <a:ext cx="5968657" cy="3765202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2FEAE52D-231F-4793-B1AD-06B2DB28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71" y="5229200"/>
            <a:ext cx="6058527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71816C-45FE-4D33-8B83-D0CDA0A2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74" y="1898830"/>
            <a:ext cx="4758452" cy="37000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데이터를 조회하는 코딩 순서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977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조회 프로그램의 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67" y="1538790"/>
            <a:ext cx="6766465" cy="33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93850" y="1358770"/>
            <a:ext cx="5956299" cy="47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2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rows </a:t>
            </a:r>
            <a:r>
              <a:rPr lang="ko-KR" altLang="en-US" dirty="0"/>
              <a:t>저장 형태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69" y="1417709"/>
            <a:ext cx="5943257" cy="6075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095" y="2348880"/>
            <a:ext cx="591751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8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r>
              <a:rPr lang="ko-KR" altLang="en-US" dirty="0"/>
              <a:t>데이터 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48" y="1943835"/>
            <a:ext cx="6533703" cy="28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9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19027" y="1817015"/>
            <a:ext cx="6305946" cy="27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1] </a:t>
            </a:r>
            <a:r>
              <a:rPr lang="ko-KR" altLang="en-US" dirty="0"/>
              <a:t>데이터베이스 기본</a:t>
            </a:r>
            <a:endParaRPr lang="en-US" altLang="ko-KR" dirty="0"/>
          </a:p>
          <a:p>
            <a:pPr lvl="1"/>
            <a:r>
              <a:rPr lang="ko-KR" altLang="en-US" dirty="0" err="1"/>
              <a:t>파이썬으로</a:t>
            </a:r>
            <a:r>
              <a:rPr lang="ko-KR" altLang="en-US" dirty="0"/>
              <a:t> 작성하지 않고 </a:t>
            </a:r>
            <a:r>
              <a:rPr lang="en-US" altLang="ko-KR" dirty="0"/>
              <a:t>SQLite </a:t>
            </a:r>
            <a:r>
              <a:rPr lang="ko-KR" altLang="en-US" dirty="0"/>
              <a:t>에서 데이터베이스를 조회하는 프로그램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80" y="1853825"/>
            <a:ext cx="6028039" cy="188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377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10905" y="952786"/>
            <a:ext cx="6522189" cy="53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7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데이터의 입력과 조회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94786" y="1099345"/>
            <a:ext cx="6954428" cy="50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73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E1D56B-1B81-4BF9-B91D-278D5769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52358-0F21-4C39-9A8A-878D24F2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23" y="1088740"/>
            <a:ext cx="6235354" cy="48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2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데이터베이스를 입력하고 조회하는 프로그램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93" y="1988840"/>
            <a:ext cx="5809613" cy="25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데이터베이스의 개념</a:t>
            </a:r>
            <a:endParaRPr lang="en-US" altLang="ko-KR" dirty="0"/>
          </a:p>
          <a:p>
            <a:pPr lvl="1"/>
            <a:r>
              <a:rPr lang="ko-KR" altLang="en-US" dirty="0"/>
              <a:t>데이터베이스 </a:t>
            </a:r>
            <a:r>
              <a:rPr lang="en-US" altLang="ko-KR" dirty="0"/>
              <a:t>: </a:t>
            </a:r>
            <a:r>
              <a:rPr lang="ko-KR" altLang="en-US" dirty="0"/>
              <a:t>대량의 데이터를 체계적으로 저장해 대량의 데이터를 처리 할 수 있는 방법</a:t>
            </a:r>
            <a:endParaRPr lang="en-US" altLang="ko-KR" dirty="0"/>
          </a:p>
          <a:p>
            <a:pPr lvl="1"/>
            <a:r>
              <a:rPr lang="ko-KR" altLang="en-US" dirty="0"/>
              <a:t>파일 처리 </a:t>
            </a:r>
            <a:r>
              <a:rPr lang="en-US" altLang="ko-KR" dirty="0"/>
              <a:t>: </a:t>
            </a:r>
            <a:r>
              <a:rPr lang="ko-KR" altLang="en-US" dirty="0"/>
              <a:t>데이터의 양이 적을 때</a:t>
            </a:r>
            <a:endParaRPr lang="en-US" altLang="ko-KR" dirty="0"/>
          </a:p>
          <a:p>
            <a:pPr lvl="1"/>
            <a:r>
              <a:rPr lang="ko-KR" altLang="en-US" dirty="0"/>
              <a:t>데이터베이스 소프트웨어 </a:t>
            </a:r>
            <a:r>
              <a:rPr lang="en-US" altLang="ko-KR" dirty="0"/>
              <a:t>: 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 </a:t>
            </a:r>
            <a:r>
              <a:rPr lang="ko-KR" altLang="en-US" dirty="0"/>
              <a:t>또는 </a:t>
            </a:r>
            <a:r>
              <a:rPr lang="en-US" altLang="ko-KR" dirty="0"/>
              <a:t>Software )</a:t>
            </a:r>
          </a:p>
          <a:p>
            <a:pPr lvl="2"/>
            <a:r>
              <a:rPr lang="ko-KR" altLang="en-US" sz="1600" dirty="0"/>
              <a:t>종류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오라클</a:t>
            </a:r>
            <a:r>
              <a:rPr lang="en-US" altLang="ko-KR" sz="1600" dirty="0"/>
              <a:t>( Oracle ), SQL </a:t>
            </a:r>
            <a:r>
              <a:rPr lang="ko-KR" altLang="en-US" sz="1600" dirty="0"/>
              <a:t>서버</a:t>
            </a:r>
            <a:r>
              <a:rPr lang="en-US" altLang="ko-KR" sz="1600" dirty="0"/>
              <a:t>( SQL Server ), MySQL , </a:t>
            </a:r>
            <a:r>
              <a:rPr lang="ko-KR" altLang="en-US" sz="1600" dirty="0"/>
              <a:t>액세스 </a:t>
            </a:r>
            <a:r>
              <a:rPr lang="en-US" altLang="ko-KR" sz="1600" dirty="0"/>
              <a:t>( Access ), SQLite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  <a:endParaRPr lang="en-US" altLang="ko-KR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의 구분</a:t>
            </a:r>
            <a:r>
              <a:rPr lang="en-US" altLang="ko-KR" dirty="0"/>
              <a:t> : </a:t>
            </a:r>
            <a:r>
              <a:rPr lang="ko-KR" altLang="en-US" dirty="0" err="1"/>
              <a:t>계층형</a:t>
            </a:r>
            <a:r>
              <a:rPr lang="en-US" altLang="ko-KR" dirty="0"/>
              <a:t>( Hierarchical ) , </a:t>
            </a:r>
            <a:r>
              <a:rPr lang="ko-KR" altLang="en-US" dirty="0" err="1"/>
              <a:t>망형</a:t>
            </a:r>
            <a:r>
              <a:rPr lang="en-US" altLang="ko-KR" dirty="0"/>
              <a:t>( Network ) , </a:t>
            </a:r>
            <a:r>
              <a:rPr lang="ko-KR" altLang="en-US" dirty="0" err="1"/>
              <a:t>관계형</a:t>
            </a:r>
            <a:r>
              <a:rPr lang="en-US" altLang="ko-KR" dirty="0"/>
              <a:t>( Relational ), </a:t>
            </a:r>
            <a:r>
              <a:rPr lang="ko-KR" altLang="en-US" dirty="0"/>
              <a:t>객체지향형</a:t>
            </a:r>
            <a:r>
              <a:rPr lang="en-US" altLang="ko-KR" dirty="0"/>
              <a:t>( Object - Oriented ), </a:t>
            </a:r>
            <a:r>
              <a:rPr lang="ko-KR" altLang="en-US" dirty="0" err="1"/>
              <a:t>객체관계형</a:t>
            </a:r>
            <a:r>
              <a:rPr lang="en-US" altLang="ko-KR" dirty="0"/>
              <a:t>( Object - Relational )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en-US" altLang="ko-KR" dirty="0"/>
              <a:t>DBMS</a:t>
            </a:r>
            <a:r>
              <a:rPr lang="ko-KR" altLang="en-US" dirty="0"/>
              <a:t>의 종류 </a:t>
            </a:r>
            <a:r>
              <a:rPr lang="en-US" altLang="ko-KR" dirty="0"/>
              <a:t>: </a:t>
            </a:r>
            <a:r>
              <a:rPr lang="ko-KR" altLang="en-US" dirty="0" err="1"/>
              <a:t>오라클</a:t>
            </a:r>
            <a:r>
              <a:rPr lang="en-US" altLang="ko-KR" dirty="0"/>
              <a:t>, SQL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액세스</a:t>
            </a:r>
            <a:r>
              <a:rPr lang="en-US" altLang="ko-KR" dirty="0"/>
              <a:t>, MySQL</a:t>
            </a:r>
          </a:p>
          <a:p>
            <a:pPr lvl="1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속도가 전반적으로 느림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3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관련 용어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31" y="1494587"/>
            <a:ext cx="5738138" cy="3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6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데이터베이스의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/>
              <a:t>데이터 </a:t>
            </a:r>
            <a:r>
              <a:rPr lang="en-US" altLang="ko-KR" b="1" dirty="0"/>
              <a:t>:</a:t>
            </a:r>
            <a:r>
              <a:rPr lang="en-US" altLang="ko-KR" dirty="0"/>
              <a:t> john , lee @ naver.com , 1980 </a:t>
            </a:r>
            <a:r>
              <a:rPr lang="ko-KR" altLang="en-US" dirty="0"/>
              <a:t>등 하나하나의 단편적인 정보 의미</a:t>
            </a:r>
            <a:endParaRPr lang="en-US" altLang="ko-KR" dirty="0"/>
          </a:p>
          <a:p>
            <a:pPr lvl="1"/>
            <a:r>
              <a:rPr lang="ko-KR" altLang="en-US" b="1" dirty="0"/>
              <a:t>테이블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회원 데이터가 표 형태로 표현된 것</a:t>
            </a:r>
            <a:endParaRPr lang="en-US" altLang="ko-KR" dirty="0"/>
          </a:p>
          <a:p>
            <a:pPr lvl="1"/>
            <a:r>
              <a:rPr lang="ko-KR" altLang="en-US" b="1" dirty="0"/>
              <a:t>데이터베이스</a:t>
            </a:r>
            <a:r>
              <a:rPr lang="en-US" altLang="ko-KR" b="1" dirty="0"/>
              <a:t>(DB) :</a:t>
            </a:r>
            <a:r>
              <a:rPr lang="en-US" altLang="ko-KR" dirty="0"/>
              <a:t> </a:t>
            </a:r>
            <a:r>
              <a:rPr lang="ko-KR" altLang="en-US" dirty="0"/>
              <a:t>테이블이 저장되는 저장소</a:t>
            </a:r>
            <a:r>
              <a:rPr lang="en-US" altLang="ko-KR" dirty="0"/>
              <a:t>, </a:t>
            </a:r>
            <a:r>
              <a:rPr lang="ko-KR" altLang="en-US" dirty="0"/>
              <a:t>주로 원통 모양으로 표현</a:t>
            </a:r>
            <a:endParaRPr lang="en-US" altLang="ko-KR" dirty="0"/>
          </a:p>
          <a:p>
            <a:pPr lvl="1"/>
            <a:r>
              <a:rPr lang="en-US" altLang="ko-KR" b="1" dirty="0"/>
              <a:t>DBMS(</a:t>
            </a:r>
            <a:r>
              <a:rPr lang="en-US" altLang="ko-KR" b="1" dirty="0" err="1"/>
              <a:t>DataBase</a:t>
            </a:r>
            <a:r>
              <a:rPr lang="en-US" altLang="ko-KR" b="1" dirty="0"/>
              <a:t> Management System) : </a:t>
            </a:r>
            <a:r>
              <a:rPr lang="ko-KR" altLang="en-US" dirty="0"/>
              <a:t>데이터베이스 관리 시스템 또는 소프트웨어</a:t>
            </a:r>
            <a:endParaRPr lang="en-US" altLang="ko-KR" dirty="0"/>
          </a:p>
          <a:p>
            <a:pPr lvl="1"/>
            <a:r>
              <a:rPr lang="ko-KR" altLang="en-US" b="1" dirty="0"/>
              <a:t>열</a:t>
            </a:r>
            <a:r>
              <a:rPr lang="en-US" altLang="ko-KR" b="1" dirty="0"/>
              <a:t>(</a:t>
            </a:r>
            <a:r>
              <a:rPr lang="ko-KR" altLang="en-US" b="1" dirty="0" err="1"/>
              <a:t>컬럼</a:t>
            </a:r>
            <a:r>
              <a:rPr lang="ko-KR" altLang="en-US" b="1" dirty="0"/>
              <a:t> 또는 필드</a:t>
            </a:r>
            <a:r>
              <a:rPr lang="en-US" altLang="ko-KR" b="1" dirty="0"/>
              <a:t>) : </a:t>
            </a:r>
            <a:r>
              <a:rPr lang="ko-KR" altLang="en-US" dirty="0"/>
              <a:t>각 테이블은 </a:t>
            </a:r>
            <a:r>
              <a:rPr lang="en-US" altLang="ko-KR" dirty="0"/>
              <a:t>1 </a:t>
            </a:r>
            <a:r>
              <a:rPr lang="ko-KR" altLang="en-US" dirty="0"/>
              <a:t>개 이상의 열로 구성</a:t>
            </a:r>
            <a:endParaRPr lang="en-US" altLang="ko-KR" dirty="0"/>
          </a:p>
          <a:p>
            <a:pPr lvl="1"/>
            <a:r>
              <a:rPr lang="ko-KR" altLang="en-US" b="1" dirty="0"/>
              <a:t>열 이름 </a:t>
            </a:r>
            <a:r>
              <a:rPr lang="en-US" altLang="ko-KR" b="1" dirty="0"/>
              <a:t>: </a:t>
            </a:r>
            <a:r>
              <a:rPr lang="ko-KR" altLang="en-US" dirty="0"/>
              <a:t>각 열을 구분하는 이름</a:t>
            </a:r>
            <a:r>
              <a:rPr lang="en-US" altLang="ko-KR" dirty="0"/>
              <a:t>. </a:t>
            </a:r>
            <a:r>
              <a:rPr lang="ko-KR" altLang="en-US" dirty="0"/>
              <a:t>열 이름은 각 테이블 안에서 중복되지 않아야 함</a:t>
            </a:r>
            <a:endParaRPr lang="en-US" altLang="ko-KR" dirty="0"/>
          </a:p>
          <a:p>
            <a:pPr lvl="1"/>
            <a:r>
              <a:rPr lang="ko-KR" altLang="en-US" b="1" dirty="0"/>
              <a:t>데이터 형식 </a:t>
            </a:r>
            <a:r>
              <a:rPr lang="en-US" altLang="ko-KR" b="1" dirty="0"/>
              <a:t>: </a:t>
            </a:r>
            <a:r>
              <a:rPr lang="ko-KR" altLang="en-US" dirty="0"/>
              <a:t>열의 데이터 형식으로 테이블을 생성할 때 열 이름과 함께 지정해야 함</a:t>
            </a:r>
            <a:endParaRPr lang="en-US" altLang="ko-KR" dirty="0"/>
          </a:p>
          <a:p>
            <a:pPr lvl="1"/>
            <a:r>
              <a:rPr lang="ko-KR" altLang="en-US" b="1" dirty="0"/>
              <a:t>행</a:t>
            </a:r>
            <a:r>
              <a:rPr lang="en-US" altLang="ko-KR" b="1" dirty="0"/>
              <a:t>(</a:t>
            </a:r>
            <a:r>
              <a:rPr lang="ko-KR" altLang="en-US" b="1" dirty="0" err="1"/>
              <a:t>로우</a:t>
            </a:r>
            <a:r>
              <a:rPr lang="en-US" altLang="ko-KR" b="1" dirty="0"/>
              <a:t>) : </a:t>
            </a:r>
            <a:r>
              <a:rPr lang="ko-KR" altLang="en-US" dirty="0"/>
              <a:t>실질적인 데이터</a:t>
            </a:r>
            <a:endParaRPr lang="en-US" altLang="ko-KR" dirty="0"/>
          </a:p>
          <a:p>
            <a:pPr lvl="1"/>
            <a:r>
              <a:rPr lang="en-US" altLang="ko-KR" b="1" dirty="0"/>
              <a:t>SQL(Structured Query Language : </a:t>
            </a:r>
            <a:r>
              <a:rPr lang="ko-KR" altLang="en-US" b="1" dirty="0"/>
              <a:t>구조화된 질의 언어</a:t>
            </a:r>
            <a:r>
              <a:rPr lang="en-US" altLang="ko-KR" b="1" dirty="0"/>
              <a:t>) :</a:t>
            </a:r>
            <a:r>
              <a:rPr lang="en-US" altLang="ko-KR" dirty="0"/>
              <a:t> </a:t>
            </a:r>
            <a:r>
              <a:rPr lang="ko-KR" altLang="en-US" dirty="0"/>
              <a:t>사용자와 </a:t>
            </a:r>
            <a:r>
              <a:rPr lang="en-US" altLang="ko-KR" dirty="0"/>
              <a:t>DBMS</a:t>
            </a:r>
            <a:r>
              <a:rPr lang="ko-KR" altLang="en-US" dirty="0"/>
              <a:t>가 소통하는 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34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75054" y="1538790"/>
            <a:ext cx="5793891" cy="344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데이터베이스의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DBMS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SQLite 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9"/>
          <a:stretch/>
        </p:blipFill>
        <p:spPr bwMode="auto">
          <a:xfrm>
            <a:off x="1573898" y="1904119"/>
            <a:ext cx="5943200" cy="34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338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639</Words>
  <Application>Microsoft Office PowerPoint</Application>
  <PresentationFormat>화면 슬라이드 쇼(4:3)</PresentationFormat>
  <Paragraphs>178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HY견고딕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데이터베이스의 기본</vt:lpstr>
      <vt:lpstr>Section 02 데이터베이스의 기본</vt:lpstr>
      <vt:lpstr>Section 02 데이터베이스의 기본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03 데이터베이스의 구축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04 데이터의 입력과 조회</vt:lpstr>
      <vt:lpstr>Section 03 데이터베이스의 구축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265</cp:revision>
  <dcterms:created xsi:type="dcterms:W3CDTF">2012-07-23T02:34:37Z</dcterms:created>
  <dcterms:modified xsi:type="dcterms:W3CDTF">2022-02-24T03:07:03Z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