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4" r:id="rId10"/>
    <p:sldId id="263" r:id="rId11"/>
    <p:sldId id="267" r:id="rId12"/>
    <p:sldId id="265" r:id="rId13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/>
        <a:ea typeface="굴림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/>
        <a:ea typeface="굴림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/>
        <a:ea typeface="굴림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/>
        <a:ea typeface="굴림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8">
          <p15:clr>
            <a:srgbClr val="A4A3A4"/>
          </p15:clr>
        </p15:guide>
        <p15:guide id="2" pos="15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5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496"/>
    <a:srgbClr val="EC76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TxStyle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TxStyle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9" autoAdjust="0"/>
    <p:restoredTop sz="91636" autoAdjust="0"/>
  </p:normalViewPr>
  <p:slideViewPr>
    <p:cSldViewPr>
      <p:cViewPr varScale="1">
        <p:scale>
          <a:sx n="110" d="100"/>
          <a:sy n="110" d="100"/>
        </p:scale>
        <p:origin x="1824" y="114"/>
      </p:cViewPr>
      <p:guideLst>
        <p:guide orient="horz" pos="118"/>
        <p:guide pos="1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958" y="-84"/>
      </p:cViewPr>
      <p:guideLst>
        <p:guide orient="horz" pos="2880"/>
        <p:guide pos="215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36C39FFA-0F1A-413B-9BFE-941741C2D487}" type="datetime1">
              <a:rPr lang="ko-KR" altLang="en-US"/>
              <a:pPr lvl="0">
                <a:defRPr/>
              </a:pPr>
              <a:t>2023-12-28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9E4E8097-7531-4C06-8889-FE1FF848364C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1F54C1B5-EB92-45E6-AFCD-6AAB73579DF8}" type="datetime1">
              <a:rPr lang="ko-KR" altLang="en-US"/>
              <a:pPr lvl="0">
                <a:defRPr/>
              </a:pPr>
              <a:t>2023-12-28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5C1137B9-5383-4519-A69D-AA54E0B9CE3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5C1137B9-5383-4519-A69D-AA54E0B9CE3B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5C1137B9-5383-4519-A69D-AA54E0B9CE3B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6208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제목 슬라이드1" preserve="1" userDrawn="1">
  <p:cSld name="2_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2828" y="1315082"/>
            <a:ext cx="3466307" cy="43344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/>
          <p:cNvSpPr txBox="1"/>
          <p:nvPr userDrawn="1"/>
        </p:nvSpPr>
        <p:spPr>
          <a:xfrm>
            <a:off x="4788024" y="1526203"/>
            <a:ext cx="3929535" cy="2253317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square">
            <a:spAutoFit/>
          </a:bodyPr>
          <a:lstStyle/>
          <a:p>
            <a:pPr lvl="1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>
              <a:solidFill>
                <a:srgbClr val="FF0000"/>
              </a:solidFill>
              <a:ea typeface="맑은 고딕"/>
            </a:endParaRPr>
          </a:p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>
                <a:ea typeface="맑은 고딕"/>
              </a:rPr>
              <a:t>[</a:t>
            </a:r>
            <a:r>
              <a:rPr kumimoji="0" lang="ko-KR" altLang="en-US" sz="2000" b="1">
                <a:ea typeface="맑은 고딕"/>
              </a:rPr>
              <a:t>강의교안 이용 안내</a:t>
            </a:r>
            <a:r>
              <a:rPr kumimoji="0" lang="en-US" altLang="ko-KR" sz="2000" b="1">
                <a:ea typeface="맑은 고딕"/>
              </a:rPr>
              <a:t>]</a:t>
            </a:r>
          </a:p>
          <a:p>
            <a:pPr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>
              <a:ea typeface="맑은 고딕"/>
            </a:endParaRPr>
          </a:p>
          <a:p>
            <a:pPr marL="171450" indent="-17145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kumimoji="0" lang="en-US" altLang="ko-KR" sz="1400">
              <a:ea typeface="맑은 고딕"/>
            </a:endParaRPr>
          </a:p>
          <a:p>
            <a:pPr marL="171450" indent="-17145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1400">
                <a:ea typeface="맑은 고딕"/>
              </a:rPr>
              <a:t>본 강의교안의 저작권은 한빛아카데미㈜에 있습니다</a:t>
            </a:r>
            <a:r>
              <a:rPr kumimoji="0" lang="en-US" altLang="ko-KR" sz="1400">
                <a:ea typeface="맑은 고딕"/>
              </a:rPr>
              <a:t>.</a:t>
            </a:r>
            <a:r>
              <a:rPr kumimoji="0" lang="ko-KR" altLang="en-US" sz="1400">
                <a:solidFill>
                  <a:srgbClr val="222222"/>
                </a:solidFill>
                <a:ea typeface="맑은 고딕"/>
              </a:rPr>
              <a:t> </a:t>
            </a:r>
          </a:p>
          <a:p>
            <a:pPr marL="171450" indent="-17145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kumimoji="0" lang="en-US" altLang="ko-KR" sz="1200" u="sng">
              <a:solidFill>
                <a:srgbClr val="222222"/>
              </a:solidFill>
              <a:ea typeface="맑은 고딕"/>
            </a:endParaRPr>
          </a:p>
          <a:p>
            <a:pPr marL="171450" indent="-17145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kumimoji="0" lang="ko-KR" altLang="en-US" sz="1400">
              <a:ea typeface="맑은 고딕"/>
            </a:endParaRPr>
          </a:p>
        </p:txBody>
      </p:sp>
      <p:sp>
        <p:nvSpPr>
          <p:cNvPr id="9" name="모서리가 둥근 직사각형 8"/>
          <p:cNvSpPr/>
          <p:nvPr userDrawn="1"/>
        </p:nvSpPr>
        <p:spPr>
          <a:xfrm>
            <a:off x="4685111" y="1052736"/>
            <a:ext cx="4136304" cy="4863821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사용자 지정 레이아웃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 userDrawn="1"/>
        </p:nvSpPr>
        <p:spPr>
          <a:xfrm>
            <a:off x="719101" y="3412604"/>
            <a:ext cx="7704856" cy="93893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>
          <a:xfrm>
            <a:off x="719101" y="2348880"/>
            <a:ext cx="7704856" cy="93893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719572" y="2348880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2" name="모서리가 둥근 직사각형 4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4629"/>
            </a:avLst>
          </a:prstGeom>
          <a:noFill/>
          <a:ln w="53975">
            <a:solidFill>
              <a:srgbClr val="00A4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00A496"/>
              </a:buClr>
              <a:buFont typeface="Wingdings" pitchFamily="2" charset="2"/>
              <a:buChar char="n"/>
              <a:defRPr sz="18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400"/>
            </a:lvl3pPr>
            <a:lvl4pPr marL="809625" indent="-180975">
              <a:spcAft>
                <a:spcPts val="300"/>
              </a:spcAft>
              <a:buSzPct val="96000"/>
              <a:defRPr sz="12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813263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끝" preserve="1" userDrawn="1">
  <p:cSld name="4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6"/>
          <p:cNvSpPr/>
          <p:nvPr userDrawn="1"/>
        </p:nvSpPr>
        <p:spPr>
          <a:xfrm>
            <a:off x="-1" y="6165304"/>
            <a:ext cx="9144001" cy="692696"/>
          </a:xfrm>
          <a:prstGeom prst="rect">
            <a:avLst/>
          </a:prstGeom>
          <a:solidFill>
            <a:srgbClr val="00A4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5" name="직사각형 10"/>
          <p:cNvSpPr/>
          <p:nvPr userDrawn="1"/>
        </p:nvSpPr>
        <p:spPr>
          <a:xfrm>
            <a:off x="0" y="6092750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12" name="Picture 4" descr="C:\Users\김현용\Desktop\제호.jpg"/>
          <p:cNvPicPr>
            <a:picLocks noChangeAspect="1" noChangeArrowheads="1"/>
          </p:cNvPicPr>
          <p:nvPr userDrawn="1"/>
        </p:nvPicPr>
        <p:blipFill rotWithShape="1">
          <a:blip r:embed="rId2"/>
          <a:srcRect/>
          <a:stretch>
            <a:fillRect/>
          </a:stretch>
        </p:blipFill>
        <p:spPr>
          <a:xfrm>
            <a:off x="7020272" y="5631234"/>
            <a:ext cx="1905001" cy="317500"/>
          </a:xfrm>
          <a:prstGeom prst="rect">
            <a:avLst/>
          </a:prstGeom>
          <a:noFill/>
        </p:spPr>
      </p:pic>
      <p:sp>
        <p:nvSpPr>
          <p:cNvPr id="7" name="TextBox 6"/>
          <p:cNvSpPr txBox="1">
            <a:spLocks noChangeArrowheads="1"/>
          </p:cNvSpPr>
          <p:nvPr userDrawn="1"/>
        </p:nvSpPr>
        <p:spPr>
          <a:xfrm>
            <a:off x="3147060" y="6309320"/>
            <a:ext cx="2687954" cy="4308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/>
                <a:cs typeface="Arial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/>
                <a:cs typeface="Arial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cs typeface="Arial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cs typeface="Arial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cs typeface="Arial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cs typeface="Arial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cs typeface="Arial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cs typeface="Arial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cs typeface="Arial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b="0">
                <a:solidFill>
                  <a:schemeClr val="tx1"/>
                </a:solidFill>
                <a:latin typeface="+mn-ea"/>
                <a:ea typeface="+mn-ea"/>
                <a:cs typeface="Times New Roman"/>
              </a:rPr>
              <a:t>Copyright© 2023 Hanbit Academy, Inc.</a:t>
            </a:r>
          </a:p>
          <a:p>
            <a:pPr algn="ctr" eaLnBrk="1" hangingPunct="1">
              <a:defRPr/>
            </a:pPr>
            <a:r>
              <a:rPr lang="en-US" altLang="ko-KR" sz="1100" b="0">
                <a:solidFill>
                  <a:schemeClr val="tx1"/>
                </a:solidFill>
                <a:latin typeface="+mn-ea"/>
                <a:ea typeface="+mn-ea"/>
                <a:cs typeface="Times New Roman"/>
              </a:rPr>
              <a:t>All rights reserved.</a:t>
            </a:r>
            <a:endParaRPr lang="ko-KR" altLang="ko-KR" sz="1100" b="0">
              <a:solidFill>
                <a:schemeClr val="tx1"/>
              </a:solidFill>
              <a:latin typeface="+mn-ea"/>
              <a:ea typeface="+mn-ea"/>
              <a:cs typeface="Times New Roman"/>
            </a:endParaRPr>
          </a:p>
        </p:txBody>
      </p:sp>
      <p:sp>
        <p:nvSpPr>
          <p:cNvPr id="2" name="TextBox 1"/>
          <p:cNvSpPr txBox="1">
            <a:spLocks noChangeArrowheads="1"/>
          </p:cNvSpPr>
          <p:nvPr userDrawn="1"/>
        </p:nvSpPr>
        <p:spPr>
          <a:xfrm>
            <a:off x="1476375" y="2565400"/>
            <a:ext cx="5975945" cy="13234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9pPr>
          </a:lstStyle>
          <a:p>
            <a:pPr eaLnBrk="1" hangingPunct="1">
              <a:defRPr/>
            </a:pPr>
            <a:r>
              <a:rPr lang="en-US" altLang="ko-KR" sz="8000" b="1" dirty="0">
                <a:solidFill>
                  <a:srgbClr val="EC765E"/>
                </a:solidFill>
                <a:latin typeface="Arial Black"/>
                <a:ea typeface="+mn-ea"/>
              </a:rPr>
              <a:t>Thank</a:t>
            </a:r>
            <a:r>
              <a:rPr lang="en-US" altLang="ko-KR" sz="8000" b="1" baseline="0" dirty="0">
                <a:solidFill>
                  <a:srgbClr val="EC765E"/>
                </a:solidFill>
                <a:latin typeface="Arial Black"/>
                <a:ea typeface="+mn-ea"/>
              </a:rPr>
              <a:t> you!</a:t>
            </a:r>
            <a:endParaRPr lang="ko-KR" altLang="en-US" sz="8000" b="1" dirty="0">
              <a:solidFill>
                <a:srgbClr val="EC765E"/>
              </a:solidFill>
              <a:latin typeface="Arial Black"/>
              <a:ea typeface="+mn-ea"/>
            </a:endParaRPr>
          </a:p>
        </p:txBody>
      </p:sp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2023-12-28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5" r:id="rId2"/>
    <p:sldLayoutId id="2147483686" r:id="rId3"/>
    <p:sldLayoutId id="2147483694" r:id="rId4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6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0395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개정 내용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04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>
                <a:solidFill>
                  <a:srgbClr val="00A496"/>
                </a:solidFill>
              </a:rPr>
              <a:t>04. </a:t>
            </a:r>
            <a:r>
              <a:rPr lang="ko-KR" altLang="en-US" dirty="0"/>
              <a:t>개정 내용</a:t>
            </a:r>
          </a:p>
        </p:txBody>
      </p:sp>
      <p:sp>
        <p:nvSpPr>
          <p:cNvPr id="12" name="내용 개체 틀 2"/>
          <p:cNvSpPr>
            <a:spLocks noGrp="1"/>
          </p:cNvSpPr>
          <p:nvPr>
            <p:ph idx="10"/>
          </p:nvPr>
        </p:nvSpPr>
        <p:spPr>
          <a:prstGeom prst="rect">
            <a:avLst/>
          </a:prstGeom>
        </p:spPr>
        <p:txBody>
          <a:bodyPr/>
          <a:lstStyle/>
          <a:p>
            <a:pPr marL="228480" indent="-228480">
              <a:lnSpc>
                <a:spcPct val="150000"/>
              </a:lnSpc>
              <a:buFont typeface="Wingdings"/>
              <a:buChar char="§"/>
              <a:defRPr/>
            </a:pPr>
            <a:r>
              <a:rPr lang="ko-KR" altLang="en-US" sz="1600" b="1" dirty="0">
                <a:solidFill>
                  <a:srgbClr val="00A496"/>
                </a:solidFill>
              </a:rPr>
              <a:t>쉽게 배우는 </a:t>
            </a:r>
            <a:r>
              <a:rPr lang="en-US" altLang="ko-KR" sz="1600" b="1" dirty="0">
                <a:solidFill>
                  <a:srgbClr val="00A496"/>
                </a:solidFill>
              </a:rPr>
              <a:t>JSP </a:t>
            </a:r>
            <a:r>
              <a:rPr lang="ko-KR" altLang="en-US" sz="1600" b="1" dirty="0">
                <a:solidFill>
                  <a:srgbClr val="00A496"/>
                </a:solidFill>
              </a:rPr>
              <a:t>웹 프로그래밍</a:t>
            </a:r>
            <a:r>
              <a:rPr lang="en-US" altLang="ko-KR" sz="1600" b="1" dirty="0">
                <a:solidFill>
                  <a:srgbClr val="00A496"/>
                </a:solidFill>
              </a:rPr>
              <a:t>(2</a:t>
            </a:r>
            <a:r>
              <a:rPr lang="ko-KR" altLang="en-US" sz="1600" b="1" dirty="0">
                <a:solidFill>
                  <a:srgbClr val="00A496"/>
                </a:solidFill>
              </a:rPr>
              <a:t>판</a:t>
            </a:r>
            <a:r>
              <a:rPr lang="en-US" altLang="ko-KR" sz="1600" b="1" dirty="0">
                <a:solidFill>
                  <a:srgbClr val="00A496"/>
                </a:solidFill>
              </a:rPr>
              <a:t>) </a:t>
            </a:r>
            <a:r>
              <a:rPr lang="ko-KR" altLang="en-US" sz="1600" b="1" dirty="0">
                <a:solidFill>
                  <a:srgbClr val="00A496"/>
                </a:solidFill>
              </a:rPr>
              <a:t>개정 내용</a:t>
            </a:r>
            <a:endParaRPr lang="en-US" altLang="ko-KR" sz="1600" b="1" dirty="0">
              <a:solidFill>
                <a:srgbClr val="00A496"/>
              </a:solidFill>
            </a:endParaRPr>
          </a:p>
          <a:p>
            <a:pPr lvl="1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ko-KR" altLang="en-US" b="1" dirty="0"/>
              <a:t>실습 환경 최신 버전 업데이트 적용</a:t>
            </a:r>
            <a:r>
              <a:rPr lang="en-US" altLang="ko-KR" b="1" dirty="0"/>
              <a:t>(JDK, </a:t>
            </a:r>
            <a:r>
              <a:rPr lang="ko-KR" altLang="en-US" b="1" dirty="0"/>
              <a:t>이클립스</a:t>
            </a:r>
            <a:r>
              <a:rPr lang="en-US" altLang="ko-KR" b="1" dirty="0"/>
              <a:t>, </a:t>
            </a:r>
            <a:r>
              <a:rPr lang="ko-KR" altLang="en-US" b="1" dirty="0" err="1"/>
              <a:t>톰캣</a:t>
            </a:r>
            <a:r>
              <a:rPr lang="en-US" altLang="ko-KR" b="1" dirty="0"/>
              <a:t>, MySQL)</a:t>
            </a:r>
          </a:p>
          <a:p>
            <a:pPr lvl="1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altLang="ko-KR" b="1" dirty="0"/>
              <a:t>1</a:t>
            </a:r>
            <a:r>
              <a:rPr lang="ko-KR" altLang="en-US" b="1" dirty="0"/>
              <a:t>장에 </a:t>
            </a:r>
            <a:r>
              <a:rPr lang="ko-KR" altLang="en-US" b="1" dirty="0" err="1"/>
              <a:t>서블릿</a:t>
            </a:r>
            <a:r>
              <a:rPr lang="ko-KR" altLang="en-US" b="1" dirty="0"/>
              <a:t> 내용 추가</a:t>
            </a:r>
          </a:p>
          <a:p>
            <a:pPr lvl="1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ko-KR" altLang="en-US" b="1" dirty="0"/>
              <a:t>초판의 프로젝트 웹 쇼핑몰을 개정하면서 도서 쇼핑몰</a:t>
            </a:r>
            <a:r>
              <a:rPr lang="en-US" altLang="ko-KR" b="1" dirty="0"/>
              <a:t>(</a:t>
            </a:r>
            <a:r>
              <a:rPr lang="ko-KR" altLang="en-US" b="1" dirty="0" err="1"/>
              <a:t>북마켓</a:t>
            </a:r>
            <a:r>
              <a:rPr lang="en-US" altLang="ko-KR" b="1" dirty="0"/>
              <a:t>)</a:t>
            </a:r>
            <a:r>
              <a:rPr lang="ko-KR" altLang="en-US" b="1" dirty="0"/>
              <a:t>로 변경</a:t>
            </a:r>
          </a:p>
          <a:p>
            <a:pPr lvl="1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altLang="ko-KR" b="1" dirty="0"/>
              <a:t>[</a:t>
            </a:r>
            <a:r>
              <a:rPr lang="ko-KR" altLang="en-US" b="1" dirty="0"/>
              <a:t>요약</a:t>
            </a:r>
            <a:r>
              <a:rPr lang="en-US" altLang="ko-KR" b="1" dirty="0"/>
              <a:t>]</a:t>
            </a:r>
            <a:r>
              <a:rPr lang="ko-KR" altLang="en-US" b="1" dirty="0"/>
              <a:t>에 빈칸을 뚫어 주관식 문제로 제공</a:t>
            </a:r>
          </a:p>
          <a:p>
            <a:pPr lvl="1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altLang="ko-KR" b="1" dirty="0"/>
              <a:t>[</a:t>
            </a:r>
            <a:r>
              <a:rPr lang="ko-KR" altLang="en-US" b="1" dirty="0"/>
              <a:t>연습문제</a:t>
            </a:r>
            <a:r>
              <a:rPr lang="en-US" altLang="ko-KR" b="1" dirty="0"/>
              <a:t>] </a:t>
            </a:r>
            <a:r>
              <a:rPr lang="ko-KR" altLang="en-US" b="1" dirty="0"/>
              <a:t>수정 및 추가</a:t>
            </a:r>
            <a:r>
              <a:rPr lang="en-US" altLang="ko-KR" b="1" dirty="0"/>
              <a:t>(</a:t>
            </a:r>
            <a:r>
              <a:rPr lang="ko-KR" altLang="en-US" b="1" dirty="0"/>
              <a:t>객관식 문제 추가</a:t>
            </a:r>
            <a:r>
              <a:rPr lang="en-US" altLang="ko-KR" b="1" dirty="0"/>
              <a:t>)</a:t>
            </a:r>
          </a:p>
          <a:p>
            <a:pPr marL="628530" lvl="1" indent="-228480">
              <a:lnSpc>
                <a:spcPct val="150000"/>
              </a:lnSpc>
              <a:buFont typeface="Wingdings"/>
              <a:buChar char="§"/>
              <a:defRPr/>
            </a:pPr>
            <a:endParaRPr lang="ko-KR" altLang="en-US" sz="1000" b="1" dirty="0">
              <a:solidFill>
                <a:srgbClr val="0D7D2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7020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5285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17645B3-7CA7-CC51-2080-D33A1195C6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교재 소개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70E8C8-91D6-9663-EC15-A0AF7079FFA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0296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pPr lvl="0">
              <a:defRPr/>
            </a:pPr>
            <a:r>
              <a:rPr lang="en-US" altLang="ko-KR" dirty="0">
                <a:solidFill>
                  <a:srgbClr val="00A496"/>
                </a:solidFill>
              </a:rPr>
              <a:t>01. </a:t>
            </a:r>
            <a:r>
              <a:rPr lang="ko-KR" altLang="en-US" dirty="0"/>
              <a:t>교재 소개</a:t>
            </a:r>
          </a:p>
        </p:txBody>
      </p:sp>
      <p:sp>
        <p:nvSpPr>
          <p:cNvPr id="12" name="내용 개체 틀 6"/>
          <p:cNvSpPr txBox="1"/>
          <p:nvPr/>
        </p:nvSpPr>
        <p:spPr>
          <a:xfrm>
            <a:off x="3460701" y="2233653"/>
            <a:ext cx="5287763" cy="3079168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1pPr>
            <a:lvl2pPr marL="179388" indent="-179388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9pPr>
          </a:lstStyle>
          <a:p>
            <a:pPr marL="342900" lvl="1" indent="-342900" latinLnBrk="1">
              <a:lnSpc>
                <a:spcPct val="150000"/>
              </a:lnSpc>
              <a:spcBef>
                <a:spcPct val="20000"/>
              </a:spcBef>
              <a:buFont typeface="Arial"/>
              <a:buChar char="•"/>
              <a:defRPr/>
            </a:pPr>
            <a:r>
              <a:rPr kumimoji="0" lang="ko-KR" altLang="en-US" b="1" dirty="0">
                <a:latin typeface="+mn-lt"/>
                <a:ea typeface="맑은 고딕"/>
              </a:rPr>
              <a:t>도서명 </a:t>
            </a:r>
            <a:r>
              <a:rPr kumimoji="0" lang="en-US" altLang="ko-KR" b="1" dirty="0">
                <a:latin typeface="+mn-lt"/>
                <a:ea typeface="맑은 고딕"/>
              </a:rPr>
              <a:t>: </a:t>
            </a:r>
            <a:r>
              <a:rPr kumimoji="0" lang="ko-KR" altLang="en-US" dirty="0">
                <a:latin typeface="+mn-lt"/>
                <a:ea typeface="맑은 고딕"/>
              </a:rPr>
              <a:t>쉽게 배우는 </a:t>
            </a:r>
            <a:r>
              <a:rPr kumimoji="0" lang="en-US" altLang="ko-KR" dirty="0">
                <a:latin typeface="+mn-lt"/>
                <a:ea typeface="맑은 고딕"/>
              </a:rPr>
              <a:t>JSP </a:t>
            </a:r>
            <a:r>
              <a:rPr kumimoji="0" lang="ko-KR" altLang="en-US" dirty="0">
                <a:latin typeface="+mn-lt"/>
                <a:ea typeface="맑은 고딕"/>
              </a:rPr>
              <a:t>웹 프로그래밍</a:t>
            </a:r>
            <a:r>
              <a:rPr kumimoji="0" lang="en-US" altLang="ko-KR" dirty="0">
                <a:latin typeface="+mn-lt"/>
                <a:ea typeface="맑은 고딕"/>
              </a:rPr>
              <a:t>(2</a:t>
            </a:r>
            <a:r>
              <a:rPr kumimoji="0" lang="ko-KR" altLang="en-US" dirty="0">
                <a:latin typeface="+mn-lt"/>
                <a:ea typeface="맑은 고딕"/>
              </a:rPr>
              <a:t>판</a:t>
            </a:r>
            <a:r>
              <a:rPr kumimoji="0" lang="en-US" altLang="ko-KR" dirty="0">
                <a:latin typeface="+mn-lt"/>
                <a:ea typeface="맑은 고딕"/>
              </a:rPr>
              <a:t>)</a:t>
            </a:r>
            <a:endParaRPr kumimoji="0" lang="ko-KR" altLang="en-US" dirty="0">
              <a:latin typeface="+mn-lt"/>
              <a:ea typeface="맑은 고딕"/>
            </a:endParaRPr>
          </a:p>
          <a:p>
            <a:pPr marL="342900" lvl="1" indent="-342900" latinLnBrk="1">
              <a:lnSpc>
                <a:spcPct val="150000"/>
              </a:lnSpc>
              <a:spcBef>
                <a:spcPct val="20000"/>
              </a:spcBef>
              <a:buFont typeface="Arial"/>
              <a:buChar char="•"/>
              <a:defRPr/>
            </a:pPr>
            <a:r>
              <a:rPr kumimoji="0" lang="en-US" altLang="ko-KR" b="1" dirty="0">
                <a:latin typeface="+mn-lt"/>
                <a:ea typeface="맑은 고딕"/>
              </a:rPr>
              <a:t>ISBN : </a:t>
            </a:r>
            <a:r>
              <a:rPr kumimoji="0" lang="en-US" altLang="ko-KR" dirty="0">
                <a:latin typeface="+mn-lt"/>
                <a:ea typeface="맑은 고딕"/>
              </a:rPr>
              <a:t>979-11-5664-006-6 93000</a:t>
            </a:r>
          </a:p>
          <a:p>
            <a:pPr marL="342900" lvl="1" indent="-342900" latinLnBrk="1">
              <a:lnSpc>
                <a:spcPct val="150000"/>
              </a:lnSpc>
              <a:spcBef>
                <a:spcPct val="20000"/>
              </a:spcBef>
              <a:buFont typeface="Arial"/>
              <a:buChar char="•"/>
              <a:defRPr/>
            </a:pPr>
            <a:r>
              <a:rPr kumimoji="0" lang="ko-KR" altLang="en-US" b="1" dirty="0">
                <a:latin typeface="+mn-lt"/>
                <a:ea typeface="맑은 고딕"/>
              </a:rPr>
              <a:t>저자 </a:t>
            </a:r>
            <a:r>
              <a:rPr kumimoji="0" lang="en-US" altLang="ko-KR" b="1" dirty="0">
                <a:latin typeface="+mn-lt"/>
                <a:ea typeface="맑은 고딕"/>
              </a:rPr>
              <a:t>: </a:t>
            </a:r>
            <a:r>
              <a:rPr kumimoji="0" lang="ko-KR" altLang="en-US" b="1" dirty="0">
                <a:latin typeface="+mn-lt"/>
                <a:ea typeface="맑은 고딕"/>
              </a:rPr>
              <a:t>송미영</a:t>
            </a:r>
            <a:endParaRPr kumimoji="0" lang="ko-KR" altLang="en-US" dirty="0">
              <a:latin typeface="+mn-lt"/>
              <a:ea typeface="맑은 고딕"/>
            </a:endParaRPr>
          </a:p>
          <a:p>
            <a:pPr marL="342900" lvl="1" indent="-342900" latinLnBrk="1">
              <a:lnSpc>
                <a:spcPct val="150000"/>
              </a:lnSpc>
              <a:spcBef>
                <a:spcPct val="20000"/>
              </a:spcBef>
              <a:buFont typeface="Arial"/>
              <a:buChar char="•"/>
              <a:defRPr/>
            </a:pPr>
            <a:r>
              <a:rPr kumimoji="0" lang="ko-KR" altLang="en-US" b="1" dirty="0">
                <a:latin typeface="+mn-lt"/>
                <a:ea typeface="맑은 고딕"/>
              </a:rPr>
              <a:t>출판사 </a:t>
            </a:r>
            <a:r>
              <a:rPr kumimoji="0" lang="en-US" altLang="ko-KR" b="1" dirty="0">
                <a:latin typeface="+mn-lt"/>
                <a:ea typeface="맑은 고딕"/>
              </a:rPr>
              <a:t>: </a:t>
            </a:r>
            <a:r>
              <a:rPr kumimoji="0" lang="ko-KR" altLang="en-US" dirty="0">
                <a:latin typeface="+mn-lt"/>
                <a:ea typeface="맑은 고딕"/>
              </a:rPr>
              <a:t>한빛아카데미㈜</a:t>
            </a:r>
          </a:p>
          <a:p>
            <a:pPr marL="342900" lvl="1" indent="-342900" latinLnBrk="1">
              <a:lnSpc>
                <a:spcPct val="150000"/>
              </a:lnSpc>
              <a:spcBef>
                <a:spcPct val="20000"/>
              </a:spcBef>
              <a:buFont typeface="Arial"/>
              <a:buChar char="•"/>
              <a:defRPr/>
            </a:pPr>
            <a:r>
              <a:rPr kumimoji="0" lang="ko-KR" altLang="en-US" b="1" dirty="0">
                <a:latin typeface="+mn-lt"/>
                <a:ea typeface="맑은 고딕"/>
              </a:rPr>
              <a:t>페이지</a:t>
            </a:r>
            <a:r>
              <a:rPr kumimoji="0" lang="en-US" altLang="ko-KR" b="1" dirty="0">
                <a:latin typeface="+mn-lt"/>
                <a:ea typeface="맑은 고딕"/>
              </a:rPr>
              <a:t>/</a:t>
            </a:r>
            <a:r>
              <a:rPr kumimoji="0" lang="ko-KR" altLang="en-US" b="1" dirty="0">
                <a:latin typeface="+mn-lt"/>
                <a:ea typeface="맑은 고딕"/>
              </a:rPr>
              <a:t>정가 </a:t>
            </a:r>
            <a:r>
              <a:rPr kumimoji="0" lang="en-US" altLang="ko-KR" b="1" dirty="0">
                <a:latin typeface="+mn-lt"/>
                <a:ea typeface="맑은 고딕"/>
              </a:rPr>
              <a:t>: </a:t>
            </a:r>
            <a:r>
              <a:rPr kumimoji="0" lang="en-US" altLang="ko-KR" dirty="0">
                <a:latin typeface="+mn-lt"/>
                <a:ea typeface="맑은 고딕"/>
              </a:rPr>
              <a:t>676p/30,000</a:t>
            </a:r>
            <a:r>
              <a:rPr kumimoji="0" lang="ko-KR" altLang="en-US" dirty="0">
                <a:latin typeface="+mn-lt"/>
                <a:ea typeface="맑은 고딕"/>
              </a:rPr>
              <a:t>원</a:t>
            </a:r>
          </a:p>
          <a:p>
            <a:pPr marL="342900" lvl="1" indent="-342900">
              <a:lnSpc>
                <a:spcPct val="150000"/>
              </a:lnSpc>
              <a:spcBef>
                <a:spcPct val="20000"/>
              </a:spcBef>
              <a:buFont typeface="Arial"/>
              <a:buChar char="•"/>
              <a:defRPr/>
            </a:pPr>
            <a:r>
              <a:rPr kumimoji="0" lang="ko-KR" altLang="en-US" b="1" dirty="0">
                <a:ea typeface="맑은 고딕"/>
              </a:rPr>
              <a:t>실습 파일 </a:t>
            </a:r>
            <a:r>
              <a:rPr kumimoji="0" lang="en-US" altLang="ko-KR" b="1" dirty="0">
                <a:ea typeface="맑은 고딕"/>
              </a:rPr>
              <a:t>: </a:t>
            </a:r>
            <a:r>
              <a:rPr kumimoji="0" lang="en-US" altLang="ko-KR" dirty="0">
                <a:ea typeface="맑은 고딕"/>
              </a:rPr>
              <a:t>http://www.hanbit.co.kr/src/40006</a:t>
            </a:r>
          </a:p>
          <a:p>
            <a:pPr marL="0" lvl="1" indent="0">
              <a:lnSpc>
                <a:spcPct val="150000"/>
              </a:lnSpc>
              <a:spcBef>
                <a:spcPct val="20000"/>
              </a:spcBef>
              <a:defRPr/>
            </a:pPr>
            <a:endParaRPr kumimoji="0" lang="en-US" altLang="ko-KR" sz="1900" dirty="0">
              <a:ea typeface="맑은 고딕"/>
            </a:endParaRPr>
          </a:p>
          <a:p>
            <a:pPr marL="342900" lvl="1" indent="-342900" latinLnBrk="1">
              <a:lnSpc>
                <a:spcPct val="150000"/>
              </a:lnSpc>
              <a:spcBef>
                <a:spcPct val="20000"/>
              </a:spcBef>
              <a:buFont typeface="Arial"/>
              <a:buChar char="•"/>
              <a:defRPr/>
            </a:pPr>
            <a:endParaRPr kumimoji="0" lang="en-US" altLang="ko-KR" sz="1900" dirty="0">
              <a:latin typeface="+mn-lt"/>
              <a:ea typeface="맑은 고딕"/>
            </a:endParaRPr>
          </a:p>
          <a:p>
            <a:pPr marL="0" lvl="1" indent="0" latinLnBrk="1">
              <a:lnSpc>
                <a:spcPct val="150000"/>
              </a:lnSpc>
              <a:spcBef>
                <a:spcPct val="20000"/>
              </a:spcBef>
              <a:defRPr/>
            </a:pPr>
            <a:endParaRPr kumimoji="0" lang="en-US" altLang="ko-KR" sz="1900" dirty="0">
              <a:latin typeface="+mn-lt"/>
              <a:ea typeface="맑은 고딕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7451550-AF84-4742-F9E4-F1198B7683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9552" y="2063469"/>
            <a:ext cx="2604287" cy="32565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6B71201-5A14-1E4D-E2F1-89DCE0D60B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강의계획표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228F165-3AC1-66DA-7424-4B74F9D7B12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3043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>
                <a:solidFill>
                  <a:srgbClr val="00A496"/>
                </a:solidFill>
              </a:rPr>
              <a:t>02. </a:t>
            </a:r>
            <a:r>
              <a:rPr lang="ko-KR" altLang="en-US" dirty="0"/>
              <a:t>강의계획표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545207"/>
              </p:ext>
            </p:extLst>
          </p:nvPr>
        </p:nvGraphicFramePr>
        <p:xfrm>
          <a:off x="486383" y="1224567"/>
          <a:ext cx="8174797" cy="537278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53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43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74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8552"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b="0" kern="0" spc="-50">
                          <a:effectLst/>
                        </a:rPr>
                        <a:t>주</a:t>
                      </a:r>
                      <a:endParaRPr lang="ko-KR" altLang="en-US" sz="1000" b="1" kern="0" spc="-5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941" marR="35941" marT="35941" marB="35941" anchor="ctr"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b="0" kern="0" spc="-50">
                          <a:effectLst/>
                        </a:rPr>
                        <a:t>장</a:t>
                      </a:r>
                      <a:endParaRPr lang="ko-KR" altLang="en-US" sz="1000" b="1" kern="0" spc="-5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941" marR="35941" marT="35941" marB="35941" anchor="ctr"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b="0" kern="0" spc="-50">
                          <a:effectLst/>
                        </a:rPr>
                        <a:t>교과 내용</a:t>
                      </a:r>
                      <a:endParaRPr lang="ko-KR" altLang="en-US" sz="1000" b="1" kern="0" spc="-5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941" marR="35941" marT="35941" marB="35941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513"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000" b="0" kern="0" spc="-50" dirty="0">
                          <a:effectLst/>
                        </a:rPr>
                        <a:t>1</a:t>
                      </a:r>
                      <a:endParaRPr lang="en-US" sz="1000" b="1" kern="0" spc="-5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941" marR="35941" marT="35941" marB="35941" anchor="ctr"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b="0" kern="0" spc="0" dirty="0">
                          <a:effectLst/>
                        </a:rPr>
                        <a:t>1</a:t>
                      </a:r>
                      <a:r>
                        <a:rPr lang="ko-KR" altLang="en-US" sz="1000" b="0" kern="0" spc="0" dirty="0">
                          <a:effectLst/>
                        </a:rPr>
                        <a:t>장</a:t>
                      </a:r>
                      <a:r>
                        <a:rPr lang="en-US" altLang="ko-KR" sz="1000" b="0" kern="0" spc="0" dirty="0">
                          <a:effectLst/>
                        </a:rPr>
                        <a:t>, 2</a:t>
                      </a:r>
                      <a:r>
                        <a:rPr lang="ko-KR" altLang="en-US" sz="1000" b="0" kern="0" spc="0" dirty="0">
                          <a:effectLst/>
                        </a:rPr>
                        <a:t>장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941" marR="35941" marT="35941" marB="35941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1" kern="0" spc="-50" dirty="0">
                          <a:effectLst/>
                        </a:rPr>
                        <a:t>JSP</a:t>
                      </a:r>
                      <a:r>
                        <a:rPr lang="ko-KR" altLang="en-US" sz="1000" b="1" kern="0" spc="-50" dirty="0">
                          <a:effectLst/>
                        </a:rPr>
                        <a:t>의 개요</a:t>
                      </a:r>
                      <a:r>
                        <a:rPr lang="en-US" altLang="ko-KR" sz="1000" b="0" kern="0" spc="-50" dirty="0">
                          <a:effectLst/>
                        </a:rPr>
                        <a:t>: </a:t>
                      </a:r>
                      <a:r>
                        <a:rPr lang="ko-KR" altLang="en-US" sz="1000" b="0" kern="0" spc="-50" dirty="0">
                          <a:effectLst/>
                        </a:rPr>
                        <a:t>원리를 이해하고 개발 환경 구축하기</a:t>
                      </a:r>
                      <a:r>
                        <a:rPr lang="en-US" altLang="ko-KR" sz="1000" b="1" kern="0" spc="-50" dirty="0">
                          <a:effectLst/>
                        </a:rPr>
                        <a:t> / </a:t>
                      </a:r>
                      <a:r>
                        <a:rPr lang="ko-KR" altLang="en-US" sz="1000" b="1" kern="0" spc="-50" dirty="0" err="1">
                          <a:effectLst/>
                        </a:rPr>
                        <a:t>스트립트</a:t>
                      </a:r>
                      <a:r>
                        <a:rPr lang="ko-KR" altLang="en-US" sz="1000" b="1" kern="0" spc="-50" dirty="0">
                          <a:effectLst/>
                        </a:rPr>
                        <a:t> 태그</a:t>
                      </a:r>
                      <a:r>
                        <a:rPr lang="en-US" altLang="ko-KR" sz="1000" b="0" kern="0" spc="-50" dirty="0">
                          <a:effectLst/>
                        </a:rPr>
                        <a:t>: </a:t>
                      </a:r>
                      <a:r>
                        <a:rPr lang="ko-KR" altLang="en-US" sz="1000" b="0" kern="0" spc="-50" dirty="0">
                          <a:effectLst/>
                        </a:rPr>
                        <a:t>시작 페이지 만들기</a:t>
                      </a:r>
                    </a:p>
                  </a:txBody>
                  <a:tcPr marL="35941" marR="35941" marT="35941" marB="35941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131"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000" b="0" kern="0" spc="-50" dirty="0">
                          <a:effectLst/>
                        </a:rPr>
                        <a:t>2</a:t>
                      </a:r>
                      <a:endParaRPr lang="en-US" sz="1000" b="1" kern="0" spc="-5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941" marR="35941" marT="35941" marB="35941" anchor="ctr"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b="0" kern="0" spc="0" dirty="0">
                          <a:effectLst/>
                        </a:rPr>
                        <a:t>3</a:t>
                      </a:r>
                      <a:r>
                        <a:rPr lang="ko-KR" altLang="en-US" sz="1000" b="0" kern="0" spc="0" dirty="0">
                          <a:effectLst/>
                        </a:rPr>
                        <a:t>장</a:t>
                      </a:r>
                      <a:r>
                        <a:rPr lang="en-US" altLang="ko-KR" sz="1000" b="0" kern="0" spc="0" dirty="0">
                          <a:effectLst/>
                        </a:rPr>
                        <a:t>, 4</a:t>
                      </a:r>
                      <a:r>
                        <a:rPr lang="ko-KR" altLang="en-US" sz="1000" b="0" kern="0" spc="0" dirty="0">
                          <a:effectLst/>
                        </a:rPr>
                        <a:t>장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941" marR="35941" marT="35941" marB="35941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1" kern="0" spc="-50" baseline="0" dirty="0" err="1">
                          <a:effectLst/>
                        </a:rPr>
                        <a:t>디렉티브</a:t>
                      </a:r>
                      <a:r>
                        <a:rPr lang="ko-KR" altLang="en-US" sz="1000" b="1" kern="0" spc="-50" baseline="0" dirty="0">
                          <a:effectLst/>
                        </a:rPr>
                        <a:t> 태그</a:t>
                      </a:r>
                      <a:r>
                        <a:rPr lang="en-US" altLang="ko-KR" sz="1000" b="0" kern="0" spc="-50" baseline="0" dirty="0">
                          <a:effectLst/>
                        </a:rPr>
                        <a:t>: </a:t>
                      </a:r>
                      <a:r>
                        <a:rPr lang="ko-KR" altLang="en-US" sz="1000" b="0" kern="0" spc="-50" baseline="0" dirty="0">
                          <a:effectLst/>
                        </a:rPr>
                        <a:t>한글 출력 및 페이지 </a:t>
                      </a:r>
                      <a:r>
                        <a:rPr lang="ko-KR" altLang="en-US" sz="1000" b="0" kern="0" spc="-50" baseline="0" dirty="0" err="1">
                          <a:effectLst/>
                        </a:rPr>
                        <a:t>모듈화하기</a:t>
                      </a:r>
                      <a:r>
                        <a:rPr lang="en-US" altLang="ko-KR" sz="1000" b="1" kern="0" spc="-50" baseline="0" dirty="0">
                          <a:effectLst/>
                        </a:rPr>
                        <a:t> / </a:t>
                      </a:r>
                      <a:r>
                        <a:rPr lang="ko-KR" altLang="en-US" sz="1000" b="1" kern="0" spc="-50" baseline="0" dirty="0">
                          <a:effectLst/>
                        </a:rPr>
                        <a:t>액션 태그</a:t>
                      </a:r>
                      <a:r>
                        <a:rPr lang="en-US" altLang="ko-KR" sz="1000" b="0" kern="0" spc="-50" baseline="0" dirty="0">
                          <a:effectLst/>
                        </a:rPr>
                        <a:t>: </a:t>
                      </a:r>
                      <a:r>
                        <a:rPr lang="ko-KR" altLang="en-US" sz="1000" b="0" kern="0" spc="-50" baseline="0" dirty="0">
                          <a:effectLst/>
                        </a:rPr>
                        <a:t>도서 목록 표시하기</a:t>
                      </a:r>
                      <a:endParaRPr lang="en-US" altLang="ko-KR" sz="1000" b="0" kern="0" spc="-50" baseline="0" dirty="0">
                        <a:effectLst/>
                      </a:endParaRPr>
                    </a:p>
                  </a:txBody>
                  <a:tcPr marL="35941" marR="35941" marT="35941" marB="35941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131"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000" b="0" kern="0" spc="-50">
                          <a:effectLst/>
                        </a:rPr>
                        <a:t>3</a:t>
                      </a:r>
                      <a:endParaRPr lang="en-US" sz="1000" b="1" kern="0" spc="-5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941" marR="35941" marT="35941" marB="35941" anchor="ctr"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b="0" kern="0" spc="0" dirty="0">
                          <a:effectLst/>
                        </a:rPr>
                        <a:t>5</a:t>
                      </a:r>
                      <a:r>
                        <a:rPr lang="ko-KR" altLang="en-US" sz="1000" b="0" kern="0" spc="0" dirty="0">
                          <a:effectLst/>
                        </a:rPr>
                        <a:t>장</a:t>
                      </a:r>
                      <a:r>
                        <a:rPr lang="en-US" altLang="ko-KR" sz="1000" b="0" kern="0" spc="0" dirty="0">
                          <a:effectLst/>
                        </a:rPr>
                        <a:t>, 6</a:t>
                      </a:r>
                      <a:r>
                        <a:rPr lang="ko-KR" altLang="en-US" sz="1000" b="0" kern="0" spc="0" dirty="0">
                          <a:effectLst/>
                        </a:rPr>
                        <a:t>장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941" marR="35941" marT="35941" marB="35941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1" kern="0" spc="0" dirty="0">
                          <a:effectLst/>
                        </a:rPr>
                        <a:t>내장 객체</a:t>
                      </a:r>
                      <a:r>
                        <a:rPr lang="en-US" altLang="ko-KR" sz="1000" b="0" kern="0" spc="0" dirty="0">
                          <a:effectLst/>
                        </a:rPr>
                        <a:t>: </a:t>
                      </a:r>
                      <a:r>
                        <a:rPr lang="ko-KR" altLang="en-US" sz="1000" b="0" kern="0" spc="0" dirty="0">
                          <a:effectLst/>
                        </a:rPr>
                        <a:t>도서 상세 정보 표시하기</a:t>
                      </a:r>
                      <a:r>
                        <a:rPr lang="en-US" altLang="ko-KR" sz="1000" b="1" kern="0" spc="0" dirty="0">
                          <a:effectLst/>
                        </a:rPr>
                        <a:t> / </a:t>
                      </a:r>
                      <a:r>
                        <a:rPr lang="ko-KR" altLang="en-US" sz="1000" b="1" kern="0" spc="0" dirty="0">
                          <a:effectLst/>
                        </a:rPr>
                        <a:t>폼 태그</a:t>
                      </a:r>
                      <a:r>
                        <a:rPr lang="en-US" altLang="ko-KR" sz="1000" b="0" kern="0" spc="0" dirty="0">
                          <a:effectLst/>
                        </a:rPr>
                        <a:t>: </a:t>
                      </a:r>
                      <a:r>
                        <a:rPr lang="ko-KR" altLang="en-US" sz="1000" b="0" kern="0" spc="0" dirty="0">
                          <a:effectLst/>
                        </a:rPr>
                        <a:t>도서 등록 페이지 만들기</a:t>
                      </a:r>
                    </a:p>
                  </a:txBody>
                  <a:tcPr marL="35941" marR="35941" marT="35941" marB="35941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285"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000" b="0" kern="0" spc="-50">
                          <a:effectLst/>
                        </a:rPr>
                        <a:t>4</a:t>
                      </a:r>
                      <a:endParaRPr lang="en-US" sz="1000" b="1" kern="0" spc="-5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941" marR="35941" marT="35941" marB="35941" anchor="ctr"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b="0" kern="0" spc="0" dirty="0">
                          <a:effectLst/>
                        </a:rPr>
                        <a:t>7</a:t>
                      </a:r>
                      <a:r>
                        <a:rPr lang="ko-KR" altLang="en-US" sz="1000" b="0" kern="0" spc="0" dirty="0">
                          <a:effectLst/>
                        </a:rPr>
                        <a:t>장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941" marR="35941" marT="35941" marB="35941" anchor="ctr"/>
                </a:tc>
                <a:tc>
                  <a:txBody>
                    <a:bodyPr/>
                    <a:lstStyle/>
                    <a:p>
                      <a:pPr marL="0" marR="0" indent="0" algn="just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b="1" kern="0" spc="0" dirty="0">
                          <a:effectLst/>
                        </a:rPr>
                        <a:t>파일 업로드</a:t>
                      </a:r>
                      <a:r>
                        <a:rPr lang="en-US" altLang="ko-KR" sz="1000" b="0" kern="0" spc="0" dirty="0">
                          <a:effectLst/>
                        </a:rPr>
                        <a:t>: </a:t>
                      </a:r>
                      <a:r>
                        <a:rPr lang="ko-KR" altLang="en-US" sz="1000" b="0" kern="0" spc="0" dirty="0">
                          <a:effectLst/>
                        </a:rPr>
                        <a:t>도서 이미지 등록하기</a:t>
                      </a:r>
                    </a:p>
                  </a:txBody>
                  <a:tcPr marL="35941" marR="35941" marT="35941" marB="35941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285"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000" b="0" kern="0" spc="-50">
                          <a:effectLst/>
                        </a:rPr>
                        <a:t>5</a:t>
                      </a:r>
                      <a:endParaRPr lang="en-US" sz="1000" b="1" kern="0" spc="-5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941" marR="35941" marT="35941" marB="35941" anchor="ctr"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b="0" kern="0" spc="0" dirty="0">
                          <a:effectLst/>
                        </a:rPr>
                        <a:t>8</a:t>
                      </a:r>
                      <a:r>
                        <a:rPr lang="ko-KR" altLang="en-US" sz="1000" b="0" kern="0" spc="0" dirty="0">
                          <a:effectLst/>
                        </a:rPr>
                        <a:t>장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941" marR="35941" marT="35941" marB="35941" anchor="ctr"/>
                </a:tc>
                <a:tc>
                  <a:txBody>
                    <a:bodyPr/>
                    <a:lstStyle/>
                    <a:p>
                      <a:pPr marL="0" marR="0" indent="0" algn="l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</a:rPr>
                        <a:t>유효성 검사</a:t>
                      </a:r>
                      <a:r>
                        <a:rPr lang="en-US" altLang="ko-KR" sz="1000" b="0" kern="0" spc="0" dirty="0">
                          <a:solidFill>
                            <a:srgbClr val="000000"/>
                          </a:solidFill>
                          <a:effectLst/>
                        </a:rPr>
                        <a:t>: </a:t>
                      </a:r>
                      <a:r>
                        <a:rPr lang="ko-KR" altLang="en-US" sz="1000" b="0" kern="0" spc="0" dirty="0">
                          <a:solidFill>
                            <a:srgbClr val="000000"/>
                          </a:solidFill>
                          <a:effectLst/>
                        </a:rPr>
                        <a:t>도서 등록 데이터의 유효성 검사하기</a:t>
                      </a:r>
                    </a:p>
                  </a:txBody>
                  <a:tcPr marL="35941" marR="35941" marT="35941" marB="35941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9131"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000" b="0" kern="0" spc="-50">
                          <a:effectLst/>
                        </a:rPr>
                        <a:t>6</a:t>
                      </a:r>
                      <a:endParaRPr lang="en-US" sz="1000" b="1" kern="0" spc="-5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941" marR="35941" marT="35941" marB="35941" anchor="ctr"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b="0" kern="0" spc="0" dirty="0">
                          <a:effectLst/>
                        </a:rPr>
                        <a:t>9</a:t>
                      </a:r>
                      <a:r>
                        <a:rPr lang="ko-KR" altLang="en-US" sz="1000" b="0" kern="0" spc="0" dirty="0">
                          <a:effectLst/>
                        </a:rPr>
                        <a:t>장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941" marR="35941" marT="35941" marB="35941" anchor="ctr"/>
                </a:tc>
                <a:tc>
                  <a:txBody>
                    <a:bodyPr/>
                    <a:lstStyle/>
                    <a:p>
                      <a:pPr marL="0" marR="0" indent="0" algn="l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</a:rPr>
                        <a:t>다국어 처리</a:t>
                      </a:r>
                      <a:r>
                        <a:rPr lang="en-US" altLang="ko-KR" sz="1000" b="0" kern="0" spc="0" dirty="0">
                          <a:solidFill>
                            <a:srgbClr val="000000"/>
                          </a:solidFill>
                          <a:effectLst/>
                        </a:rPr>
                        <a:t>: </a:t>
                      </a:r>
                      <a:r>
                        <a:rPr lang="ko-KR" altLang="en-US" sz="1000" b="0" kern="0" spc="0" dirty="0">
                          <a:solidFill>
                            <a:srgbClr val="000000"/>
                          </a:solidFill>
                          <a:effectLst/>
                        </a:rPr>
                        <a:t>도서 등록 페이지의 다국어 처리하기</a:t>
                      </a:r>
                    </a:p>
                  </a:txBody>
                  <a:tcPr marL="35941" marR="35941" marT="35941" marB="35941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8485"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000" b="0" kern="0" spc="-50">
                          <a:effectLst/>
                        </a:rPr>
                        <a:t>7</a:t>
                      </a:r>
                      <a:endParaRPr lang="en-US" sz="1000" b="1" kern="0" spc="-5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941" marR="35941" marT="35941" marB="35941" anchor="ctr"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b="0" kern="0" spc="0" dirty="0">
                          <a:effectLst/>
                        </a:rPr>
                        <a:t>10</a:t>
                      </a:r>
                      <a:r>
                        <a:rPr lang="ko-KR" altLang="en-US" sz="1000" b="0" kern="0" spc="0" dirty="0">
                          <a:effectLst/>
                        </a:rPr>
                        <a:t>장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941" marR="35941" marT="35941" marB="35941" anchor="ctr"/>
                </a:tc>
                <a:tc>
                  <a:txBody>
                    <a:bodyPr/>
                    <a:lstStyle/>
                    <a:p>
                      <a:pPr marL="0" marR="0" indent="0" algn="just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b="1" kern="0" spc="-50" dirty="0" err="1">
                          <a:effectLst/>
                        </a:rPr>
                        <a:t>시큐리티</a:t>
                      </a:r>
                      <a:r>
                        <a:rPr lang="en-US" altLang="ko-KR" sz="1000" b="0" kern="0" spc="-50" dirty="0">
                          <a:effectLst/>
                        </a:rPr>
                        <a:t>: </a:t>
                      </a:r>
                      <a:r>
                        <a:rPr lang="ko-KR" altLang="en-US" sz="1000" b="0" kern="0" spc="-50" dirty="0">
                          <a:effectLst/>
                        </a:rPr>
                        <a:t>도서 등록 페이지의 보안 처리하기</a:t>
                      </a:r>
                    </a:p>
                  </a:txBody>
                  <a:tcPr marL="35941" marR="35941" marT="35941" marB="35941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0430"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000" b="0" kern="0" spc="-50">
                          <a:effectLst/>
                        </a:rPr>
                        <a:t>8</a:t>
                      </a:r>
                      <a:endParaRPr lang="en-US" sz="1000" b="1" kern="0" spc="-5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941" marR="35941" marT="35941" marB="35941" anchor="ctr"/>
                </a:tc>
                <a:tc gridSpan="2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b="0" kern="0" spc="0" dirty="0">
                          <a:effectLst/>
                        </a:rPr>
                        <a:t>중간고사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941" marR="35941" marT="35941" marB="35941" anchor="ctr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0430"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000" b="0" kern="0" spc="-50">
                          <a:effectLst/>
                        </a:rPr>
                        <a:t>9</a:t>
                      </a:r>
                      <a:endParaRPr lang="en-US" sz="1000" b="1" kern="0" spc="-5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941" marR="35941" marT="35941" marB="35941" anchor="ctr"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b="0" kern="0" spc="0" dirty="0">
                          <a:effectLst/>
                        </a:rPr>
                        <a:t>11</a:t>
                      </a:r>
                      <a:r>
                        <a:rPr lang="ko-KR" altLang="en-US" sz="1000" b="0" kern="0" spc="0" dirty="0">
                          <a:effectLst/>
                        </a:rPr>
                        <a:t>장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941" marR="35941" marT="35941" marB="35941" anchor="ctr"/>
                </a:tc>
                <a:tc>
                  <a:txBody>
                    <a:bodyPr/>
                    <a:lstStyle/>
                    <a:p>
                      <a:pPr marL="0" marR="0" indent="0" algn="just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b="1" kern="0" spc="0" dirty="0">
                          <a:effectLst/>
                        </a:rPr>
                        <a:t>예외 처리</a:t>
                      </a:r>
                      <a:r>
                        <a:rPr lang="en-US" altLang="ko-KR" sz="1000" b="0" kern="0" spc="0" dirty="0">
                          <a:effectLst/>
                        </a:rPr>
                        <a:t>: </a:t>
                      </a:r>
                      <a:r>
                        <a:rPr lang="ko-KR" altLang="en-US" sz="1000" b="0" kern="0" spc="0" dirty="0">
                          <a:effectLst/>
                        </a:rPr>
                        <a:t>예외 처리 페이지 만들기</a:t>
                      </a:r>
                    </a:p>
                  </a:txBody>
                  <a:tcPr marL="35941" marR="35941" marT="35941" marB="35941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0430"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000" b="0" kern="0" spc="-50">
                          <a:effectLst/>
                        </a:rPr>
                        <a:t>10</a:t>
                      </a:r>
                      <a:endParaRPr lang="en-US" sz="1000" b="1" kern="0" spc="-5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941" marR="35941" marT="35941" marB="35941" anchor="ctr"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b="0" kern="0" spc="0" dirty="0">
                          <a:effectLst/>
                        </a:rPr>
                        <a:t>12</a:t>
                      </a:r>
                      <a:r>
                        <a:rPr lang="ko-KR" altLang="en-US" sz="1000" b="0" kern="0" spc="0" dirty="0">
                          <a:effectLst/>
                        </a:rPr>
                        <a:t>장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941" marR="35941" marT="35941" marB="35941" anchor="ctr"/>
                </a:tc>
                <a:tc>
                  <a:txBody>
                    <a:bodyPr/>
                    <a:lstStyle/>
                    <a:p>
                      <a:pPr marL="0" marR="0" indent="0" algn="just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b="1" kern="0" spc="0" dirty="0">
                          <a:effectLst/>
                        </a:rPr>
                        <a:t>필터</a:t>
                      </a:r>
                      <a:r>
                        <a:rPr lang="en-US" altLang="ko-KR" sz="1000" b="0" kern="0" spc="0" dirty="0">
                          <a:effectLst/>
                        </a:rPr>
                        <a:t>: </a:t>
                      </a:r>
                      <a:r>
                        <a:rPr lang="ko-KR" altLang="en-US" sz="1000" b="0" kern="0" spc="0" dirty="0">
                          <a:effectLst/>
                        </a:rPr>
                        <a:t>로그 기록하기</a:t>
                      </a:r>
                    </a:p>
                  </a:txBody>
                  <a:tcPr marL="35941" marR="35941" marT="35941" marB="35941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0430"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000" b="0" kern="0" spc="-50">
                          <a:effectLst/>
                        </a:rPr>
                        <a:t>11</a:t>
                      </a:r>
                      <a:endParaRPr lang="en-US" sz="1000" b="1" kern="0" spc="-5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941" marR="35941" marT="35941" marB="35941" anchor="ctr"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b="0" kern="0" spc="0" dirty="0">
                          <a:effectLst/>
                        </a:rPr>
                        <a:t>13</a:t>
                      </a:r>
                      <a:r>
                        <a:rPr lang="ko-KR" altLang="en-US" sz="1000" b="0" kern="0" spc="0" dirty="0">
                          <a:effectLst/>
                        </a:rPr>
                        <a:t>장</a:t>
                      </a:r>
                      <a:r>
                        <a:rPr lang="en-US" altLang="ko-KR" sz="1000" b="0" kern="0" spc="0" dirty="0">
                          <a:effectLst/>
                        </a:rPr>
                        <a:t>, 14</a:t>
                      </a:r>
                      <a:r>
                        <a:rPr lang="ko-KR" altLang="en-US" sz="1000" b="0" kern="0" spc="0" dirty="0">
                          <a:effectLst/>
                        </a:rPr>
                        <a:t>장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941" marR="35941" marT="35941" marB="35941" anchor="ctr"/>
                </a:tc>
                <a:tc>
                  <a:txBody>
                    <a:bodyPr/>
                    <a:lstStyle/>
                    <a:p>
                      <a:pPr marL="0" marR="0" indent="0" algn="just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b="1" kern="0" spc="0" dirty="0">
                          <a:effectLst/>
                        </a:rPr>
                        <a:t>세션</a:t>
                      </a:r>
                      <a:r>
                        <a:rPr lang="en-US" altLang="ko-KR" sz="1000" b="0" kern="0" spc="0" dirty="0">
                          <a:effectLst/>
                        </a:rPr>
                        <a:t>:</a:t>
                      </a:r>
                      <a:r>
                        <a:rPr lang="ko-KR" altLang="en-US" sz="1000" b="0" kern="0" spc="0" dirty="0">
                          <a:effectLst/>
                        </a:rPr>
                        <a:t> 장바구니 페이지 만들기 </a:t>
                      </a:r>
                      <a:r>
                        <a:rPr lang="en-US" altLang="ko-KR" sz="1000" b="1" kern="0" spc="0" dirty="0">
                          <a:effectLst/>
                        </a:rPr>
                        <a:t>/ </a:t>
                      </a:r>
                      <a:r>
                        <a:rPr lang="ko-KR" altLang="en-US" sz="1000" b="1" kern="0" spc="0" dirty="0">
                          <a:effectLst/>
                        </a:rPr>
                        <a:t>쿠키</a:t>
                      </a:r>
                      <a:r>
                        <a:rPr lang="en-US" altLang="ko-KR" sz="1000" b="0" kern="0" spc="0" dirty="0">
                          <a:effectLst/>
                        </a:rPr>
                        <a:t>: </a:t>
                      </a:r>
                      <a:r>
                        <a:rPr lang="ko-KR" altLang="en-US" sz="1000" b="0" kern="0" spc="0" dirty="0">
                          <a:effectLst/>
                        </a:rPr>
                        <a:t>주문 처리 페이지 만들기</a:t>
                      </a:r>
                    </a:p>
                  </a:txBody>
                  <a:tcPr marL="35941" marR="35941" marT="35941" marB="35941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0430"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000" b="0" kern="0" spc="-50">
                          <a:effectLst/>
                        </a:rPr>
                        <a:t>12</a:t>
                      </a:r>
                      <a:endParaRPr lang="en-US" sz="1000" b="1" kern="0" spc="-5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941" marR="35941" marT="35941" marB="35941" anchor="ctr"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b="0" kern="0" spc="0" dirty="0">
                          <a:effectLst/>
                        </a:rPr>
                        <a:t>15</a:t>
                      </a:r>
                      <a:r>
                        <a:rPr lang="ko-KR" altLang="en-US" sz="1000" b="0" kern="0" spc="0" dirty="0">
                          <a:effectLst/>
                        </a:rPr>
                        <a:t>장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941" marR="35941" marT="35941" marB="35941" anchor="ctr"/>
                </a:tc>
                <a:tc>
                  <a:txBody>
                    <a:bodyPr/>
                    <a:lstStyle/>
                    <a:p>
                      <a:pPr marL="0" marR="0" indent="0" algn="just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b="1" kern="0" spc="0" dirty="0">
                          <a:effectLst/>
                        </a:rPr>
                        <a:t>데이터베이스 개발 환경 구축</a:t>
                      </a:r>
                      <a:r>
                        <a:rPr lang="en-US" altLang="ko-KR" sz="1000" b="0" kern="0" spc="0" dirty="0">
                          <a:effectLst/>
                        </a:rPr>
                        <a:t>: </a:t>
                      </a:r>
                      <a:r>
                        <a:rPr lang="ko-KR" altLang="en-US" sz="1000" b="0" kern="0" spc="0" dirty="0">
                          <a:effectLst/>
                        </a:rPr>
                        <a:t>도서 관리 테이블 생성 및 도서 등록하기 </a:t>
                      </a:r>
                    </a:p>
                  </a:txBody>
                  <a:tcPr marL="35941" marR="35941" marT="35941" marB="35941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0430"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000" b="0" kern="0" spc="-50">
                          <a:effectLst/>
                        </a:rPr>
                        <a:t>13</a:t>
                      </a:r>
                      <a:endParaRPr lang="en-US" sz="1000" b="1" kern="0" spc="-5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941" marR="35941" marT="35941" marB="35941" anchor="ctr"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b="0" kern="0" spc="0" dirty="0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  <a:r>
                        <a:rPr lang="ko-KR" altLang="en-US" sz="1000" b="0" kern="0" spc="0" dirty="0">
                          <a:solidFill>
                            <a:srgbClr val="000000"/>
                          </a:solidFill>
                          <a:effectLst/>
                        </a:rPr>
                        <a:t>장</a:t>
                      </a:r>
                      <a:endParaRPr lang="ko-KR" altLang="en-US" sz="10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941" marR="35941" marT="35941" marB="35941" anchor="ctr"/>
                </a:tc>
                <a:tc>
                  <a:txBody>
                    <a:bodyPr/>
                    <a:lstStyle/>
                    <a:p>
                      <a:pPr marL="0" marR="0" indent="0" algn="just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</a:rPr>
                        <a:t>JDBC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</a:rPr>
                        <a:t>로 데이터베이스와 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</a:rPr>
                        <a:t>JSP 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</a:rPr>
                        <a:t>연동</a:t>
                      </a:r>
                      <a:r>
                        <a:rPr lang="en-US" altLang="ko-KR" sz="1000" b="0" kern="0" spc="0" dirty="0">
                          <a:solidFill>
                            <a:srgbClr val="000000"/>
                          </a:solidFill>
                          <a:effectLst/>
                        </a:rPr>
                        <a:t>: </a:t>
                      </a:r>
                      <a:r>
                        <a:rPr lang="ko-KR" altLang="en-US" sz="1000" b="0" kern="0" spc="0" dirty="0">
                          <a:solidFill>
                            <a:srgbClr val="000000"/>
                          </a:solidFill>
                          <a:effectLst/>
                        </a:rPr>
                        <a:t>도서 조회</a:t>
                      </a:r>
                      <a:r>
                        <a:rPr lang="en-US" altLang="ko-KR" sz="1000" b="0" kern="0" spc="0" dirty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00" b="0" kern="0" spc="0" dirty="0">
                          <a:solidFill>
                            <a:srgbClr val="000000"/>
                          </a:solidFill>
                          <a:effectLst/>
                        </a:rPr>
                        <a:t>등록</a:t>
                      </a:r>
                      <a:r>
                        <a:rPr lang="en-US" altLang="ko-KR" sz="1000" b="0" kern="0" spc="0" dirty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00" b="0" kern="0" spc="0" dirty="0">
                          <a:solidFill>
                            <a:srgbClr val="000000"/>
                          </a:solidFill>
                          <a:effectLst/>
                        </a:rPr>
                        <a:t>수정</a:t>
                      </a:r>
                      <a:r>
                        <a:rPr lang="en-US" altLang="ko-KR" sz="1000" b="0" kern="0" spc="0" dirty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00" b="0" kern="0" spc="0" dirty="0">
                          <a:solidFill>
                            <a:srgbClr val="000000"/>
                          </a:solidFill>
                          <a:effectLst/>
                        </a:rPr>
                        <a:t>삭제하기</a:t>
                      </a:r>
                    </a:p>
                  </a:txBody>
                  <a:tcPr marL="35941" marR="35941" marT="35941" marB="35941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9131"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000" b="0" kern="0" spc="-50">
                          <a:effectLst/>
                        </a:rPr>
                        <a:t>14</a:t>
                      </a:r>
                      <a:endParaRPr lang="en-US" sz="1000" b="1" kern="0" spc="-5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941" marR="35941" marT="35941" marB="35941" anchor="ctr"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b="0" kern="0" spc="0" dirty="0">
                          <a:solidFill>
                            <a:srgbClr val="000000"/>
                          </a:solidFill>
                          <a:effectLst/>
                        </a:rPr>
                        <a:t>17</a:t>
                      </a:r>
                      <a:r>
                        <a:rPr lang="ko-KR" altLang="en-US" sz="1000" b="0" kern="0" spc="0" dirty="0">
                          <a:solidFill>
                            <a:srgbClr val="000000"/>
                          </a:solidFill>
                          <a:effectLst/>
                        </a:rPr>
                        <a:t>장</a:t>
                      </a:r>
                    </a:p>
                  </a:txBody>
                  <a:tcPr marL="35941" marR="35941" marT="35941" marB="35941" anchor="ctr"/>
                </a:tc>
                <a:tc>
                  <a:txBody>
                    <a:bodyPr/>
                    <a:lstStyle/>
                    <a:p>
                      <a:pPr marL="0" marR="0" indent="0" algn="just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</a:rPr>
                        <a:t>JSP 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</a:rPr>
                        <a:t>표준 태그 라이브러리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</a:rPr>
                        <a:t>:</a:t>
                      </a:r>
                      <a:r>
                        <a:rPr lang="en-US" altLang="ko-KR" sz="1000" b="0" kern="0" spc="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ko-KR" altLang="en-US" sz="1000" b="0" kern="0" spc="0" dirty="0">
                          <a:solidFill>
                            <a:srgbClr val="000000"/>
                          </a:solidFill>
                          <a:effectLst/>
                        </a:rPr>
                        <a:t>회원 가입</a:t>
                      </a:r>
                      <a:r>
                        <a:rPr lang="en-US" altLang="ko-KR" sz="1000" b="0" kern="0" spc="0" dirty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00" b="0" kern="0" spc="0" dirty="0">
                          <a:solidFill>
                            <a:srgbClr val="000000"/>
                          </a:solidFill>
                          <a:effectLst/>
                        </a:rPr>
                        <a:t>수정</a:t>
                      </a:r>
                      <a:r>
                        <a:rPr lang="en-US" altLang="ko-KR" sz="1000" b="0" kern="0" spc="0" dirty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00" b="0" kern="0" spc="0" dirty="0">
                          <a:solidFill>
                            <a:srgbClr val="000000"/>
                          </a:solidFill>
                          <a:effectLst/>
                        </a:rPr>
                        <a:t>탈퇴하기</a:t>
                      </a:r>
                    </a:p>
                  </a:txBody>
                  <a:tcPr marL="35941" marR="35941" marT="35941" marB="35941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9131"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000" b="0" kern="0" spc="-50">
                          <a:effectLst/>
                        </a:rPr>
                        <a:t>15</a:t>
                      </a:r>
                      <a:endParaRPr lang="en-US" sz="1000" b="1" kern="0" spc="-5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941" marR="35941" marT="35941" marB="35941" anchor="ctr"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b="0" kern="0" spc="0" dirty="0">
                          <a:solidFill>
                            <a:srgbClr val="000000"/>
                          </a:solidFill>
                          <a:effectLst/>
                        </a:rPr>
                        <a:t>18</a:t>
                      </a:r>
                      <a:r>
                        <a:rPr lang="ko-KR" altLang="en-US" sz="1000" b="0" kern="0" spc="0" dirty="0">
                          <a:solidFill>
                            <a:srgbClr val="000000"/>
                          </a:solidFill>
                          <a:effectLst/>
                        </a:rPr>
                        <a:t>장</a:t>
                      </a:r>
                    </a:p>
                  </a:txBody>
                  <a:tcPr marL="35941" marR="35941" marT="35941" marB="35941" anchor="ctr"/>
                </a:tc>
                <a:tc>
                  <a:txBody>
                    <a:bodyPr/>
                    <a:lstStyle/>
                    <a:p>
                      <a:pPr marL="0" marR="0" indent="0" algn="just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</a:rPr>
                        <a:t>웹 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</a:rPr>
                        <a:t>MVC</a:t>
                      </a:r>
                      <a:r>
                        <a:rPr lang="en-US" altLang="ko-KR" sz="1000" b="0" kern="0" spc="0" dirty="0">
                          <a:solidFill>
                            <a:srgbClr val="000000"/>
                          </a:solidFill>
                          <a:effectLst/>
                        </a:rPr>
                        <a:t>: </a:t>
                      </a:r>
                      <a:r>
                        <a:rPr lang="ko-KR" altLang="en-US" sz="1000" b="0" kern="0" spc="0" dirty="0">
                          <a:solidFill>
                            <a:srgbClr val="000000"/>
                          </a:solidFill>
                          <a:effectLst/>
                        </a:rPr>
                        <a:t>게시판 만들기</a:t>
                      </a:r>
                      <a:endParaRPr lang="en-US" altLang="ko-KR" sz="10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5941" marR="35941" marT="35941" marB="35941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20430"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000" b="0" kern="0" spc="-50">
                          <a:effectLst/>
                        </a:rPr>
                        <a:t>16</a:t>
                      </a:r>
                      <a:endParaRPr lang="en-US" sz="1000" b="1" kern="0" spc="-5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941" marR="35941" marT="35941" marB="35941" anchor="ctr"/>
                </a:tc>
                <a:tc gridSpan="2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b="0" kern="0" spc="0" dirty="0">
                          <a:effectLst/>
                        </a:rPr>
                        <a:t>기말고사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941" marR="35941" marT="35941" marB="35941" anchor="ctr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교재 내용 요약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03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>
                <a:solidFill>
                  <a:srgbClr val="00A496"/>
                </a:solidFill>
              </a:rPr>
              <a:t>03. </a:t>
            </a:r>
            <a:r>
              <a:rPr lang="ko-KR" altLang="en-US" dirty="0"/>
              <a:t>교재 내용 요약</a:t>
            </a:r>
          </a:p>
        </p:txBody>
      </p:sp>
      <p:sp>
        <p:nvSpPr>
          <p:cNvPr id="12" name="내용 개체 틀 2"/>
          <p:cNvSpPr>
            <a:spLocks noGrp="1"/>
          </p:cNvSpPr>
          <p:nvPr>
            <p:ph idx="4294967295"/>
          </p:nvPr>
        </p:nvSpPr>
        <p:spPr>
          <a:xfrm>
            <a:off x="250824" y="1269255"/>
            <a:ext cx="8713663" cy="547211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  <a:buFont typeface="Wingdings"/>
              <a:buChar char="§"/>
              <a:defRPr/>
            </a:pPr>
            <a:r>
              <a:rPr lang="en-US" altLang="ko-KR" sz="2000" b="1" dirty="0">
                <a:solidFill>
                  <a:srgbClr val="0D7D20"/>
                </a:solidFill>
              </a:rPr>
              <a:t>01 JSP</a:t>
            </a:r>
            <a:r>
              <a:rPr lang="ko-KR" altLang="en-US" sz="2000" b="1" dirty="0">
                <a:solidFill>
                  <a:srgbClr val="0D7D20"/>
                </a:solidFill>
              </a:rPr>
              <a:t>의 개요 및 설치하기</a:t>
            </a:r>
            <a:r>
              <a:rPr lang="en-US" altLang="ko-KR" sz="2000" b="1" dirty="0">
                <a:solidFill>
                  <a:srgbClr val="0D7D20"/>
                </a:solidFill>
              </a:rPr>
              <a:t>(1</a:t>
            </a:r>
            <a:r>
              <a:rPr lang="ko-KR" altLang="en-US" sz="2000" b="1" dirty="0">
                <a:solidFill>
                  <a:srgbClr val="0D7D20"/>
                </a:solidFill>
              </a:rPr>
              <a:t>장</a:t>
            </a:r>
            <a:r>
              <a:rPr lang="en-US" altLang="ko-KR" sz="2000" b="1" dirty="0">
                <a:solidFill>
                  <a:srgbClr val="0D7D20"/>
                </a:solidFill>
              </a:rPr>
              <a:t>)</a:t>
            </a:r>
          </a:p>
          <a:p>
            <a:pPr lvl="1">
              <a:lnSpc>
                <a:spcPct val="150000"/>
              </a:lnSpc>
              <a:buFont typeface="Wingdings"/>
              <a:buChar char="§"/>
              <a:defRPr/>
            </a:pPr>
            <a:r>
              <a:rPr lang="en-US" altLang="ko-KR" sz="1600" dirty="0"/>
              <a:t>JSP</a:t>
            </a:r>
            <a:r>
              <a:rPr lang="ko-KR" altLang="en-US" sz="1600" dirty="0"/>
              <a:t>의 개요를 살펴보고 실습 환경을 구축합니다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  <a:buFont typeface="Wingdings"/>
              <a:buChar char="§"/>
              <a:defRPr/>
            </a:pPr>
            <a:r>
              <a:rPr lang="en-US" altLang="ko-KR" sz="2000" b="1" dirty="0">
                <a:solidFill>
                  <a:srgbClr val="0D7D20"/>
                </a:solidFill>
              </a:rPr>
              <a:t>02 JSP </a:t>
            </a:r>
            <a:r>
              <a:rPr lang="ko-KR" altLang="en-US" sz="2000" b="1" dirty="0">
                <a:solidFill>
                  <a:srgbClr val="0D7D20"/>
                </a:solidFill>
              </a:rPr>
              <a:t>기본 문법 배우기</a:t>
            </a:r>
            <a:r>
              <a:rPr lang="en-US" altLang="ko-KR" sz="2000" b="1" dirty="0">
                <a:solidFill>
                  <a:srgbClr val="0D7D20"/>
                </a:solidFill>
              </a:rPr>
              <a:t>(2~5</a:t>
            </a:r>
            <a:r>
              <a:rPr lang="ko-KR" altLang="en-US" sz="2000" b="1" dirty="0">
                <a:solidFill>
                  <a:srgbClr val="0D7D20"/>
                </a:solidFill>
              </a:rPr>
              <a:t>장</a:t>
            </a:r>
            <a:r>
              <a:rPr lang="en-US" altLang="ko-KR" sz="2000" b="1" dirty="0">
                <a:solidFill>
                  <a:srgbClr val="0D7D20"/>
                </a:solidFill>
              </a:rPr>
              <a:t>)</a:t>
            </a:r>
          </a:p>
          <a:p>
            <a:pPr lvl="1">
              <a:lnSpc>
                <a:spcPct val="150000"/>
              </a:lnSpc>
              <a:buFont typeface="Wingdings"/>
              <a:buChar char="§"/>
              <a:defRPr/>
            </a:pPr>
            <a:r>
              <a:rPr lang="en-US" altLang="ko-KR" sz="1600" dirty="0"/>
              <a:t>JSP</a:t>
            </a:r>
            <a:r>
              <a:rPr lang="ko-KR" altLang="en-US" sz="1600" dirty="0"/>
              <a:t>의 기본 문법으로 스크립트 태그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디렉티브</a:t>
            </a:r>
            <a:r>
              <a:rPr lang="ko-KR" altLang="en-US" sz="1600" dirty="0"/>
              <a:t> 태그</a:t>
            </a:r>
            <a:r>
              <a:rPr lang="en-US" altLang="ko-KR" sz="1600" dirty="0"/>
              <a:t>, </a:t>
            </a:r>
            <a:r>
              <a:rPr lang="ko-KR" altLang="en-US" sz="1600" dirty="0"/>
              <a:t>자바 액션 태그와 내장 객체를 다룹니다</a:t>
            </a:r>
            <a:r>
              <a:rPr lang="en-US" altLang="ko-KR" sz="1600" dirty="0"/>
              <a:t>. </a:t>
            </a:r>
            <a:r>
              <a:rPr lang="ko-KR" altLang="en-US" sz="1600" dirty="0"/>
              <a:t>각 장에서 배운 기본 문법을 </a:t>
            </a:r>
            <a:r>
              <a:rPr lang="ko-KR" altLang="en-US" sz="1600" dirty="0" err="1"/>
              <a:t>북마켓</a:t>
            </a:r>
            <a:r>
              <a:rPr lang="ko-KR" altLang="en-US" sz="1600" dirty="0"/>
              <a:t> 구축에 적용하여 시작 페이지 만들기</a:t>
            </a:r>
            <a:r>
              <a:rPr lang="en-US" altLang="ko-KR" sz="1600" dirty="0"/>
              <a:t>, </a:t>
            </a:r>
            <a:r>
              <a:rPr lang="ko-KR" altLang="en-US" sz="1600" dirty="0"/>
              <a:t>페이지 </a:t>
            </a:r>
            <a:r>
              <a:rPr lang="ko-KR" altLang="en-US" sz="1600" dirty="0" err="1"/>
              <a:t>모듈화하기</a:t>
            </a:r>
            <a:r>
              <a:rPr lang="en-US" altLang="ko-KR" sz="1600" dirty="0"/>
              <a:t>, </a:t>
            </a:r>
            <a:r>
              <a:rPr lang="ko-KR" altLang="en-US" sz="1600" dirty="0"/>
              <a:t>도서 목록 표시하기</a:t>
            </a:r>
            <a:r>
              <a:rPr lang="en-US" altLang="ko-KR" sz="1600" dirty="0"/>
              <a:t>, </a:t>
            </a:r>
            <a:r>
              <a:rPr lang="ko-KR" altLang="en-US" sz="1600" dirty="0"/>
              <a:t>도서 상세 정보 표시하기 등을 실습합니다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  <a:buFont typeface="Wingdings"/>
              <a:buChar char="§"/>
              <a:defRPr/>
            </a:pPr>
            <a:r>
              <a:rPr lang="en-US" altLang="ko-KR" sz="2000" b="1" dirty="0">
                <a:solidFill>
                  <a:srgbClr val="0D7D20"/>
                </a:solidFill>
              </a:rPr>
              <a:t>03 </a:t>
            </a:r>
            <a:r>
              <a:rPr lang="ko-KR" altLang="en-US" sz="2000" b="1" dirty="0">
                <a:solidFill>
                  <a:srgbClr val="0D7D20"/>
                </a:solidFill>
              </a:rPr>
              <a:t>페이지 처리 기법 배우기</a:t>
            </a:r>
            <a:r>
              <a:rPr lang="en-US" altLang="ko-KR" sz="2000" b="1" dirty="0">
                <a:solidFill>
                  <a:srgbClr val="0D7D20"/>
                </a:solidFill>
              </a:rPr>
              <a:t>(6~12</a:t>
            </a:r>
            <a:r>
              <a:rPr lang="ko-KR" altLang="en-US" sz="2000" b="1" dirty="0">
                <a:solidFill>
                  <a:srgbClr val="0D7D20"/>
                </a:solidFill>
              </a:rPr>
              <a:t>장</a:t>
            </a:r>
            <a:r>
              <a:rPr lang="en-US" altLang="ko-KR" sz="2000" b="1" dirty="0">
                <a:solidFill>
                  <a:srgbClr val="0D7D20"/>
                </a:solidFill>
              </a:rPr>
              <a:t>)</a:t>
            </a:r>
          </a:p>
          <a:p>
            <a:pPr lvl="1">
              <a:lnSpc>
                <a:spcPct val="150000"/>
              </a:lnSpc>
              <a:buFont typeface="Wingdings"/>
              <a:buChar char="§"/>
              <a:defRPr/>
            </a:pPr>
            <a:r>
              <a:rPr lang="ko-KR" altLang="en-US" sz="1600" dirty="0"/>
              <a:t>폼 태그</a:t>
            </a:r>
            <a:r>
              <a:rPr lang="en-US" altLang="ko-KR" sz="1600" dirty="0"/>
              <a:t>, </a:t>
            </a:r>
            <a:r>
              <a:rPr lang="ko-KR" altLang="en-US" sz="1600" dirty="0"/>
              <a:t>파일 업로드</a:t>
            </a:r>
            <a:r>
              <a:rPr lang="en-US" altLang="ko-KR" sz="1600" dirty="0"/>
              <a:t>, </a:t>
            </a:r>
            <a:r>
              <a:rPr lang="ko-KR" altLang="en-US" sz="1600" dirty="0"/>
              <a:t>유효성 검사</a:t>
            </a:r>
            <a:r>
              <a:rPr lang="en-US" altLang="ko-KR" sz="1600" dirty="0"/>
              <a:t>, </a:t>
            </a:r>
            <a:r>
              <a:rPr lang="ko-KR" altLang="en-US" sz="1600" dirty="0"/>
              <a:t>다국어 처리</a:t>
            </a:r>
            <a:r>
              <a:rPr lang="en-US" altLang="ko-KR" sz="1600" dirty="0"/>
              <a:t>, </a:t>
            </a:r>
            <a:r>
              <a:rPr lang="ko-KR" altLang="en-US" sz="1600" dirty="0"/>
              <a:t>보안 처리</a:t>
            </a:r>
            <a:r>
              <a:rPr lang="en-US" altLang="ko-KR" sz="1600" dirty="0"/>
              <a:t>, </a:t>
            </a:r>
            <a:r>
              <a:rPr lang="ko-KR" altLang="en-US" sz="1600" dirty="0"/>
              <a:t>예외 처리</a:t>
            </a:r>
            <a:r>
              <a:rPr lang="en-US" altLang="ko-KR" sz="1600" dirty="0"/>
              <a:t>, </a:t>
            </a:r>
            <a:r>
              <a:rPr lang="ko-KR" altLang="en-US" sz="1600" dirty="0"/>
              <a:t>필터 등을 다룹니다</a:t>
            </a:r>
            <a:r>
              <a:rPr lang="en-US" altLang="ko-KR" sz="1600" dirty="0"/>
              <a:t>. </a:t>
            </a:r>
            <a:r>
              <a:rPr lang="ko-KR" altLang="en-US" sz="1600" dirty="0"/>
              <a:t>각 장에서 배운 내용을 </a:t>
            </a:r>
            <a:r>
              <a:rPr lang="ko-KR" altLang="en-US" sz="1600" dirty="0" err="1"/>
              <a:t>북마켓</a:t>
            </a:r>
            <a:r>
              <a:rPr lang="ko-KR" altLang="en-US" sz="1600" dirty="0"/>
              <a:t> 구축에 적용하여 도서 등록 페이지 만들기</a:t>
            </a:r>
            <a:r>
              <a:rPr lang="en-US" altLang="ko-KR" sz="1600" dirty="0"/>
              <a:t>, </a:t>
            </a:r>
            <a:r>
              <a:rPr lang="ko-KR" altLang="en-US" sz="1600" dirty="0"/>
              <a:t>이미지 등록하기</a:t>
            </a:r>
            <a:r>
              <a:rPr lang="en-US" altLang="ko-KR" sz="1600" dirty="0"/>
              <a:t>, </a:t>
            </a:r>
            <a:r>
              <a:rPr lang="ko-KR" altLang="en-US" sz="1600" dirty="0"/>
              <a:t>유효성 검사하기</a:t>
            </a:r>
            <a:r>
              <a:rPr lang="en-US" altLang="ko-KR" sz="1600" dirty="0"/>
              <a:t>, </a:t>
            </a:r>
            <a:r>
              <a:rPr lang="ko-KR" altLang="en-US" sz="1600" dirty="0"/>
              <a:t>다국어 처리하기</a:t>
            </a:r>
            <a:r>
              <a:rPr lang="en-US" altLang="ko-KR" sz="1600" dirty="0"/>
              <a:t>, </a:t>
            </a:r>
            <a:r>
              <a:rPr lang="ko-KR" altLang="en-US" sz="1600" dirty="0"/>
              <a:t>보안 처리하기 등을 실습합니다</a:t>
            </a:r>
            <a:r>
              <a:rPr lang="en-US" altLang="ko-KR" sz="1600" dirty="0"/>
              <a:t>.</a:t>
            </a:r>
          </a:p>
          <a:p>
            <a:pPr marL="0" indent="0">
              <a:lnSpc>
                <a:spcPct val="150000"/>
              </a:lnSpc>
              <a:buNone/>
              <a:defRPr/>
            </a:pPr>
            <a:endParaRPr lang="ko-KR" altLang="en-US" sz="2000" b="1" dirty="0">
              <a:solidFill>
                <a:srgbClr val="0D7D2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>
                <a:solidFill>
                  <a:srgbClr val="00A496"/>
                </a:solidFill>
              </a:rPr>
              <a:t>03. </a:t>
            </a:r>
            <a:r>
              <a:rPr lang="ko-KR" altLang="en-US" dirty="0"/>
              <a:t>교재 내용 요약</a:t>
            </a:r>
          </a:p>
        </p:txBody>
      </p:sp>
      <p:sp>
        <p:nvSpPr>
          <p:cNvPr id="12" name="내용 개체 틀 2"/>
          <p:cNvSpPr>
            <a:spLocks noGrp="1"/>
          </p:cNvSpPr>
          <p:nvPr>
            <p:ph idx="4294967295"/>
          </p:nvPr>
        </p:nvSpPr>
        <p:spPr>
          <a:xfrm>
            <a:off x="250824" y="1269255"/>
            <a:ext cx="8713663" cy="547211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  <a:buFont typeface="Wingdings"/>
              <a:buChar char="§"/>
              <a:defRPr/>
            </a:pPr>
            <a:r>
              <a:rPr lang="en-US" altLang="ko-KR" sz="2000" b="1" dirty="0">
                <a:solidFill>
                  <a:srgbClr val="0D7D20"/>
                </a:solidFill>
              </a:rPr>
              <a:t>04 </a:t>
            </a:r>
            <a:r>
              <a:rPr lang="ko-KR" altLang="en-US" sz="2000" b="1" dirty="0">
                <a:solidFill>
                  <a:srgbClr val="0D7D20"/>
                </a:solidFill>
              </a:rPr>
              <a:t>세션</a:t>
            </a:r>
            <a:r>
              <a:rPr lang="en-US" altLang="ko-KR" sz="2000" b="1" dirty="0">
                <a:solidFill>
                  <a:srgbClr val="0D7D20"/>
                </a:solidFill>
              </a:rPr>
              <a:t>, </a:t>
            </a:r>
            <a:r>
              <a:rPr lang="ko-KR" altLang="en-US" sz="2000" b="1" dirty="0">
                <a:solidFill>
                  <a:srgbClr val="0D7D20"/>
                </a:solidFill>
              </a:rPr>
              <a:t>쿠키</a:t>
            </a:r>
            <a:r>
              <a:rPr lang="en-US" altLang="ko-KR" sz="2000" b="1" dirty="0">
                <a:solidFill>
                  <a:srgbClr val="0D7D20"/>
                </a:solidFill>
              </a:rPr>
              <a:t>, </a:t>
            </a:r>
            <a:r>
              <a:rPr lang="ko-KR" altLang="en-US" sz="2000" b="1" dirty="0">
                <a:solidFill>
                  <a:srgbClr val="0D7D20"/>
                </a:solidFill>
              </a:rPr>
              <a:t>데이터베이스 배우기</a:t>
            </a:r>
            <a:r>
              <a:rPr lang="en-US" altLang="ko-KR" sz="2000" b="1" dirty="0">
                <a:solidFill>
                  <a:srgbClr val="0D7D20"/>
                </a:solidFill>
              </a:rPr>
              <a:t>(13~16</a:t>
            </a:r>
            <a:r>
              <a:rPr lang="ko-KR" altLang="en-US" sz="2000" b="1" dirty="0">
                <a:solidFill>
                  <a:srgbClr val="0D7D20"/>
                </a:solidFill>
              </a:rPr>
              <a:t>장</a:t>
            </a:r>
            <a:r>
              <a:rPr lang="en-US" altLang="ko-KR" sz="2000" b="1" dirty="0">
                <a:solidFill>
                  <a:srgbClr val="0D7D20"/>
                </a:solidFill>
              </a:rPr>
              <a:t>)</a:t>
            </a:r>
          </a:p>
          <a:p>
            <a:pPr lvl="1">
              <a:lnSpc>
                <a:spcPct val="150000"/>
              </a:lnSpc>
              <a:buFont typeface="Wingdings"/>
              <a:buChar char="§"/>
              <a:defRPr/>
            </a:pPr>
            <a:r>
              <a:rPr lang="ko-KR" altLang="en-US" sz="1600" dirty="0"/>
              <a:t>세션</a:t>
            </a:r>
            <a:r>
              <a:rPr lang="en-US" altLang="ko-KR" sz="1600" dirty="0"/>
              <a:t>, </a:t>
            </a:r>
            <a:r>
              <a:rPr lang="ko-KR" altLang="en-US" sz="1600" dirty="0"/>
              <a:t>쿠키</a:t>
            </a:r>
            <a:r>
              <a:rPr lang="en-US" altLang="ko-KR" sz="1600" dirty="0"/>
              <a:t>, </a:t>
            </a:r>
            <a:r>
              <a:rPr lang="ko-KR" altLang="en-US" sz="1600" dirty="0"/>
              <a:t>데이터베이스 구축과 </a:t>
            </a:r>
            <a:r>
              <a:rPr lang="en-US" altLang="ko-KR" sz="1600" dirty="0"/>
              <a:t>API </a:t>
            </a:r>
            <a:r>
              <a:rPr lang="ko-KR" altLang="en-US" sz="1600" dirty="0"/>
              <a:t>등을 다룹니다</a:t>
            </a:r>
            <a:r>
              <a:rPr lang="en-US" altLang="ko-KR" sz="1600" dirty="0"/>
              <a:t>. </a:t>
            </a:r>
            <a:r>
              <a:rPr lang="ko-KR" altLang="en-US" sz="1600" dirty="0"/>
              <a:t>각 장에서 배운 내용을 </a:t>
            </a:r>
            <a:r>
              <a:rPr lang="ko-KR" altLang="en-US" sz="1600" dirty="0" err="1"/>
              <a:t>북마켓</a:t>
            </a:r>
            <a:r>
              <a:rPr lang="ko-KR" altLang="en-US" sz="1600" dirty="0"/>
              <a:t> 구축에 적용하여 장바구니 페이지 만들기</a:t>
            </a:r>
            <a:r>
              <a:rPr lang="en-US" altLang="ko-KR" sz="1600" dirty="0"/>
              <a:t>, </a:t>
            </a:r>
            <a:r>
              <a:rPr lang="ko-KR" altLang="en-US" sz="1600" dirty="0"/>
              <a:t>주문 처리 페이지 만들기</a:t>
            </a:r>
            <a:r>
              <a:rPr lang="en-US" altLang="ko-KR" sz="1600" dirty="0"/>
              <a:t>, </a:t>
            </a:r>
            <a:r>
              <a:rPr lang="ko-KR" altLang="en-US" sz="1600" dirty="0"/>
              <a:t>데이터베이스</a:t>
            </a:r>
            <a:r>
              <a:rPr lang="en-US" altLang="ko-KR" sz="1600" dirty="0"/>
              <a:t>, </a:t>
            </a:r>
            <a:r>
              <a:rPr lang="ko-KR" altLang="en-US" sz="1600" dirty="0"/>
              <a:t>도서 조회</a:t>
            </a:r>
            <a:r>
              <a:rPr lang="en-US" altLang="ko-KR" sz="1600" dirty="0"/>
              <a:t>/</a:t>
            </a:r>
            <a:r>
              <a:rPr lang="ko-KR" altLang="en-US" sz="1600" dirty="0"/>
              <a:t>등록</a:t>
            </a:r>
            <a:r>
              <a:rPr lang="en-US" altLang="ko-KR" sz="1600" dirty="0"/>
              <a:t>/</a:t>
            </a:r>
            <a:r>
              <a:rPr lang="ko-KR" altLang="en-US" sz="1600" dirty="0"/>
              <a:t>수정</a:t>
            </a:r>
            <a:r>
              <a:rPr lang="en-US" altLang="ko-KR" sz="1600" dirty="0"/>
              <a:t>/</a:t>
            </a:r>
            <a:r>
              <a:rPr lang="ko-KR" altLang="en-US" sz="1600" dirty="0"/>
              <a:t>삭제하기 등을 실습합니다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  <a:buFont typeface="Wingdings"/>
              <a:buChar char="§"/>
              <a:defRPr/>
            </a:pPr>
            <a:r>
              <a:rPr lang="en-US" altLang="ko-KR" sz="2000" b="1" dirty="0">
                <a:solidFill>
                  <a:srgbClr val="0D7D20"/>
                </a:solidFill>
              </a:rPr>
              <a:t>05 JSP </a:t>
            </a:r>
            <a:r>
              <a:rPr lang="ko-KR" altLang="en-US" sz="2000" b="1" dirty="0">
                <a:solidFill>
                  <a:srgbClr val="0D7D20"/>
                </a:solidFill>
              </a:rPr>
              <a:t>고급 문법 배우기</a:t>
            </a:r>
            <a:r>
              <a:rPr lang="en-US" altLang="ko-KR" sz="2000" b="1" dirty="0">
                <a:solidFill>
                  <a:srgbClr val="0D7D20"/>
                </a:solidFill>
              </a:rPr>
              <a:t>(17~18</a:t>
            </a:r>
            <a:r>
              <a:rPr lang="ko-KR" altLang="en-US" sz="2000" b="1" dirty="0">
                <a:solidFill>
                  <a:srgbClr val="0D7D20"/>
                </a:solidFill>
              </a:rPr>
              <a:t>장</a:t>
            </a:r>
            <a:r>
              <a:rPr lang="en-US" altLang="ko-KR" sz="2000" b="1" dirty="0">
                <a:solidFill>
                  <a:srgbClr val="0D7D20"/>
                </a:solidFill>
              </a:rPr>
              <a:t>)</a:t>
            </a:r>
          </a:p>
          <a:p>
            <a:pPr lvl="1">
              <a:lnSpc>
                <a:spcPct val="150000"/>
              </a:lnSpc>
              <a:buFont typeface="Wingdings"/>
              <a:buChar char="§"/>
              <a:defRPr/>
            </a:pPr>
            <a:r>
              <a:rPr lang="en-US" altLang="ko-KR" sz="1600" dirty="0"/>
              <a:t>JSTL</a:t>
            </a:r>
            <a:r>
              <a:rPr lang="ko-KR" altLang="en-US" sz="1600" dirty="0"/>
              <a:t>의 문법과 </a:t>
            </a:r>
            <a:r>
              <a:rPr lang="en-US" altLang="ko-KR" sz="1600" dirty="0"/>
              <a:t>MVC</a:t>
            </a:r>
            <a:r>
              <a:rPr lang="ko-KR" altLang="en-US" sz="1600" dirty="0"/>
              <a:t>에 관한 내용을 다룹니다</a:t>
            </a:r>
            <a:r>
              <a:rPr lang="en-US" altLang="ko-KR" sz="1600" dirty="0"/>
              <a:t>. </a:t>
            </a:r>
            <a:r>
              <a:rPr lang="ko-KR" altLang="en-US" sz="1600" dirty="0"/>
              <a:t>각 장에서 배운 내용을 웹 쇼핑몰 구축에 적용하여 회원 가입</a:t>
            </a:r>
            <a:r>
              <a:rPr lang="en-US" altLang="ko-KR" sz="1600" dirty="0"/>
              <a:t>/</a:t>
            </a:r>
            <a:r>
              <a:rPr lang="ko-KR" altLang="en-US" sz="1600" dirty="0"/>
              <a:t>수정</a:t>
            </a:r>
            <a:r>
              <a:rPr lang="en-US" altLang="ko-KR" sz="1600" dirty="0"/>
              <a:t>/</a:t>
            </a:r>
            <a:r>
              <a:rPr lang="ko-KR" altLang="en-US" sz="1600" dirty="0"/>
              <a:t>탈퇴하기</a:t>
            </a:r>
            <a:r>
              <a:rPr lang="en-US" altLang="ko-KR" sz="1600" dirty="0"/>
              <a:t>, </a:t>
            </a:r>
            <a:r>
              <a:rPr lang="ko-KR" altLang="en-US" sz="1600" dirty="0"/>
              <a:t>웹 게시판 만들기 등을 실습합니다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906437709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>
                <a:solidFill>
                  <a:srgbClr val="00A496"/>
                </a:solidFill>
              </a:rPr>
              <a:t>04. </a:t>
            </a:r>
            <a:r>
              <a:rPr lang="ko-KR" altLang="en-US" dirty="0"/>
              <a:t>교재 주요 특징</a:t>
            </a:r>
          </a:p>
        </p:txBody>
      </p:sp>
      <p:sp>
        <p:nvSpPr>
          <p:cNvPr id="12" name="내용 개체 틀 2"/>
          <p:cNvSpPr>
            <a:spLocks noGrp="1"/>
          </p:cNvSpPr>
          <p:nvPr>
            <p:ph idx="10"/>
          </p:nvPr>
        </p:nvSpPr>
        <p:spPr>
          <a:prstGeom prst="rect">
            <a:avLst/>
          </a:prstGeom>
        </p:spPr>
        <p:txBody>
          <a:bodyPr/>
          <a:lstStyle/>
          <a:p>
            <a:pPr marL="228480" indent="-228480">
              <a:lnSpc>
                <a:spcPct val="150000"/>
              </a:lnSpc>
              <a:buFont typeface="Wingdings"/>
              <a:buChar char="§"/>
              <a:defRPr/>
            </a:pPr>
            <a:r>
              <a:rPr lang="ko-KR" altLang="en-US" sz="1600" b="1" dirty="0">
                <a:solidFill>
                  <a:srgbClr val="00A496"/>
                </a:solidFill>
              </a:rPr>
              <a:t>학습 로드맵</a:t>
            </a:r>
            <a:endParaRPr lang="ko-KR" altLang="en-US" sz="1400" b="1" dirty="0">
              <a:solidFill>
                <a:srgbClr val="00A496"/>
              </a:solidFill>
            </a:endParaRPr>
          </a:p>
        </p:txBody>
      </p:sp>
      <p:pic>
        <p:nvPicPr>
          <p:cNvPr id="6" name="그림 5" descr="텍스트, 스크린샷, 폰트, 도표이(가) 표시된 사진&#10;&#10;자동 생성된 설명">
            <a:extLst>
              <a:ext uri="{FF2B5EF4-FFF2-40B4-BE49-F238E27FC236}">
                <a16:creationId xmlns:a16="http://schemas.microsoft.com/office/drawing/2014/main" id="{58D56B0E-F847-001C-689C-EF18B4275C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497" y="1916832"/>
            <a:ext cx="6125005" cy="38639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569</Words>
  <Application>Microsoft Office PowerPoint</Application>
  <PresentationFormat>화면 슬라이드 쇼(4:3)</PresentationFormat>
  <Paragraphs>89</Paragraphs>
  <Slides>12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맑은 고딕</vt:lpstr>
      <vt:lpstr>Arial</vt:lpstr>
      <vt:lpstr>Arial Black</vt:lpstr>
      <vt:lpstr>Wingdings</vt:lpstr>
      <vt:lpstr>Office 테마</vt:lpstr>
      <vt:lpstr>PowerPoint 프레젠테이션</vt:lpstr>
      <vt:lpstr>PowerPoint 프레젠테이션</vt:lpstr>
      <vt:lpstr>01. 교재 소개</vt:lpstr>
      <vt:lpstr>PowerPoint 프레젠테이션</vt:lpstr>
      <vt:lpstr>02. 강의계획표</vt:lpstr>
      <vt:lpstr>PowerPoint 프레젠테이션</vt:lpstr>
      <vt:lpstr>03. 교재 내용 요약</vt:lpstr>
      <vt:lpstr>03. 교재 내용 요약</vt:lpstr>
      <vt:lpstr>04. 교재 주요 특징</vt:lpstr>
      <vt:lpstr>PowerPoint 프레젠테이션</vt:lpstr>
      <vt:lpstr>04. 개정 내용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한빛아카데미(주)</dc:creator>
  <cp:lastModifiedBy>마케팅팀</cp:lastModifiedBy>
  <cp:revision>822</cp:revision>
  <dcterms:created xsi:type="dcterms:W3CDTF">2012-07-11T10:23:22Z</dcterms:created>
  <dcterms:modified xsi:type="dcterms:W3CDTF">2023-12-28T06:29:30Z</dcterms:modified>
  <cp:version>1000.0000.01</cp:version>
</cp:coreProperties>
</file>