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87" r:id="rId12"/>
    <p:sldId id="268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0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275" r:id="rId51"/>
    <p:sldId id="324" r:id="rId52"/>
    <p:sldId id="325" r:id="rId53"/>
    <p:sldId id="326" r:id="rId54"/>
    <p:sldId id="327" r:id="rId55"/>
    <p:sldId id="328" r:id="rId56"/>
    <p:sldId id="329" r:id="rId57"/>
    <p:sldId id="282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08" d="100"/>
          <a:sy n="108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07514-D8B4-EE69-5679-E4E58B13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6" y="2102584"/>
            <a:ext cx="6698987" cy="26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47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 언어</a:t>
            </a:r>
          </a:p>
          <a:p>
            <a:pPr lvl="1"/>
            <a:r>
              <a:rPr lang="ko-KR" altLang="en-US" dirty="0"/>
              <a:t>클라이언트 측 실행 언어와 서버 측 실행 언어로 구분</a:t>
            </a:r>
          </a:p>
          <a:p>
            <a:pPr lvl="1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</a:p>
          <a:p>
            <a:pPr lvl="1"/>
            <a:r>
              <a:rPr lang="ko-KR" altLang="en-US" dirty="0"/>
              <a:t>자바를 사용하여 웹 페이지를 동적으로 생성하는 서버 측 웹 프로그래밍</a:t>
            </a:r>
            <a:endParaRPr lang="en-US" altLang="ko-KR" dirty="0"/>
          </a:p>
          <a:p>
            <a:pPr lvl="1"/>
            <a:r>
              <a:rPr lang="ko-KR" altLang="en-US" dirty="0"/>
              <a:t>웹 서버의 성능을 향상하기 위해 사용되는 자바 클래스의 일종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en-US" altLang="ko-KR" dirty="0"/>
              <a:t>HTML </a:t>
            </a:r>
            <a:r>
              <a:rPr lang="ko-KR" altLang="en-US" dirty="0"/>
              <a:t>문서 안에 </a:t>
            </a:r>
            <a:r>
              <a:rPr lang="en-US" altLang="ko-KR" dirty="0"/>
              <a:t>Java </a:t>
            </a:r>
            <a:r>
              <a:rPr lang="ko-KR" altLang="en-US" dirty="0"/>
              <a:t>코드를 포함하고 있는 반면</a:t>
            </a:r>
            <a:r>
              <a:rPr lang="en-US" altLang="ko-KR" dirty="0"/>
              <a:t>, </a:t>
            </a:r>
            <a:r>
              <a:rPr lang="ko-KR" altLang="en-US" dirty="0" err="1"/>
              <a:t>서블릿은</a:t>
            </a:r>
            <a:r>
              <a:rPr lang="ko-KR" altLang="en-US" dirty="0"/>
              <a:t> 자바 코드 안에 </a:t>
            </a:r>
            <a:r>
              <a:rPr lang="en-US" altLang="ko-KR" dirty="0"/>
              <a:t>HTML</a:t>
            </a:r>
            <a:r>
              <a:rPr lang="ko-KR" altLang="en-US" dirty="0"/>
              <a:t>을 포함함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dirty="0"/>
              <a:t>이식 가능함</a:t>
            </a:r>
            <a:endParaRPr lang="en-US" altLang="ko-KR" dirty="0"/>
          </a:p>
          <a:p>
            <a:pPr lvl="1"/>
            <a:r>
              <a:rPr lang="ko-KR" altLang="en-US" dirty="0"/>
              <a:t>효율적이고 확장 가능함</a:t>
            </a:r>
            <a:endParaRPr lang="en-US" altLang="ko-KR" dirty="0"/>
          </a:p>
          <a:p>
            <a:pPr lvl="1"/>
            <a:r>
              <a:rPr lang="ko-KR" altLang="en-US" dirty="0"/>
              <a:t>견고함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1148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2011343"/>
            <a:ext cx="7605845" cy="2835315"/>
            <a:chOff x="769077" y="3609019"/>
            <a:chExt cx="7605845" cy="2835315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8353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CGI</a:t>
              </a:r>
              <a:endParaRPr lang="ko-KR" altLang="en-US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en-US" altLang="ko-KR" sz="1500" dirty="0"/>
                <a:t>CGI(Common Gateway Interface) </a:t>
              </a:r>
              <a:r>
                <a:rPr lang="ko-KR" altLang="en-US" sz="1500" dirty="0"/>
                <a:t>기술을 통해 웹 서버는 외부 프로그램을 호출하고 </a:t>
              </a:r>
              <a:r>
                <a:rPr lang="en-US" altLang="ko-KR" sz="1500" dirty="0"/>
                <a:t>HTTP </a:t>
              </a:r>
              <a:r>
                <a:rPr lang="ko-KR" altLang="en-US" sz="1500" dirty="0"/>
                <a:t>요청 정보를 외부 프로그램에 전달하여 요청을 처리할 수 있습니다</a:t>
              </a:r>
              <a:r>
                <a:rPr lang="en-US" altLang="ko-KR" sz="1500" dirty="0"/>
                <a:t>. CGI </a:t>
              </a:r>
              <a:r>
                <a:rPr lang="ko-KR" altLang="en-US" sz="1500" dirty="0"/>
                <a:t>기술에는 다음과 같은 문제점이 있습니다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클라이언트 수가 증가하면 응답을 보내는 데 더 많은 시간이 걸립니다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각 요청에 대해 프로세스를 시작하고 웹 서버는 시작 프로세스로 제한됩니다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플랫폼 의존 언어를 사용합니다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예 </a:t>
              </a:r>
              <a:r>
                <a:rPr lang="en-US" altLang="ko-KR" sz="1500" dirty="0"/>
                <a:t>C, C++, </a:t>
              </a:r>
              <a:r>
                <a:rPr lang="en-US" altLang="ko-KR" sz="1500" dirty="0" err="1"/>
                <a:t>perl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등</a:t>
              </a:r>
              <a:r>
                <a:rPr lang="en-US" altLang="ko-KR" sz="1500" dirty="0"/>
                <a:t>).</a:t>
              </a:r>
              <a:endParaRPr lang="ko-KR" altLang="ko-KR" sz="15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JSP(Java Server Pages/Jakarta Server Pages)</a:t>
            </a:r>
          </a:p>
          <a:p>
            <a:pPr lvl="1"/>
            <a:r>
              <a:rPr lang="ko-KR" altLang="en-US" dirty="0"/>
              <a:t>자바 언어를 기반으로 하는 스크립트 언어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내에 자바 코드를 삽입하여 웹 서버에서 동적으로 웹 페이지를 생성하여 웹 브라우저에 전달하는 서버측 스크립트 언어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기술의 확장</a:t>
            </a:r>
          </a:p>
          <a:p>
            <a:pPr lvl="1"/>
            <a:r>
              <a:rPr lang="ko-KR" altLang="en-US" dirty="0"/>
              <a:t>유지 관리가 용이함</a:t>
            </a:r>
          </a:p>
          <a:p>
            <a:pPr lvl="1"/>
            <a:r>
              <a:rPr lang="ko-KR" altLang="en-US" dirty="0"/>
              <a:t>빠른 개발이 가능함</a:t>
            </a:r>
          </a:p>
          <a:p>
            <a:pPr lvl="1"/>
            <a:r>
              <a:rPr lang="ko-KR" altLang="en-US" dirty="0"/>
              <a:t>개발하면 코드 길이를 줄일 수 있음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67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2011343"/>
            <a:ext cx="7605845" cy="2835315"/>
            <a:chOff x="769077" y="3609019"/>
            <a:chExt cx="7605845" cy="2835315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8353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서블릿과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JSP</a:t>
              </a:r>
              <a:r>
                <a:rPr lang="ko-KR" altLang="en-US" sz="1500" b="1" dirty="0"/>
                <a:t>의 차이</a:t>
              </a:r>
            </a:p>
            <a:p>
              <a:pPr>
                <a:defRPr/>
              </a:pPr>
              <a:endParaRPr lang="en-US" altLang="ko-KR" sz="1500" b="1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CC8C56E-1A84-B3B7-2D9A-0D7D4DAC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0" y="2914249"/>
            <a:ext cx="6866659" cy="13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동작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1B28E-8E58-BA15-B705-B03AD8F0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2082905"/>
            <a:ext cx="6628141" cy="26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55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B5C22F-D381-E02F-3B41-7BDFA419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93" y="1960890"/>
            <a:ext cx="6636013" cy="29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733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998730"/>
            <a:ext cx="7605845" cy="3870430"/>
            <a:chOff x="769077" y="3609019"/>
            <a:chExt cx="7605845" cy="387043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387043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서블릿과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JSP</a:t>
              </a:r>
              <a:r>
                <a:rPr lang="ko-KR" altLang="en-US" sz="1500" b="1" dirty="0"/>
                <a:t>의 차이</a:t>
              </a: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서버</a:t>
              </a:r>
              <a:r>
                <a:rPr lang="en-US" altLang="ko-KR" sz="1500" b="1" dirty="0"/>
                <a:t>(Web Server): </a:t>
              </a:r>
              <a:r>
                <a:rPr lang="en-US" altLang="ko-KR" sz="1500" dirty="0"/>
                <a:t>HTTP </a:t>
              </a:r>
              <a:r>
                <a:rPr lang="ko-KR" altLang="en-US" sz="1500" dirty="0"/>
                <a:t>프로토콜을 이용하여 클라이언트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웹 브라우저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의 요청을 받아 </a:t>
              </a:r>
              <a:r>
                <a:rPr lang="en-US" altLang="ko-KR" sz="1500" dirty="0"/>
                <a:t>HTML</a:t>
              </a:r>
              <a:r>
                <a:rPr lang="ko-KR" altLang="en-US" sz="1500" dirty="0"/>
                <a:t>이나 오브젝트를 전송합니다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클라이언트의 요청 중 웹 서버 자체적으로 처리할 수 없는 것은 컨테이너처럼 처리할 수 있는 곳으로 넘겨 처리하기도 합니다</a:t>
              </a:r>
              <a:r>
                <a:rPr lang="en-US" altLang="ko-KR" sz="15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컨테이너</a:t>
              </a:r>
              <a:r>
                <a:rPr lang="en-US" altLang="ko-KR" sz="1500" b="1" dirty="0"/>
                <a:t>(Web Container): </a:t>
              </a:r>
              <a:r>
                <a:rPr lang="ko-KR" altLang="en-US" sz="1500" dirty="0"/>
                <a:t>웹 컨테이너는 </a:t>
              </a:r>
              <a:r>
                <a:rPr lang="en-US" altLang="ko-KR" sz="1500" dirty="0"/>
                <a:t>JSP</a:t>
              </a:r>
              <a:r>
                <a:rPr lang="ko-KR" altLang="en-US" sz="1500" dirty="0"/>
                <a:t>와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실행할 수 있는 프로그램으로 </a:t>
              </a:r>
              <a:r>
                <a:rPr lang="ko-KR" altLang="en-US" sz="1500" dirty="0" err="1"/>
                <a:t>서블릿</a:t>
              </a:r>
              <a:r>
                <a:rPr lang="ko-KR" altLang="en-US" sz="1500" dirty="0"/>
                <a:t> 컨테이너라고도 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웹 서버에서 </a:t>
              </a:r>
              <a:r>
                <a:rPr lang="en-US" altLang="ko-KR" sz="1500" dirty="0"/>
                <a:t>JSP</a:t>
              </a:r>
              <a:r>
                <a:rPr lang="ko-KR" altLang="en-US" sz="1500" dirty="0"/>
                <a:t>를 요청하면 </a:t>
              </a:r>
              <a:r>
                <a:rPr lang="ko-KR" altLang="en-US" sz="1500" dirty="0" err="1"/>
                <a:t>톰캣에서는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파일을 </a:t>
              </a:r>
              <a:r>
                <a:rPr lang="ko-KR" altLang="en-US" sz="1500" dirty="0" err="1"/>
                <a:t>서블릿으로</a:t>
              </a:r>
              <a:r>
                <a:rPr lang="ko-KR" altLang="en-US" sz="1500" dirty="0"/>
                <a:t> 변환하여 컴파일을 수행하고</a:t>
              </a:r>
              <a:r>
                <a:rPr lang="en-US" altLang="ko-KR" sz="1500" dirty="0"/>
                <a:t>, </a:t>
              </a:r>
              <a:r>
                <a:rPr lang="ko-KR" altLang="en-US" sz="1500" dirty="0" err="1"/>
                <a:t>서블릿의</a:t>
              </a:r>
              <a:r>
                <a:rPr lang="ko-KR" altLang="en-US" sz="1500" dirty="0"/>
                <a:t> 수행 결과를 웹 서버에 전달합니다</a:t>
              </a:r>
              <a:r>
                <a:rPr lang="en-US" altLang="ko-KR" sz="15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애플리케이션 서버</a:t>
              </a:r>
              <a:r>
                <a:rPr lang="en-US" altLang="ko-KR" sz="1500" b="1" dirty="0"/>
                <a:t>(Web Application Server): </a:t>
              </a:r>
              <a:r>
                <a:rPr lang="ko-KR" altLang="en-US" sz="1500" dirty="0"/>
                <a:t>웹에서 사용하는 컴포넌트를 올려놓고 사용하는 서버를 웹 애플리케이션 서버라고 합니다</a:t>
              </a:r>
              <a:r>
                <a:rPr lang="en-US" altLang="ko-KR" sz="1500" dirty="0"/>
                <a:t>. </a:t>
              </a:r>
              <a:endParaRPr lang="en-US" altLang="ko-K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31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C2DD-5FDE-EF92-FCFE-C545CFB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3606-DEEA-0F47-5F64-17F2D3A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생명 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50361-9266-40F1-1475-9F66E6B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652795"/>
            <a:ext cx="560546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00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C2DD-5FDE-EF92-FCFE-C545CFB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3606-DEEA-0F47-5F64-17F2D3A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생명 주기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856A1-3A73-E6C7-1461-2AED913B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8" y="1731818"/>
            <a:ext cx="7377545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21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3858487" y="836712"/>
            <a:ext cx="495199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01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웹 프로그래밍의 이해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JSP </a:t>
            </a:r>
            <a:r>
              <a:rPr lang="ko-KR" altLang="en-US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ko-KR" altLang="en-US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040E2-F50F-1AC6-BC86-CA63A81A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618910"/>
            <a:ext cx="7334250" cy="30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90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개발 키트</a:t>
            </a:r>
          </a:p>
          <a:p>
            <a:pPr lvl="1"/>
            <a:r>
              <a:rPr lang="en-US" altLang="ko-KR" dirty="0"/>
              <a:t>JDK(Java Development Kit)</a:t>
            </a:r>
          </a:p>
          <a:p>
            <a:r>
              <a:rPr lang="ko-KR" altLang="en-US" dirty="0"/>
              <a:t>자바 실행 환경</a:t>
            </a:r>
          </a:p>
          <a:p>
            <a:pPr lvl="1"/>
            <a:r>
              <a:rPr lang="en-US" altLang="ko-KR" dirty="0"/>
              <a:t>JRE(Java Runtime Environment)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9FF27-D85F-7F37-22F2-EA119FBE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92" y="2834802"/>
            <a:ext cx="4160616" cy="35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68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http://www.oracle.com/kr/java</a:t>
            </a:r>
            <a:r>
              <a:rPr lang="ko-KR" altLang="en-US" dirty="0"/>
              <a:t>에 접속 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[</a:t>
            </a:r>
            <a:r>
              <a:rPr lang="ko-KR" altLang="en-US" dirty="0"/>
              <a:t>리소스</a:t>
            </a:r>
            <a:r>
              <a:rPr lang="en-US" altLang="ko-KR" dirty="0"/>
              <a:t>]-[Java </a:t>
            </a:r>
            <a:r>
              <a:rPr lang="ko-KR" altLang="en-US" dirty="0"/>
              <a:t>다운로드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10E34-93BC-5EC3-EF9D-C7AEBB20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2552113"/>
            <a:ext cx="7282295" cy="2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899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JDK SE </a:t>
            </a:r>
            <a:r>
              <a:rPr lang="ko-KR" altLang="en-US" dirty="0"/>
              <a:t>개발 키트 선택하기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Java Downloads </a:t>
            </a:r>
            <a:r>
              <a:rPr lang="ko-KR" altLang="en-US" dirty="0"/>
              <a:t>화면의 </a:t>
            </a:r>
            <a:r>
              <a:rPr lang="en-US" altLang="ko-KR" dirty="0"/>
              <a:t>Java SE </a:t>
            </a:r>
            <a:r>
              <a:rPr lang="ko-KR" altLang="en-US" dirty="0"/>
              <a:t>개발 키트에서 </a:t>
            </a:r>
            <a:r>
              <a:rPr lang="en-US" altLang="ko-KR" dirty="0"/>
              <a:t>Java 20</a:t>
            </a:r>
            <a:r>
              <a:rPr lang="ko-KR" altLang="en-US" dirty="0"/>
              <a:t> 설치 </a:t>
            </a:r>
            <a:endParaRPr lang="en-US" altLang="ko-KR" dirty="0"/>
          </a:p>
          <a:p>
            <a:pPr marL="771540" lvl="1" indent="-342900"/>
            <a:r>
              <a:rPr lang="ko-KR" altLang="en-US" dirty="0"/>
              <a:t>플랫폼 탭에서 </a:t>
            </a:r>
            <a:r>
              <a:rPr lang="en-US" altLang="ko-KR" dirty="0"/>
              <a:t>[Windows]</a:t>
            </a:r>
            <a:r>
              <a:rPr lang="ko-KR" altLang="en-US" dirty="0"/>
              <a:t>를 선택한 후 </a:t>
            </a:r>
            <a:r>
              <a:rPr lang="en-US" altLang="ko-KR" dirty="0"/>
              <a:t>[x64 Installer]</a:t>
            </a:r>
            <a:r>
              <a:rPr lang="ko-KR" altLang="en-US" dirty="0"/>
              <a:t>의 파일을 다운로드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DA313-B894-BD18-53ED-9C0A69E4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448891"/>
            <a:ext cx="6604525" cy="4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47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자바 설치하기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D095B-F1B7-EC43-364D-D13AF301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08" y="2083223"/>
            <a:ext cx="6025583" cy="4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56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자바 설치 위치 확인하기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365DA-DD38-C3E8-EFA0-E3984522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33" y="2177761"/>
            <a:ext cx="6554932" cy="25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76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8F59D-0E91-FAB9-D2A0-ED365FEB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70425"/>
            <a:ext cx="8039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02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46F44-5948-AF91-1FC9-6759370C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771380"/>
            <a:ext cx="7991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06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자바에 설정한 환경 변수 확인하기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[</a:t>
            </a:r>
            <a:r>
              <a:rPr lang="ko-KR" altLang="en-US" dirty="0"/>
              <a:t>명령 프롬프트</a:t>
            </a:r>
            <a:r>
              <a:rPr lang="en-US" altLang="ko-KR" dirty="0"/>
              <a:t>] </a:t>
            </a:r>
            <a:r>
              <a:rPr lang="ko-KR" altLang="en-US" dirty="0"/>
              <a:t>창에 </a:t>
            </a:r>
            <a:r>
              <a:rPr lang="en-US" altLang="ko-KR" dirty="0" err="1"/>
              <a:t>javac</a:t>
            </a:r>
            <a:r>
              <a:rPr lang="en-US" altLang="ko-KR" dirty="0"/>
              <a:t> –version </a:t>
            </a:r>
            <a:r>
              <a:rPr lang="ko-KR" altLang="en-US" dirty="0"/>
              <a:t>입력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F8A8-83CE-309D-354C-4758B545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7" y="2355559"/>
            <a:ext cx="6076326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84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웹과 </a:t>
            </a:r>
            <a:r>
              <a:rPr lang="en-US" altLang="ko-KR" sz="2400" b="1" spc="-150" dirty="0">
                <a:latin typeface="맑은 고딕"/>
              </a:rPr>
              <a:t>JSP </a:t>
            </a:r>
            <a:r>
              <a:rPr lang="ko-KR" altLang="en-US" sz="2400" b="1" spc="-150" dirty="0">
                <a:latin typeface="맑은 고딕"/>
              </a:rPr>
              <a:t>프로그래밍의 이해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JSP </a:t>
            </a:r>
            <a:r>
              <a:rPr lang="ko-KR" altLang="en-US" sz="2400" b="1" spc="-150" dirty="0">
                <a:latin typeface="맑은 고딕"/>
              </a:rPr>
              <a:t>개발 환경 구축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프로젝트 생성하기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C60A-E818-649E-7718-44A017C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19344-5E5D-FCEA-FC39-E12F68BA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sz="1600" dirty="0"/>
              <a:t>아파치 소프트웨어재단에서 개발한 웹 애플리케이션 서버</a:t>
            </a:r>
          </a:p>
          <a:p>
            <a:pPr lvl="2"/>
            <a:r>
              <a:rPr lang="ko-KR" altLang="en-US" sz="1600" dirty="0"/>
              <a:t>자바 만들어진 웹 페이지를 구동하기 위한 엔진</a:t>
            </a:r>
          </a:p>
          <a:p>
            <a:endParaRPr lang="ko-KR" altLang="en-US" sz="1600" dirty="0"/>
          </a:p>
          <a:p>
            <a:r>
              <a:rPr lang="ko-KR" altLang="en-US" sz="1600" dirty="0"/>
              <a:t>통합 개발 환경</a:t>
            </a:r>
          </a:p>
          <a:p>
            <a:pPr lvl="1"/>
            <a:r>
              <a:rPr lang="ko-KR" altLang="en-US" dirty="0"/>
              <a:t>이클립스</a:t>
            </a:r>
          </a:p>
          <a:p>
            <a:pPr lvl="2"/>
            <a:r>
              <a:rPr lang="ko-KR" altLang="en-US" sz="1600" dirty="0"/>
              <a:t>자바 통합 개발 환경</a:t>
            </a:r>
            <a:r>
              <a:rPr lang="en-US" altLang="ko-KR" sz="1600" dirty="0"/>
              <a:t>(IDE) </a:t>
            </a:r>
            <a:r>
              <a:rPr lang="ko-KR" altLang="en-US" sz="1600" dirty="0"/>
              <a:t>중 가장 많이 사용되는 개발 도구</a:t>
            </a:r>
          </a:p>
          <a:p>
            <a:pPr lvl="2"/>
            <a:r>
              <a:rPr lang="ko-KR" altLang="en-US" sz="1600" dirty="0"/>
              <a:t>자바를 기반으로 애플리케이션을 개발하기 위해 이클립스를 사용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989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1-3]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아파치 사이트에 접속 및 다운로드하기</a:t>
            </a:r>
          </a:p>
          <a:p>
            <a:pPr lvl="1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apache-tomcat-10.1.9-windows-x64.zip</a:t>
            </a:r>
            <a:r>
              <a:rPr lang="ko-KR" altLang="en-US" dirty="0"/>
              <a:t>의 압축을 풀고 하위에 있는 </a:t>
            </a:r>
            <a:r>
              <a:rPr lang="en-US" altLang="ko-KR" dirty="0"/>
              <a:t>apache-tomcat-10.1.9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옮기기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538F5-FA42-4DF6-B264-DB740737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853825"/>
            <a:ext cx="6596653" cy="1826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D1DD3-F3EC-704F-C7B5-2E441226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59" y="4575570"/>
            <a:ext cx="4554682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01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19FF-5604-E7EC-8F70-6EC918D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72485B-E686-F0EB-0798-6C675AD4CF18}"/>
              </a:ext>
            </a:extLst>
          </p:cNvPr>
          <p:cNvGrpSpPr/>
          <p:nvPr/>
        </p:nvGrpSpPr>
        <p:grpSpPr>
          <a:xfrm>
            <a:off x="769077" y="1447193"/>
            <a:ext cx="7605845" cy="3960440"/>
            <a:chOff x="769077" y="3609020"/>
            <a:chExt cx="7605845" cy="39604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A20716-064A-15BF-2529-4F68F2C34FDE}"/>
                </a:ext>
              </a:extLst>
            </p:cNvPr>
            <p:cNvSpPr/>
            <p:nvPr/>
          </p:nvSpPr>
          <p:spPr>
            <a:xfrm>
              <a:off x="769077" y="3609020"/>
              <a:ext cx="7605845" cy="396044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9DB5F5-895C-5D66-2304-49D988E95A59}"/>
                </a:ext>
              </a:extLst>
            </p:cNvPr>
            <p:cNvSpPr txBox="1"/>
            <p:nvPr/>
          </p:nvSpPr>
          <p:spPr>
            <a:xfrm>
              <a:off x="1039107" y="3826348"/>
              <a:ext cx="7065785" cy="3554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버전에 따른 주의 사항</a:t>
              </a: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9</a:t>
              </a:r>
              <a:r>
                <a:rPr lang="ko-KR" altLang="en-US" sz="1500" b="1" dirty="0"/>
                <a:t>버전 이하를 사용하는 경우</a:t>
              </a:r>
              <a:br>
                <a:rPr lang="en-US" altLang="ko-KR" sz="1500" b="1" dirty="0"/>
              </a:br>
              <a:r>
                <a:rPr lang="ko-KR" altLang="en-US" sz="1500" dirty="0"/>
                <a:t>기존 자바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패키지명은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그대로 사용하면 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기존 제공되는 자바 라이브러리</a:t>
              </a:r>
              <a:r>
                <a:rPr lang="en-US" altLang="ko-KR" sz="1500" dirty="0"/>
                <a:t>(*.jar)</a:t>
              </a:r>
              <a:r>
                <a:rPr lang="ko-KR" altLang="en-US" sz="1500" dirty="0"/>
                <a:t>도 그대로 사용하면 됩니다</a:t>
              </a:r>
              <a:r>
                <a:rPr lang="en-US" altLang="ko-KR" sz="15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10</a:t>
              </a:r>
              <a:r>
                <a:rPr lang="ko-KR" altLang="en-US" sz="1500" b="1" dirty="0"/>
                <a:t>버전 이상을 사용하는 경우</a:t>
              </a:r>
              <a:br>
                <a:rPr lang="en-US" altLang="ko-KR" sz="1500" b="1" dirty="0"/>
              </a:br>
              <a:r>
                <a:rPr lang="ko-KR" altLang="en-US" sz="1500" dirty="0"/>
                <a:t>기존 자바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변경된 자카르타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패키지명은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을 사용하므로 기존의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로 변경해야 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기존에 제공되는 자바 라이브러리</a:t>
              </a:r>
              <a:r>
                <a:rPr lang="en-US" altLang="ko-KR" sz="1500" dirty="0"/>
                <a:t>(*.jar)</a:t>
              </a:r>
              <a:r>
                <a:rPr lang="ko-KR" altLang="en-US" sz="1500" dirty="0"/>
                <a:t>를 마이그레이션하여 사용해야 합니다</a:t>
              </a:r>
              <a:r>
                <a:rPr lang="en-US" altLang="ko-KR" sz="1500" dirty="0"/>
                <a:t>.</a:t>
              </a:r>
              <a:br>
                <a:rPr lang="en-US" altLang="ko-KR" sz="1500" dirty="0"/>
              </a:br>
              <a:br>
                <a:rPr lang="en-US" altLang="ko-KR" sz="1500" dirty="0"/>
              </a:br>
              <a:r>
                <a:rPr lang="ko-KR" altLang="en-US" sz="1500" dirty="0"/>
                <a:t>이 책에서는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버전을 사용하며 이전 자바 라이브러리를 마이그레이션하는 방법은 </a:t>
              </a:r>
              <a:r>
                <a:rPr lang="en-US" altLang="ko-KR" sz="1500" dirty="0"/>
                <a:t>7</a:t>
              </a:r>
              <a:r>
                <a:rPr lang="ko-KR" altLang="en-US" sz="1500" dirty="0"/>
                <a:t>장에서 살펴봅니다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또한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버전을 사용하는 사용자를 위해서 기존 버전의 라이브러리도 제공합니다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다시 말해 자바 라이브러리를 마이그레이션 전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후 파일을 모두 제공합니다</a:t>
              </a:r>
              <a:r>
                <a:rPr lang="en-US" altLang="ko-KR" sz="15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8923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이클립스 사이트에 접속하기</a:t>
            </a:r>
          </a:p>
          <a:p>
            <a:pPr marL="771540" lvl="1" indent="-342900"/>
            <a:r>
              <a:rPr lang="en-US" altLang="ko-KR" dirty="0"/>
              <a:t>http://www.eclipse.org/downloads/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F2C18-CD9B-D310-DB73-C5B30037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303875"/>
            <a:ext cx="6612396" cy="28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134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이클립스 설치 파일 다운로드하기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설치 완료하고 실행하기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A79EBB-7701-3BF2-8777-F6810EEA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2" y="1493785"/>
            <a:ext cx="7290955" cy="24505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26C27C-A24E-0286-52F9-D2568479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0" y="4149080"/>
            <a:ext cx="4376777" cy="24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224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이클립스 작업 공간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540D8-A5D0-9BDE-5C26-ED9B9EEC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79" y="1898830"/>
            <a:ext cx="5896841" cy="26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55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이클립스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2AA25-7D11-B0FB-CEC2-B4CCFD1E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1853825"/>
            <a:ext cx="6596653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896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Servers </a:t>
            </a:r>
            <a:r>
              <a:rPr lang="ko-KR" altLang="en-US" dirty="0"/>
              <a:t>프로젝트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8235E-9FCE-3C98-ACF6-CD309EC5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71" y="1988840"/>
            <a:ext cx="4998657" cy="37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883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웹 서버 유형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3AE8-D96C-14F7-DFA0-0C62F669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565733"/>
            <a:ext cx="6870023" cy="48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903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20B53-152E-54B8-1036-BD8E026A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55" y="2033845"/>
            <a:ext cx="4345289" cy="3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37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웹의 개념과 동작 원리를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개념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동작 과정을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JSP </a:t>
            </a:r>
            <a:r>
              <a:rPr lang="ko-KR" altLang="en-US" dirty="0"/>
              <a:t>프로그래밍에 필요한 개발 환경을 구축합니다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동적 웹 프로젝트를 생성하여 간단한 프로그램을 실행합니다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북마켓</a:t>
            </a:r>
            <a:r>
              <a:rPr lang="ko-KR" altLang="en-US" dirty="0"/>
              <a:t> 프로젝트를 생성합니다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연동 확인하기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D76EB-B4F6-6FEA-0711-F3AD5515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1841633"/>
            <a:ext cx="7557025" cy="42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37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9C30-3EEC-BAEC-B33A-803AAC2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2E69-757F-1CE7-E88E-82903F7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BA163-9E73-7544-0D9D-4DB1757F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5" y="1763815"/>
            <a:ext cx="6512209" cy="10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2148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9C30-3EEC-BAEC-B33A-803AAC2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2E69-757F-1CE7-E88E-82903F7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4A225-A92F-2E6B-2B63-FFEB1233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77" y="1403775"/>
            <a:ext cx="625524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9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동적 웹 프로젝트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2F3D8-ECCE-68F0-BE1F-DBF0CD5D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4" y="2389909"/>
            <a:ext cx="601413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76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프로젝트 이름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40CD2-D774-F71A-8C35-5E6752D0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52" y="2213865"/>
            <a:ext cx="6726896" cy="3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949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프로젝트 구성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F7E62-34F1-EED0-7371-311EB337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968387"/>
            <a:ext cx="6245475" cy="41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80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JSP</a:t>
            </a:r>
            <a:r>
              <a:rPr lang="ko-KR" altLang="en-US" dirty="0"/>
              <a:t> 파일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75080-4B69-40D6-52CB-3E5CD015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14" y="1808820"/>
            <a:ext cx="6675372" cy="49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0993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dirty="0"/>
              <a:t>JSP</a:t>
            </a:r>
            <a:r>
              <a:rPr lang="ko-KR" altLang="en-US" dirty="0"/>
              <a:t> 파일 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9FCB0-AFF9-3C6C-63CE-DF6B0685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98" y="2226586"/>
            <a:ext cx="5138205" cy="29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69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4649A6-E51B-A0A3-E3A6-C38D878EE00B}"/>
              </a:ext>
            </a:extLst>
          </p:cNvPr>
          <p:cNvGrpSpPr/>
          <p:nvPr/>
        </p:nvGrpSpPr>
        <p:grpSpPr>
          <a:xfrm>
            <a:off x="0" y="1988840"/>
            <a:ext cx="9153059" cy="4536587"/>
            <a:chOff x="0" y="2393885"/>
            <a:chExt cx="9153059" cy="4536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D2DE38-596B-C74A-4452-8BE963FB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00058"/>
              <a:ext cx="6620268" cy="403041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32B81C-4EB6-8264-49C7-A56605FD0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1159" y="2393885"/>
              <a:ext cx="5741900" cy="2710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1403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실행 결과 확인하기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A5831-EC73-31E2-F4C8-5451FB59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3" y="1763815"/>
            <a:ext cx="7282295" cy="50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2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웹과 웹 프로그래밍의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1D3062-17CF-BA45-A35E-9D10DA48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1744413"/>
            <a:ext cx="6628141" cy="33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1-6]</a:t>
            </a:r>
            <a:r>
              <a:rPr lang="ko-KR" altLang="en-US" dirty="0">
                <a:solidFill>
                  <a:schemeClr val="tx1"/>
                </a:solidFill>
              </a:rPr>
              <a:t>과 같은 방법으로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프로젝트를 만들고 실행함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동적 웹 프로젝트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프로젝트 이름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106F96-BE55-5963-CADE-5820C6A5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24" y="2213865"/>
            <a:ext cx="5488862" cy="42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파일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4B5EC2-5C03-0A21-AA0D-6B52FF23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84" y="2078850"/>
            <a:ext cx="4361033" cy="44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983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solidFill>
                  <a:schemeClr val="tx1"/>
                </a:solidFill>
              </a:rPr>
              <a:t> JSP </a:t>
            </a:r>
            <a:r>
              <a:rPr lang="ko-KR" altLang="en-US" dirty="0">
                <a:solidFill>
                  <a:schemeClr val="tx1"/>
                </a:solidFill>
              </a:rPr>
              <a:t>페이지 코드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B2D6B-9CD8-2BA8-27B3-BD2E27C7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2348880"/>
            <a:ext cx="6588781" cy="28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37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 err="1">
                <a:solidFill>
                  <a:schemeClr val="tx1"/>
                </a:solidFill>
              </a:rPr>
              <a:t>톰캣</a:t>
            </a:r>
            <a:r>
              <a:rPr lang="ko-KR" altLang="en-US" dirty="0">
                <a:solidFill>
                  <a:schemeClr val="tx1"/>
                </a:solidFill>
              </a:rPr>
              <a:t> 서버에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49619-AA40-BAE8-FA03-1E45CFF0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348880"/>
            <a:ext cx="6596653" cy="34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601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실행 결과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30198-528D-2E9A-43F3-642B0803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11" y="2140474"/>
            <a:ext cx="6419177" cy="39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628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인터넷과 웹의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인터넷</a:t>
            </a:r>
          </a:p>
          <a:p>
            <a:pPr lvl="1">
              <a:defRPr/>
            </a:pPr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</a:t>
            </a:r>
            <a:br>
              <a:rPr lang="ko-KR" altLang="en-US" dirty="0"/>
            </a:br>
            <a:r>
              <a:rPr lang="ko-KR" altLang="en-US" dirty="0"/>
              <a:t>전 세계의 컴퓨터 네트워크 </a:t>
            </a:r>
          </a:p>
          <a:p>
            <a:pPr>
              <a:defRPr/>
            </a:pPr>
            <a:r>
              <a:rPr lang="ko-KR" altLang="en-US" dirty="0"/>
              <a:t>웹</a:t>
            </a:r>
          </a:p>
          <a:p>
            <a:pPr lvl="1">
              <a:defRPr/>
            </a:pPr>
            <a:r>
              <a:rPr lang="ko-KR" altLang="en-US" dirty="0"/>
              <a:t>인터넷에 연결된 컴퓨터들을 통해 사람들이 정보를 공유할 수 있는 정보 공간</a:t>
            </a:r>
          </a:p>
          <a:p>
            <a:pPr lvl="1">
              <a:defRPr/>
            </a:pPr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줄임말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D41DF-310B-2C37-4441-4EECF3E2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3810000" cy="270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인터넷과 웹의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웹의 동작 원리</a:t>
            </a:r>
          </a:p>
          <a:p>
            <a:pPr lvl="1">
              <a:defRPr/>
            </a:pPr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가장 널리 쓰이는 웹 서버</a:t>
            </a:r>
          </a:p>
          <a:p>
            <a:pPr lvl="1">
              <a:defRPr/>
            </a:pPr>
            <a:r>
              <a:rPr lang="ko-KR" altLang="en-US" dirty="0"/>
              <a:t>아파치</a:t>
            </a:r>
            <a:r>
              <a:rPr lang="en-US" altLang="ko-KR" dirty="0"/>
              <a:t>(Apache)</a:t>
            </a:r>
          </a:p>
          <a:p>
            <a:pPr lvl="1">
              <a:defRPr/>
            </a:pPr>
            <a:r>
              <a:rPr lang="ko-KR" altLang="en-US" dirty="0" err="1"/>
              <a:t>톰캣</a:t>
            </a:r>
            <a:r>
              <a:rPr lang="en-US" altLang="ko-KR" dirty="0"/>
              <a:t>(Tomcat)</a:t>
            </a:r>
          </a:p>
          <a:p>
            <a:pPr lvl="1">
              <a:defRPr/>
            </a:pPr>
            <a:r>
              <a:rPr lang="en-US" altLang="ko-KR" dirty="0"/>
              <a:t>IIS(Internet Information Server)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D7DCE-89AC-B39A-7C6E-69C74E2A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40" y="1644385"/>
            <a:ext cx="6068520" cy="2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53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웹 페이지</a:t>
            </a:r>
          </a:p>
          <a:p>
            <a:pPr lvl="1"/>
            <a:r>
              <a:rPr lang="ko-KR" altLang="en-US" dirty="0"/>
              <a:t>컴퓨터에 저장된 텍스트 파일을 그대로 보는 것</a:t>
            </a:r>
          </a:p>
          <a:p>
            <a:pPr lvl="1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en-US" altLang="ko-KR" dirty="0"/>
          </a:p>
          <a:p>
            <a:r>
              <a:rPr lang="ko-KR" altLang="en-US" dirty="0"/>
              <a:t>동적 웹 페이지 </a:t>
            </a:r>
          </a:p>
          <a:p>
            <a:pPr lvl="1"/>
            <a:r>
              <a:rPr lang="ko-KR" altLang="en-US" dirty="0"/>
              <a:t>저장된 내용을 다른 변수로 가공 처리하여 보는 것</a:t>
            </a:r>
          </a:p>
          <a:p>
            <a:pPr lvl="1"/>
            <a:r>
              <a:rPr lang="en-US" altLang="ko-KR" dirty="0"/>
              <a:t>PHP(Personal Home Page), ASP(Active Server Page), JSP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180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04FED-A6E0-BCB9-EA61-10CE6FA7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86" y="2260022"/>
            <a:ext cx="6659628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19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1486</Words>
  <Application>Microsoft Office PowerPoint</Application>
  <PresentationFormat>화면 슬라이드 쇼(4:3)</PresentationFormat>
  <Paragraphs>255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인터넷과 웹의 개요</vt:lpstr>
      <vt:lpstr>1. 인터넷과 웹의 개요</vt:lpstr>
      <vt:lpstr>2. 정적 웹 페이지와 동적 웹 페이지</vt:lpstr>
      <vt:lpstr>2. 정적 웹 페이지와 동적 웹 페이지</vt:lpstr>
      <vt:lpstr>2. 정적 웹 페이지와 동적 웹 페이지</vt:lpstr>
      <vt:lpstr>3. 서블릿과 JSP</vt:lpstr>
      <vt:lpstr>3. 웹 프로그래밍 언어의 종류와 특징</vt:lpstr>
      <vt:lpstr>3. 서블릿과 JSP</vt:lpstr>
      <vt:lpstr>3. 웹 프로그래밍 언어의 종류와 특징</vt:lpstr>
      <vt:lpstr>4. 서블릿과 JSP의 동작 과정</vt:lpstr>
      <vt:lpstr>4. 서블릿과 JSP의 동작 과정</vt:lpstr>
      <vt:lpstr>4. 서블릿과 JSP의 동작 과정</vt:lpstr>
      <vt:lpstr>5. 서블릿과 JSP 생명 주기</vt:lpstr>
      <vt:lpstr>5. 서블릿과 JSP 생명 주기</vt:lpstr>
      <vt:lpstr>PowerPoint 프레젠테이션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PowerPoint 프레젠테이션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1021</cp:revision>
  <dcterms:created xsi:type="dcterms:W3CDTF">2012-07-23T02:34:37Z</dcterms:created>
  <dcterms:modified xsi:type="dcterms:W3CDTF">2024-03-08T06:26:38Z</dcterms:modified>
  <cp:version>1000.0000.01</cp:version>
</cp:coreProperties>
</file>