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3" r:id="rId1"/>
  </p:sldMasterIdLst>
  <p:notesMasterIdLst>
    <p:notesMasterId r:id="rId62"/>
  </p:notesMasterIdLst>
  <p:handoutMasterIdLst>
    <p:handoutMasterId r:id="rId63"/>
  </p:handoutMasterIdLst>
  <p:sldIdLst>
    <p:sldId id="256" r:id="rId2"/>
    <p:sldId id="257" r:id="rId3"/>
    <p:sldId id="258" r:id="rId4"/>
    <p:sldId id="259" r:id="rId5"/>
    <p:sldId id="260" r:id="rId6"/>
    <p:sldId id="878" r:id="rId7"/>
    <p:sldId id="879" r:id="rId8"/>
    <p:sldId id="270" r:id="rId9"/>
    <p:sldId id="881" r:id="rId10"/>
    <p:sldId id="946" r:id="rId11"/>
    <p:sldId id="883" r:id="rId12"/>
    <p:sldId id="947" r:id="rId13"/>
    <p:sldId id="326" r:id="rId14"/>
    <p:sldId id="887" r:id="rId15"/>
    <p:sldId id="948" r:id="rId16"/>
    <p:sldId id="889" r:id="rId17"/>
    <p:sldId id="949" r:id="rId18"/>
    <p:sldId id="950" r:id="rId19"/>
    <p:sldId id="327" r:id="rId20"/>
    <p:sldId id="894" r:id="rId21"/>
    <p:sldId id="951" r:id="rId22"/>
    <p:sldId id="952" r:id="rId23"/>
    <p:sldId id="953" r:id="rId24"/>
    <p:sldId id="954" r:id="rId25"/>
    <p:sldId id="955" r:id="rId26"/>
    <p:sldId id="945" r:id="rId27"/>
    <p:sldId id="901" r:id="rId28"/>
    <p:sldId id="902" r:id="rId29"/>
    <p:sldId id="956" r:id="rId30"/>
    <p:sldId id="904" r:id="rId31"/>
    <p:sldId id="957" r:id="rId32"/>
    <p:sldId id="958" r:id="rId33"/>
    <p:sldId id="959" r:id="rId34"/>
    <p:sldId id="960" r:id="rId35"/>
    <p:sldId id="961" r:id="rId36"/>
    <p:sldId id="962" r:id="rId37"/>
    <p:sldId id="912" r:id="rId38"/>
    <p:sldId id="963" r:id="rId39"/>
    <p:sldId id="964" r:id="rId40"/>
    <p:sldId id="965" r:id="rId41"/>
    <p:sldId id="966" r:id="rId42"/>
    <p:sldId id="919" r:id="rId43"/>
    <p:sldId id="967" r:id="rId44"/>
    <p:sldId id="968" r:id="rId45"/>
    <p:sldId id="969" r:id="rId46"/>
    <p:sldId id="275" r:id="rId47"/>
    <p:sldId id="349" r:id="rId48"/>
    <p:sldId id="324" r:id="rId49"/>
    <p:sldId id="325" r:id="rId50"/>
    <p:sldId id="970" r:id="rId51"/>
    <p:sldId id="971" r:id="rId52"/>
    <p:sldId id="972" r:id="rId53"/>
    <p:sldId id="973" r:id="rId54"/>
    <p:sldId id="974" r:id="rId55"/>
    <p:sldId id="975" r:id="rId56"/>
    <p:sldId id="976" r:id="rId57"/>
    <p:sldId id="977" r:id="rId58"/>
    <p:sldId id="978" r:id="rId59"/>
    <p:sldId id="979" r:id="rId60"/>
    <p:sldId id="282" r:id="rId6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75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miga" initials="a" lastIdx="9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2C6"/>
    <a:srgbClr val="00A496"/>
    <a:srgbClr val="00C0AE"/>
    <a:srgbClr val="007A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66" autoAdjust="0"/>
    <p:restoredTop sz="76198" autoAdjust="0"/>
  </p:normalViewPr>
  <p:slideViewPr>
    <p:cSldViewPr>
      <p:cViewPr varScale="1">
        <p:scale>
          <a:sx n="108" d="100"/>
          <a:sy n="108" d="100"/>
        </p:scale>
        <p:origin x="1542" y="102"/>
      </p:cViewPr>
      <p:guideLst>
        <p:guide orient="horz" pos="2160"/>
        <p:guide pos="375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7" d="100"/>
          <a:sy n="87" d="100"/>
        </p:scale>
        <p:origin x="-3822" y="-72"/>
      </p:cViewPr>
      <p:guideLst>
        <p:guide orient="horz" pos="2880"/>
        <p:guide pos="2160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handoutMaster" Target="handoutMasters/handoutMaster1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DC87C3E9-2372-4D2D-A8FE-578D26F0CAB8}" type="datetime1">
              <a:rPr lang="ko-KR" altLang="en-US"/>
              <a:pPr lvl="0">
                <a:defRPr/>
              </a:pPr>
              <a:t>2024-03-08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8D2126D6-8CEA-47E8-B467-8C3047BBCAC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91952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05BC3899-2E4F-4D3A-8D29-BF4BDDE21DE2}" type="datetime1">
              <a:rPr lang="ko-KR" altLang="en-US"/>
              <a:pPr lvl="0">
                <a:defRPr/>
              </a:pPr>
              <a:t>2024-03-08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89363BF-43B7-4F43-ABD0-D052F59FCD18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354133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사용자 지정 레이아웃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-1216"/>
            <a:ext cx="9144000" cy="6858000"/>
          </a:xfrm>
          <a:prstGeom prst="rect">
            <a:avLst/>
          </a:prstGeom>
          <a:solidFill>
            <a:srgbClr val="00A496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7" name="모서리가 둥근 직사각형 4"/>
          <p:cNvSpPr/>
          <p:nvPr userDrawn="1"/>
        </p:nvSpPr>
        <p:spPr>
          <a:xfrm>
            <a:off x="319088" y="404813"/>
            <a:ext cx="8497887" cy="6048375"/>
          </a:xfrm>
          <a:prstGeom prst="roundRect">
            <a:avLst>
              <a:gd name="adj" fmla="val 4629"/>
            </a:avLst>
          </a:prstGeom>
          <a:solidFill>
            <a:schemeClr val="lt1"/>
          </a:solidFill>
          <a:ln w="53975">
            <a:solidFill>
              <a:srgbClr val="00A4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BD5DA9F-B48C-F982-AEDA-929AE6077EC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05122" y="1811443"/>
            <a:ext cx="4479112" cy="2967707"/>
          </a:xfrm>
          <a:prstGeom prst="rect">
            <a:avLst/>
          </a:prstGeom>
        </p:spPr>
      </p:pic>
    </p:spTree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9_사용자 지정 레이아웃" preserve="1" userDrawn="1">
  <p:cSld name="9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C:\Users\김현용\Desktop\제호.jpg"/>
          <p:cNvPicPr>
            <a:picLocks noChangeAspect="1" noChangeArrowheads="1"/>
          </p:cNvPicPr>
          <p:nvPr userDrawn="1"/>
        </p:nvPicPr>
        <p:blipFill rotWithShape="1">
          <a:blip r:embed="rId2"/>
          <a:srcRect/>
          <a:stretch>
            <a:fillRect/>
          </a:stretch>
        </p:blipFill>
        <p:spPr>
          <a:xfrm>
            <a:off x="7160661" y="5645666"/>
            <a:ext cx="1731819" cy="288636"/>
          </a:xfrm>
          <a:prstGeom prst="rect">
            <a:avLst/>
          </a:prstGeom>
          <a:noFill/>
        </p:spPr>
      </p:pic>
      <p:sp>
        <p:nvSpPr>
          <p:cNvPr id="11" name="TextBox 1"/>
          <p:cNvSpPr txBox="1">
            <a:spLocks noChangeArrowheads="1"/>
          </p:cNvSpPr>
          <p:nvPr userDrawn="1"/>
        </p:nvSpPr>
        <p:spPr>
          <a:xfrm>
            <a:off x="1476375" y="2565400"/>
            <a:ext cx="5975945" cy="130937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altLang="ko-KR" sz="8000" b="1">
                <a:solidFill>
                  <a:srgbClr val="E7562E"/>
                </a:solidFill>
                <a:latin typeface="Arial Black"/>
                <a:ea typeface="+mn-ea"/>
              </a:rPr>
              <a:t>Thank</a:t>
            </a:r>
            <a:r>
              <a:rPr lang="en-US" altLang="ko-KR" sz="8000" b="1" baseline="0">
                <a:solidFill>
                  <a:srgbClr val="E7562E"/>
                </a:solidFill>
                <a:latin typeface="Arial Black"/>
                <a:ea typeface="+mn-ea"/>
              </a:rPr>
              <a:t> you!</a:t>
            </a:r>
            <a:endParaRPr lang="ko-KR" altLang="en-US" sz="8000" b="1">
              <a:solidFill>
                <a:srgbClr val="E7562E"/>
              </a:solidFill>
              <a:latin typeface="Arial Black"/>
              <a:ea typeface="+mn-ea"/>
            </a:endParaRPr>
          </a:p>
        </p:txBody>
      </p:sp>
      <p:sp>
        <p:nvSpPr>
          <p:cNvPr id="12" name="직사각형 6"/>
          <p:cNvSpPr/>
          <p:nvPr userDrawn="1"/>
        </p:nvSpPr>
        <p:spPr>
          <a:xfrm>
            <a:off x="-1" y="6165304"/>
            <a:ext cx="9144001" cy="692696"/>
          </a:xfrm>
          <a:prstGeom prst="rect">
            <a:avLst/>
          </a:prstGeom>
          <a:solidFill>
            <a:srgbClr val="00A4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3" name="직사각형 10"/>
          <p:cNvSpPr/>
          <p:nvPr userDrawn="1"/>
        </p:nvSpPr>
        <p:spPr>
          <a:xfrm>
            <a:off x="0" y="6092750"/>
            <a:ext cx="9144000" cy="72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4" name="TextBox 6"/>
          <p:cNvSpPr txBox="1">
            <a:spLocks noChangeArrowheads="1"/>
          </p:cNvSpPr>
          <p:nvPr userDrawn="1"/>
        </p:nvSpPr>
        <p:spPr>
          <a:xfrm>
            <a:off x="3147060" y="6309320"/>
            <a:ext cx="2687954" cy="43088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altLang="ko-KR" sz="1100" b="0">
                <a:solidFill>
                  <a:schemeClr val="tx1"/>
                </a:solidFill>
                <a:latin typeface="+mn-ea"/>
                <a:ea typeface="+mn-ea"/>
                <a:cs typeface="Times New Roman"/>
              </a:rPr>
              <a:t>Copyright© 2023 Hanbit Academy, Inc.</a:t>
            </a:r>
          </a:p>
          <a:p>
            <a:pPr algn="ctr" eaLnBrk="1" hangingPunct="1">
              <a:defRPr/>
            </a:pPr>
            <a:r>
              <a:rPr lang="en-US" altLang="ko-KR" sz="1100" b="0">
                <a:solidFill>
                  <a:schemeClr val="tx1"/>
                </a:solidFill>
                <a:latin typeface="+mn-ea"/>
                <a:ea typeface="+mn-ea"/>
                <a:cs typeface="Times New Roman"/>
              </a:rPr>
              <a:t>All rights reserved.</a:t>
            </a:r>
            <a:endParaRPr lang="ko-KR" altLang="ko-KR" sz="1100" b="0">
              <a:solidFill>
                <a:schemeClr val="tx1"/>
              </a:solidFill>
              <a:latin typeface="+mn-ea"/>
              <a:ea typeface="+mn-ea"/>
              <a:cs typeface="Times New Roman"/>
            </a:endParaRPr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본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228600" y="931818"/>
            <a:ext cx="8686800" cy="5715000"/>
          </a:xfrm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100"/>
              </a:spcAft>
              <a:buClr>
                <a:srgbClr val="5A8DDC"/>
              </a:buClr>
              <a:buSzTx/>
              <a:buFont typeface="Wingdings" pitchFamily="2" charset="2"/>
              <a:buChar char="v"/>
              <a:tabLst/>
              <a:defRPr sz="2200"/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1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800"/>
            </a:lvl2pPr>
            <a:lvl3pPr marL="720725" marR="0" indent="-185738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100"/>
              </a:spcAft>
              <a:buClr>
                <a:srgbClr val="ADB9AD"/>
              </a:buClr>
              <a:buSzTx/>
              <a:buFontTx/>
              <a:buChar char="•"/>
              <a:tabLst/>
              <a:defRPr sz="1600"/>
            </a:lvl3pPr>
            <a:lvl4pPr marL="898525" indent="-177800">
              <a:buClr>
                <a:schemeClr val="bg1">
                  <a:lumMod val="50000"/>
                </a:schemeClr>
              </a:buClr>
              <a:buSzPct val="90000"/>
              <a:buFont typeface="Arial" panose="020B0604020202020204" pitchFamily="34" charset="0"/>
              <a:buChar char="−"/>
              <a:tabLst>
                <a:tab pos="898525" algn="l"/>
              </a:tabLst>
              <a:defRPr sz="1400" b="0">
                <a:latin typeface="맑은 고딕" pitchFamily="50" charset="-127"/>
                <a:ea typeface="맑은 고딕" pitchFamily="50" charset="-127"/>
              </a:defRPr>
            </a:lvl4pPr>
            <a:lvl5pPr>
              <a:defRPr sz="1200"/>
            </a:lvl5pPr>
          </a:lstStyle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  <a:p>
            <a:pPr lvl="2"/>
            <a:r>
              <a:rPr lang="ko-KR" altLang="en-US" noProof="0" dirty="0"/>
              <a:t>셋째 수준</a:t>
            </a:r>
          </a:p>
          <a:p>
            <a:pPr lvl="3"/>
            <a:r>
              <a:rPr lang="ko-KR" altLang="en-US" noProof="0" dirty="0"/>
              <a:t>넷째 수준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66393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사용자 지정 레이아웃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4B2FD9B6-DC5A-4644-B01F-335E6DD2CDD1}" type="datetime1">
              <a:rPr lang="ko-KR" altLang="en-US"/>
              <a:pPr lvl="0">
                <a:defRPr/>
              </a:pPr>
              <a:t>2024-03-08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6BC740F2-65F4-46F1-8462-F5CEAE10BBF6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  <p:sp>
        <p:nvSpPr>
          <p:cNvPr id="6" name="Rectangle 440"/>
          <p:cNvSpPr>
            <a:spLocks noChangeArrowheads="1"/>
          </p:cNvSpPr>
          <p:nvPr userDrawn="1"/>
        </p:nvSpPr>
        <p:spPr bwMode="invGray">
          <a:xfrm>
            <a:off x="0" y="647700"/>
            <a:ext cx="9144000" cy="6210300"/>
          </a:xfrm>
          <a:prstGeom prst="rect">
            <a:avLst/>
          </a:prstGeom>
          <a:solidFill>
            <a:srgbClr val="FBCE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lvl="0">
              <a:defRPr/>
            </a:pPr>
            <a:endParaRPr kumimoji="1" lang="ko-KR" altLang="en-US" sz="1800" b="0" i="0" u="none" strike="noStrike" kern="120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Rectangle 440"/>
          <p:cNvSpPr>
            <a:spLocks noChangeArrowheads="1"/>
          </p:cNvSpPr>
          <p:nvPr userDrawn="1"/>
        </p:nvSpPr>
        <p:spPr bwMode="invGray">
          <a:xfrm>
            <a:off x="0" y="587375"/>
            <a:ext cx="9144000" cy="107950"/>
          </a:xfrm>
          <a:prstGeom prst="rect">
            <a:avLst/>
          </a:prstGeom>
          <a:solidFill>
            <a:srgbClr val="E7562E"/>
          </a:solidFill>
          <a:ln>
            <a:solidFill>
              <a:schemeClr val="accent2"/>
            </a:solidFill>
          </a:ln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9pPr>
          </a:lstStyle>
          <a:p>
            <a:pPr algn="ctr" eaLnBrk="1" hangingPunct="1">
              <a:spcBef>
                <a:spcPct val="20000"/>
              </a:spcBef>
              <a:defRPr/>
            </a:pPr>
            <a:endParaRPr lang="ko-KR" altLang="en-US" sz="3200">
              <a:solidFill>
                <a:srgbClr val="481C10"/>
              </a:solidFill>
              <a:ea typeface="맑은 고딕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 rotWithShape="1">
          <a:blip r:embed="rId2"/>
          <a:srcRect/>
          <a:stretch>
            <a:fillRect/>
          </a:stretch>
        </p:blipFill>
        <p:spPr>
          <a:xfrm>
            <a:off x="279526" y="4726538"/>
            <a:ext cx="2324100" cy="211455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9" name="Picture 3"/>
          <p:cNvPicPr>
            <a:picLocks noChangeAspect="1" noChangeArrowheads="1"/>
          </p:cNvPicPr>
          <p:nvPr userDrawn="1"/>
        </p:nvPicPr>
        <p:blipFill rotWithShape="1">
          <a:blip r:embed="rId3"/>
          <a:srcRect/>
          <a:stretch>
            <a:fillRect/>
          </a:stretch>
        </p:blipFill>
        <p:spPr>
          <a:xfrm rot="319573">
            <a:off x="680756" y="4293096"/>
            <a:ext cx="506868" cy="51253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사용자 지정 레이아웃" preserve="1" userDrawn="1">
  <p:cSld name="5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4B2FD9B6-DC5A-4644-B01F-335E6DD2CDD1}" type="datetime1">
              <a:rPr lang="ko-KR" altLang="en-US"/>
              <a:pPr lvl="0">
                <a:defRPr/>
              </a:pPr>
              <a:t>2024-03-08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6BC740F2-65F4-46F1-8462-F5CEAE10BBF6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  <p:sp>
        <p:nvSpPr>
          <p:cNvPr id="6" name="Rectangle 440"/>
          <p:cNvSpPr>
            <a:spLocks noChangeArrowheads="1"/>
          </p:cNvSpPr>
          <p:nvPr userDrawn="1"/>
        </p:nvSpPr>
        <p:spPr bwMode="invGray">
          <a:xfrm>
            <a:off x="0" y="647700"/>
            <a:ext cx="9144000" cy="6210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lvl="0">
              <a:defRPr/>
            </a:pPr>
            <a:endParaRPr kumimoji="1" lang="ko-KR" altLang="en-US" sz="1800" b="0" i="0" u="none" strike="noStrike" kern="120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Rectangle 440"/>
          <p:cNvSpPr>
            <a:spLocks noChangeArrowheads="1"/>
          </p:cNvSpPr>
          <p:nvPr userDrawn="1"/>
        </p:nvSpPr>
        <p:spPr bwMode="invGray">
          <a:xfrm>
            <a:off x="0" y="587375"/>
            <a:ext cx="9144000" cy="107950"/>
          </a:xfrm>
          <a:prstGeom prst="rect">
            <a:avLst/>
          </a:prstGeom>
          <a:solidFill>
            <a:srgbClr val="00A496"/>
          </a:solidFill>
          <a:ln>
            <a:solidFill>
              <a:srgbClr val="00A496"/>
            </a:solidFill>
          </a:ln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9pPr>
          </a:lstStyle>
          <a:p>
            <a:pPr algn="ctr" eaLnBrk="1" hangingPunct="1">
              <a:spcBef>
                <a:spcPct val="20000"/>
              </a:spcBef>
              <a:defRPr/>
            </a:pPr>
            <a:endParaRPr lang="ko-KR" altLang="en-US" sz="3200">
              <a:solidFill>
                <a:srgbClr val="481C10"/>
              </a:solidFill>
              <a:ea typeface="맑은 고딕"/>
            </a:endParaRPr>
          </a:p>
        </p:txBody>
      </p:sp>
      <p:pic>
        <p:nvPicPr>
          <p:cNvPr id="2" name="그림 1" descr="텍스트, 새이(가) 표시된 사진&#10;&#10;자동 생성된 설명">
            <a:extLst>
              <a:ext uri="{FF2B5EF4-FFF2-40B4-BE49-F238E27FC236}">
                <a16:creationId xmlns:a16="http://schemas.microsoft.com/office/drawing/2014/main" id="{3939A07C-5192-4AE8-BA97-E597A39ACDD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472" t="57218" r="8970" b="10660"/>
          <a:stretch/>
        </p:blipFill>
        <p:spPr>
          <a:xfrm>
            <a:off x="6019800" y="3878487"/>
            <a:ext cx="3012301" cy="2842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968810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사용자 지정 레이아웃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9"/>
          <p:cNvSpPr txBox="1"/>
          <p:nvPr userDrawn="1"/>
        </p:nvSpPr>
        <p:spPr>
          <a:xfrm>
            <a:off x="755576" y="768921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b="0" spc="-150" baseline="0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A496"/>
                </a:solidFill>
                <a:effectLst/>
                <a:latin typeface="HY견고딕"/>
                <a:ea typeface="HY견고딕"/>
                <a:cs typeface="Tahoma"/>
              </a:rPr>
              <a:t>목차</a:t>
            </a:r>
            <a:endParaRPr kumimoji="0" lang="ko-KR" altLang="en-US" sz="4400" b="0" spc="-150" baseline="0" dirty="0">
              <a:solidFill>
                <a:srgbClr val="00A496"/>
              </a:solidFill>
              <a:latin typeface="HY견고딕"/>
              <a:ea typeface="HY견고딕"/>
              <a:cs typeface="Tahoma"/>
            </a:endParaRP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51323"/>
            <a:ext cx="7615014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+mj-lt"/>
              <a:buAutoNum type="arabicPeriod"/>
              <a:defRPr sz="2000" b="1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9" name="모서리가 둥근 직사각형 4"/>
          <p:cNvSpPr/>
          <p:nvPr userDrawn="1"/>
        </p:nvSpPr>
        <p:spPr>
          <a:xfrm>
            <a:off x="319088" y="404813"/>
            <a:ext cx="8497887" cy="6048375"/>
          </a:xfrm>
          <a:prstGeom prst="roundRect">
            <a:avLst>
              <a:gd name="adj" fmla="val 4629"/>
            </a:avLst>
          </a:prstGeom>
          <a:noFill/>
          <a:ln w="53975">
            <a:solidFill>
              <a:srgbClr val="00A4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4_사용자 지정 레이아웃" preserve="1" userDrawn="1">
  <p:cSld name="1_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9"/>
          <p:cNvSpPr txBox="1"/>
          <p:nvPr userDrawn="1"/>
        </p:nvSpPr>
        <p:spPr>
          <a:xfrm>
            <a:off x="755576" y="768921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b="0" spc="-150" baseline="0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A496"/>
                </a:solidFill>
                <a:effectLst/>
                <a:latin typeface="HY견고딕"/>
                <a:ea typeface="HY견고딕"/>
                <a:cs typeface="Tahoma"/>
              </a:rPr>
              <a:t>학습목표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51323"/>
            <a:ext cx="7615014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Arial"/>
              <a:buChar char="•"/>
              <a:defRPr sz="2000" b="1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9" name="모서리가 둥근 직사각형 4"/>
          <p:cNvSpPr/>
          <p:nvPr userDrawn="1"/>
        </p:nvSpPr>
        <p:spPr>
          <a:xfrm>
            <a:off x="319088" y="404813"/>
            <a:ext cx="8497887" cy="6048375"/>
          </a:xfrm>
          <a:prstGeom prst="roundRect">
            <a:avLst>
              <a:gd name="adj" fmla="val 4629"/>
            </a:avLst>
          </a:prstGeom>
          <a:noFill/>
          <a:ln w="53975">
            <a:solidFill>
              <a:srgbClr val="00A4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사용자 지정 레이아웃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/>
          <p:cNvSpPr>
            <a:spLocks noGrp="1"/>
          </p:cNvSpPr>
          <p:nvPr userDrawn="1"/>
        </p:nvSpPr>
        <p:spPr>
          <a:xfrm>
            <a:off x="719101" y="3412604"/>
            <a:ext cx="7704856" cy="938937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8" name="텍스트 개체 틀 6"/>
          <p:cNvSpPr>
            <a:spLocks noGrp="1"/>
          </p:cNvSpPr>
          <p:nvPr userDrawn="1"/>
        </p:nvSpPr>
        <p:spPr>
          <a:xfrm>
            <a:off x="719101" y="2348880"/>
            <a:ext cx="7704856" cy="938937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9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19572" y="3412604"/>
            <a:ext cx="7704856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4800" b="1"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10" name="텍스트 개체 틀 6"/>
          <p:cNvSpPr>
            <a:spLocks noGrp="1"/>
          </p:cNvSpPr>
          <p:nvPr>
            <p:ph type="body" sz="quarter" idx="14"/>
          </p:nvPr>
        </p:nvSpPr>
        <p:spPr>
          <a:xfrm>
            <a:off x="719572" y="2348880"/>
            <a:ext cx="7704856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5400" b="1"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11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rgbClr val="00A4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rgbClr val="9A5F3A"/>
              </a:solidFill>
            </a:endParaRPr>
          </a:p>
        </p:txBody>
      </p:sp>
    </p:spTree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본문" userDrawn="1">
  <p:cSld name="7_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3"/>
          <p:cNvSpPr>
            <a:spLocks noChangeArrowheads="1"/>
          </p:cNvSpPr>
          <p:nvPr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>
              <a:solidFill>
                <a:srgbClr val="005E5C"/>
              </a:solidFill>
              <a:latin typeface="맑은 고딕"/>
              <a:ea typeface="맑은 고딕"/>
              <a:cs typeface="+mj-cs"/>
            </a:endParaRPr>
          </a:p>
        </p:txBody>
      </p:sp>
      <p:sp>
        <p:nvSpPr>
          <p:cNvPr id="9" name="Rectangle 18"/>
          <p:cNvSpPr>
            <a:spLocks noChangeArrowheads="1"/>
          </p:cNvSpPr>
          <p:nvPr/>
        </p:nvSpPr>
        <p:spPr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/>
                <a:ea typeface="맑은 고딕"/>
                <a:cs typeface="+mj-cs"/>
              </a:rPr>
              <a:pPr algn="r">
                <a:defRPr/>
              </a:pPr>
              <a:t>‹#›</a:t>
            </a:fld>
            <a:r>
              <a:rPr lang="ko-KR" altLang="en-US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/>
                <a:ea typeface="맑은 고딕"/>
                <a:cs typeface="+mj-cs"/>
              </a:rPr>
              <a:t> </a:t>
            </a:r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/>
                <a:ea typeface="맑은 고딕"/>
                <a:cs typeface="+mj-cs"/>
              </a:rPr>
              <a:t>/ 60</a:t>
            </a: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288526" y="35744"/>
            <a:ext cx="7785100" cy="474662"/>
          </a:xfrm>
        </p:spPr>
        <p:txBody>
          <a:bodyPr>
            <a:noAutofit/>
          </a:bodyPr>
          <a:lstStyle>
            <a:lvl1pPr algn="l">
              <a:defRPr sz="2000" b="1" spc="-100" baseline="0">
                <a:solidFill>
                  <a:srgbClr val="007A6E"/>
                </a:solidFill>
                <a:effectLst>
                  <a:glow>
                    <a:schemeClr val="tx1"/>
                  </a:glow>
                </a:effectLst>
                <a:latin typeface="맑은 고딕"/>
                <a:ea typeface="맑은 고딕"/>
              </a:defRPr>
            </a:lvl1pPr>
          </a:lstStyle>
          <a:p>
            <a:pPr lvl="0">
              <a:defRPr/>
            </a:pPr>
            <a:r>
              <a:rPr lang="ko-KR" altLang="en-US" dirty="0"/>
              <a:t>마스터 제목 스타일 편집</a:t>
            </a:r>
          </a:p>
        </p:txBody>
      </p:sp>
      <p:sp>
        <p:nvSpPr>
          <p:cNvPr id="7" name="Rectangle 440"/>
          <p:cNvSpPr>
            <a:spLocks noChangeArrowheads="1"/>
          </p:cNvSpPr>
          <p:nvPr userDrawn="1"/>
        </p:nvSpPr>
        <p:spPr bwMode="invGray">
          <a:xfrm flipV="1">
            <a:off x="0" y="533399"/>
            <a:ext cx="9144000" cy="45719"/>
          </a:xfrm>
          <a:prstGeom prst="rect">
            <a:avLst/>
          </a:prstGeom>
          <a:solidFill>
            <a:srgbClr val="00A496"/>
          </a:solidFill>
          <a:ln w="22225" algn="ctr">
            <a:noFill/>
            <a:miter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  <a:defRPr/>
            </a:pPr>
            <a:endParaRPr lang="ko-KR" altLang="en-US" sz="3200">
              <a:solidFill>
                <a:srgbClr val="481C10"/>
              </a:solidFill>
              <a:latin typeface="맑은 고딕"/>
              <a:ea typeface="맑은 고딕"/>
              <a:cs typeface="+mj-cs"/>
            </a:endParaRPr>
          </a:p>
        </p:txBody>
      </p:sp>
      <p:sp>
        <p:nvSpPr>
          <p:cNvPr id="10" name="텍스트 개체 틀 2"/>
          <p:cNvSpPr>
            <a:spLocks noGrp="1"/>
          </p:cNvSpPr>
          <p:nvPr>
            <p:ph idx="1" hasCustomPrompt="1"/>
          </p:nvPr>
        </p:nvSpPr>
        <p:spPr>
          <a:xfrm>
            <a:off x="611561" y="774420"/>
            <a:ext cx="8280919" cy="5624910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lvl1pPr marL="257040" indent="-25704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37361"/>
              </a:buClr>
              <a:buSzPct val="100000"/>
              <a:buFont typeface="한컴바탕"/>
              <a:buChar char="■"/>
              <a:defRPr sz="1800">
                <a:solidFill>
                  <a:srgbClr val="000000"/>
                </a:solidFill>
              </a:defRPr>
            </a:lvl1pPr>
            <a:lvl2pPr marL="685680" indent="-228480">
              <a:lnSpc>
                <a:spcPct val="150000"/>
              </a:lnSpc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</a:defRPr>
            </a:lvl2pPr>
            <a:lvl3pPr marL="1200150" indent="-285750">
              <a:lnSpc>
                <a:spcPct val="150000"/>
              </a:lnSpc>
              <a:buFont typeface="Wingdings" panose="05000000000000000000" pitchFamily="2" charset="2"/>
              <a:buChar char="ü"/>
              <a:defRPr sz="1400">
                <a:solidFill>
                  <a:srgbClr val="000000"/>
                </a:solidFill>
              </a:defRPr>
            </a:lvl3pPr>
          </a:lstStyle>
          <a:p>
            <a:pPr lvl="0">
              <a:defRPr/>
            </a:pPr>
            <a:r>
              <a:rPr lang="ko-KR" altLang="en-US" dirty="0"/>
              <a:t> 마스터 텍스트 스타일을 편집합니다</a:t>
            </a:r>
          </a:p>
          <a:p>
            <a:pPr lvl="1">
              <a:defRPr/>
            </a:pPr>
            <a:r>
              <a:rPr lang="ko-KR" altLang="en-US" dirty="0"/>
              <a:t> 둘째 수준</a:t>
            </a:r>
          </a:p>
          <a:p>
            <a:pPr lvl="2">
              <a:defRPr/>
            </a:pPr>
            <a:r>
              <a:rPr lang="ko-KR" altLang="en-US" dirty="0"/>
              <a:t>셋째 수준</a:t>
            </a:r>
          </a:p>
        </p:txBody>
      </p:sp>
    </p:spTree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섹션 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rgbClr val="00A496"/>
              </a:buClr>
              <a:buFont typeface="Wingdings" pitchFamily="2" charset="2"/>
              <a:buChar char="n"/>
              <a:defRPr sz="18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400"/>
            </a:lvl3pPr>
            <a:lvl4pPr marL="809625" indent="-180975">
              <a:spcAft>
                <a:spcPts val="300"/>
              </a:spcAft>
              <a:buSzPct val="96000"/>
              <a:defRPr sz="12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312327502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본문"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/>
        </p:nvSpPr>
        <p:spPr bwMode="invGray">
          <a:xfrm>
            <a:off x="0" y="548506"/>
            <a:ext cx="9162510" cy="4571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rgbClr val="481C1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ko-KR" altLang="en-US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 57</a:t>
            </a: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288525" y="35744"/>
            <a:ext cx="7785100" cy="474662"/>
          </a:xfrm>
        </p:spPr>
        <p:txBody>
          <a:bodyPr>
            <a:noAutofit/>
          </a:bodyPr>
          <a:lstStyle>
            <a:lvl1pPr algn="l">
              <a:defRPr sz="2600" b="1" spc="-100" baseline="0">
                <a:solidFill>
                  <a:srgbClr val="C00000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288526" y="773705"/>
            <a:ext cx="8603954" cy="5669958"/>
          </a:xfrm>
        </p:spPr>
        <p:txBody>
          <a:bodyPr>
            <a:normAutofit/>
          </a:bodyPr>
          <a:lstStyle>
            <a:lvl1pPr marL="93662" indent="0">
              <a:lnSpc>
                <a:spcPct val="150000"/>
              </a:lnSpc>
              <a:buClr>
                <a:schemeClr val="accent5">
                  <a:lumMod val="50000"/>
                </a:schemeClr>
              </a:buClr>
              <a:buSzPct val="70000"/>
              <a:buFont typeface="맑은 고딕" panose="020B0503020000020004" pitchFamily="50" charset="-127"/>
              <a:buNone/>
              <a:defRPr sz="2000" b="1"/>
            </a:lvl1pPr>
            <a:lvl2pPr marL="457200" marR="0" indent="0" algn="l" defTabSz="914400" rtl="0" eaLnBrk="1" fontAlgn="auto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chemeClr val="accent5">
                  <a:lumMod val="50000"/>
                </a:schemeClr>
              </a:buClr>
              <a:buSzTx/>
              <a:buFont typeface="Wingdings" panose="05000000000000000000" pitchFamily="2" charset="2"/>
              <a:buNone/>
              <a:tabLst/>
              <a:defRPr sz="1600"/>
            </a:lvl2pPr>
            <a:lvl3pPr marL="8048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826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982662" indent="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ko-KR" altLang="en-US" dirty="0"/>
              <a:t>마스터 텍스트 스타일을</a:t>
            </a:r>
          </a:p>
          <a:p>
            <a:pPr lvl="1"/>
            <a:r>
              <a:rPr lang="ko-KR" altLang="en-US" dirty="0"/>
              <a:t>둘째 수준</a:t>
            </a:r>
            <a:endParaRPr lang="en-US" altLang="ko-KR" dirty="0"/>
          </a:p>
          <a:p>
            <a:pPr marL="627063" marR="0" lvl="1" indent="-169863" algn="l" defTabSz="914400" rtl="0" eaLnBrk="1" fontAlgn="auto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chemeClr val="accent5">
                  <a:lumMod val="50000"/>
                </a:schemeClr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  <a:p>
            <a:pPr lvl="4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253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 name="ch01_JAVA 들여다보기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/>
                <a:ea typeface="맑은 고딕"/>
              </a:defRPr>
            </a:lvl1pPr>
          </a:lstStyle>
          <a:p>
            <a:pPr lvl="0">
              <a:defRPr/>
            </a:pPr>
            <a:fld id="{4B2FD9B6-DC5A-4644-B01F-335E6DD2CDD1}" type="datetime1">
              <a:rPr lang="ko-KR" altLang="en-US"/>
              <a:pPr lvl="0">
                <a:defRPr/>
              </a:pPr>
              <a:t>2024-03-08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/>
                <a:ea typeface="맑은 고딕"/>
              </a:defRPr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/>
                <a:ea typeface="맑은 고딕"/>
              </a:defRPr>
            </a:lvl1pPr>
          </a:lstStyle>
          <a:p>
            <a:pPr lvl="0">
              <a:defRPr/>
            </a:pPr>
            <a:fld id="{6BC740F2-65F4-46F1-8462-F5CEAE10BBF6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84" r:id="rId3"/>
    <p:sldLayoutId id="2147483737" r:id="rId4"/>
    <p:sldLayoutId id="2147483738" r:id="rId5"/>
    <p:sldLayoutId id="2147483739" r:id="rId6"/>
    <p:sldLayoutId id="2147483740" r:id="rId7"/>
    <p:sldLayoutId id="2147483785" r:id="rId8"/>
    <p:sldLayoutId id="2147483741" r:id="rId9"/>
    <p:sldLayoutId id="2147483742" r:id="rId10"/>
    <p:sldLayoutId id="2147483786" r:id="rId11"/>
  </p:sldLayoutIdLst>
  <p:transition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맑은 고딕"/>
          <a:ea typeface="맑은 고딕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맑은 고딕"/>
          <a:ea typeface="맑은 고딕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맑은 고딕"/>
          <a:ea typeface="맑은 고딕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맑은 고딕"/>
          <a:ea typeface="맑은 고딕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맑은 고딕"/>
          <a:ea typeface="맑은 고딕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맑은 고딕"/>
          <a:ea typeface="맑은 고딕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9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9.jp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jp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jp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jp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44569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E98E0A-3422-47AD-8976-3FA06FF9F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forward </a:t>
            </a:r>
            <a:r>
              <a:rPr lang="ko-KR" altLang="en-US" dirty="0"/>
              <a:t>액션 태그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forward </a:t>
            </a:r>
            <a:r>
              <a:rPr lang="ko-KR" altLang="en-US" dirty="0"/>
              <a:t>액션 태그 사용 예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5199CED0-1ECB-D92F-7DC3-69C47C8760C3}"/>
              </a:ext>
            </a:extLst>
          </p:cNvPr>
          <p:cNvGrpSpPr/>
          <p:nvPr/>
        </p:nvGrpSpPr>
        <p:grpSpPr>
          <a:xfrm>
            <a:off x="1561714" y="1293568"/>
            <a:ext cx="6020572" cy="5330787"/>
            <a:chOff x="1561356" y="1178750"/>
            <a:chExt cx="6020572" cy="5330787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1A341B4E-774F-F9C0-79D6-2CABC3E35F0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77814" y="1178750"/>
              <a:ext cx="6004114" cy="2762322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9C688631-9066-668C-0E40-E378AC9240B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61356" y="3969060"/>
              <a:ext cx="5989801" cy="2540477"/>
            </a:xfrm>
            <a:prstGeom prst="rect">
              <a:avLst/>
            </a:prstGeom>
          </p:spPr>
        </p:pic>
      </p:grpSp>
      <p:pic>
        <p:nvPicPr>
          <p:cNvPr id="11" name="그림 10">
            <a:extLst>
              <a:ext uri="{FF2B5EF4-FFF2-40B4-BE49-F238E27FC236}">
                <a16:creationId xmlns:a16="http://schemas.microsoft.com/office/drawing/2014/main" id="{9F28F8F1-F5C9-291A-193D-1275160C53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7413" y="5712725"/>
            <a:ext cx="2589855" cy="700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934926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66EC46A8-398B-4DA8-9B6D-F2804B05F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forward </a:t>
            </a:r>
            <a:r>
              <a:rPr lang="ko-KR" altLang="en-US" dirty="0"/>
              <a:t>액션 태그</a:t>
            </a:r>
          </a:p>
        </p:txBody>
      </p:sp>
      <p:sp>
        <p:nvSpPr>
          <p:cNvPr id="2" name="텍스트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forward </a:t>
            </a:r>
            <a:r>
              <a:rPr lang="ko-KR" altLang="en-US" dirty="0"/>
              <a:t>액션 태그의 페이지 흐름 처리 과정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E336E3D-227F-4BF0-924D-7C73A43AA3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9592" y="2041424"/>
            <a:ext cx="7560840" cy="2941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326178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66EC46A8-398B-4DA8-9B6D-F2804B05F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forward </a:t>
            </a:r>
            <a:r>
              <a:rPr lang="ko-KR" altLang="en-US" dirty="0"/>
              <a:t>액션 태그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994827B5-ABE4-7C24-BF9F-DF02C4AAEAA0}"/>
              </a:ext>
            </a:extLst>
          </p:cNvPr>
          <p:cNvGrpSpPr/>
          <p:nvPr/>
        </p:nvGrpSpPr>
        <p:grpSpPr>
          <a:xfrm>
            <a:off x="1594990" y="1199720"/>
            <a:ext cx="5954020" cy="5559650"/>
            <a:chOff x="1785745" y="1178750"/>
            <a:chExt cx="5954020" cy="5559650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B520F38D-E6D2-2470-8C0D-FD26C1DCE0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85745" y="1178750"/>
              <a:ext cx="5932550" cy="2826728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748AD0B7-E74A-BA1D-C658-3223410E171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85745" y="4061954"/>
              <a:ext cx="5954020" cy="2676446"/>
            </a:xfrm>
            <a:prstGeom prst="rect">
              <a:avLst/>
            </a:prstGeom>
          </p:spPr>
        </p:pic>
      </p:grpSp>
      <p:sp>
        <p:nvSpPr>
          <p:cNvPr id="2" name="텍스트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[</a:t>
            </a:r>
            <a:r>
              <a:rPr lang="ko-KR" altLang="en-US" b="1" dirty="0">
                <a:solidFill>
                  <a:srgbClr val="0070C0"/>
                </a:solidFill>
              </a:rPr>
              <a:t>예제 </a:t>
            </a:r>
            <a:r>
              <a:rPr lang="en-US" altLang="ko-KR" b="1" dirty="0">
                <a:solidFill>
                  <a:srgbClr val="0070C0"/>
                </a:solidFill>
              </a:rPr>
              <a:t>4-1] forward </a:t>
            </a:r>
            <a:r>
              <a:rPr lang="ko-KR" altLang="en-US" b="1" dirty="0">
                <a:solidFill>
                  <a:srgbClr val="0070C0"/>
                </a:solidFill>
              </a:rPr>
              <a:t>액션 태그로 현재 날짜와 시각을 출력하는 페이지로 이동하기</a:t>
            </a:r>
            <a:endParaRPr lang="en-US" altLang="ko-KR" b="1" dirty="0">
              <a:solidFill>
                <a:srgbClr val="0070C0"/>
              </a:solidFill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EF48E188-0FC4-DF00-76AA-8A7CBC529E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1285" y="1582078"/>
            <a:ext cx="2161195" cy="1009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277417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/>
              <a:t>include </a:t>
            </a:r>
            <a:r>
              <a:rPr lang="ko-KR" altLang="en-US" dirty="0"/>
              <a:t>액션 태그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u="sng" dirty="0"/>
              <a:t>Section 03</a:t>
            </a:r>
          </a:p>
        </p:txBody>
      </p:sp>
    </p:spTree>
    <p:extLst>
      <p:ext uri="{BB962C8B-B14F-4D97-AF65-F5344CB8AC3E}">
        <p14:creationId xmlns:p14="http://schemas.microsoft.com/office/powerpoint/2010/main" val="1820139018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16D1D6-2175-491E-B12E-4D6487A17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include </a:t>
            </a:r>
            <a:r>
              <a:rPr lang="ko-KR" altLang="en-US" dirty="0"/>
              <a:t>액션 태그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include </a:t>
            </a:r>
            <a:r>
              <a:rPr lang="ko-KR" altLang="en-US" dirty="0"/>
              <a:t>액션 태그</a:t>
            </a:r>
            <a:endParaRPr lang="en-US" altLang="ko-KR" dirty="0"/>
          </a:p>
          <a:p>
            <a:pPr lvl="1"/>
            <a:r>
              <a:rPr lang="ko-KR" altLang="en-US" dirty="0"/>
              <a:t>현재 </a:t>
            </a:r>
            <a:r>
              <a:rPr lang="en-US" altLang="ko-KR" dirty="0"/>
              <a:t>JSP </a:t>
            </a:r>
            <a:r>
              <a:rPr lang="ko-KR" altLang="en-US" dirty="0"/>
              <a:t>페이지의 특정 영역에 외부 파일의 내용을 포함하는 태그</a:t>
            </a:r>
            <a:endParaRPr lang="en-US" altLang="ko-KR" dirty="0"/>
          </a:p>
          <a:p>
            <a:pPr lvl="2"/>
            <a:r>
              <a:rPr lang="ko-KR" altLang="en-US" dirty="0"/>
              <a:t>현재 </a:t>
            </a:r>
            <a:r>
              <a:rPr lang="en-US" altLang="ko-KR" dirty="0"/>
              <a:t>JSP </a:t>
            </a:r>
            <a:r>
              <a:rPr lang="ko-KR" altLang="en-US" dirty="0"/>
              <a:t>페이지에 포함할 수 있는 외부 파일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HTML, JSP, </a:t>
            </a:r>
            <a:r>
              <a:rPr lang="ko-KR" altLang="en-US" dirty="0" err="1"/>
              <a:t>서블릿</a:t>
            </a:r>
            <a:r>
              <a:rPr lang="ko-KR" altLang="en-US" dirty="0"/>
              <a:t> 페이지 등</a:t>
            </a:r>
            <a:endParaRPr lang="en-US" altLang="ko-KR" b="0" dirty="0"/>
          </a:p>
          <a:p>
            <a:pPr lvl="1"/>
            <a:endParaRPr lang="en-US" altLang="ko-KR" dirty="0"/>
          </a:p>
          <a:p>
            <a:pPr lvl="1"/>
            <a:endParaRPr lang="en-US" altLang="ko-KR" sz="1200" dirty="0"/>
          </a:p>
          <a:p>
            <a:pPr lvl="1"/>
            <a:r>
              <a:rPr lang="en-US" altLang="ko-KR" dirty="0"/>
              <a:t>page </a:t>
            </a:r>
            <a:r>
              <a:rPr lang="ko-KR" altLang="en-US" dirty="0"/>
              <a:t>속성 값</a:t>
            </a:r>
            <a:endParaRPr lang="en-US" altLang="ko-KR" dirty="0"/>
          </a:p>
          <a:p>
            <a:pPr lvl="2"/>
            <a:r>
              <a:rPr lang="ko-KR" altLang="en-US" dirty="0"/>
              <a:t>현재 </a:t>
            </a:r>
            <a:r>
              <a:rPr lang="en-US" altLang="ko-KR" dirty="0"/>
              <a:t>JSP </a:t>
            </a:r>
            <a:r>
              <a:rPr lang="ko-KR" altLang="en-US" dirty="0"/>
              <a:t>페이지 내에 포함할 내용을 가진 외부 파일명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ko-KR" altLang="en-US" dirty="0"/>
              <a:t>외부 파일은 현재 </a:t>
            </a:r>
            <a:r>
              <a:rPr lang="en-US" altLang="ko-KR" dirty="0"/>
              <a:t>JSP </a:t>
            </a:r>
            <a:r>
              <a:rPr lang="ko-KR" altLang="en-US" dirty="0"/>
              <a:t>페이지와 같은 디렉터리에 있으면 파일명만 설정하고</a:t>
            </a:r>
            <a:r>
              <a:rPr lang="en-US" altLang="ko-KR" dirty="0"/>
              <a:t>, </a:t>
            </a:r>
            <a:br>
              <a:rPr lang="en-US" altLang="ko-KR" dirty="0"/>
            </a:br>
            <a:r>
              <a:rPr lang="ko-KR" altLang="en-US" dirty="0"/>
              <a:t>그렇지 않으면 전체 </a:t>
            </a:r>
            <a:r>
              <a:rPr lang="en-US" altLang="ko-KR" dirty="0"/>
              <a:t>URL(</a:t>
            </a:r>
            <a:r>
              <a:rPr lang="ko-KR" altLang="en-US" dirty="0"/>
              <a:t>또는 상대 경로</a:t>
            </a:r>
            <a:r>
              <a:rPr lang="en-US" altLang="ko-KR" dirty="0"/>
              <a:t>)</a:t>
            </a:r>
            <a:r>
              <a:rPr lang="ko-KR" altLang="en-US" dirty="0"/>
              <a:t>을 설정해야 함</a:t>
            </a:r>
            <a:r>
              <a:rPr lang="en-US" altLang="ko-KR" dirty="0"/>
              <a:t> </a:t>
            </a:r>
          </a:p>
          <a:p>
            <a:pPr lvl="1"/>
            <a:r>
              <a:rPr lang="en-US" altLang="ko-KR" dirty="0"/>
              <a:t>flush </a:t>
            </a:r>
            <a:r>
              <a:rPr lang="ko-KR" altLang="en-US" dirty="0"/>
              <a:t>속성 값</a:t>
            </a:r>
            <a:endParaRPr lang="en-US" altLang="ko-KR" dirty="0"/>
          </a:p>
          <a:p>
            <a:pPr lvl="2"/>
            <a:r>
              <a:rPr lang="ko-KR" altLang="en-US" dirty="0"/>
              <a:t>설정한 외부 파일로 제어가 이동할 때 현재 </a:t>
            </a:r>
            <a:r>
              <a:rPr lang="en-US" altLang="ko-KR" dirty="0"/>
              <a:t>JSP </a:t>
            </a:r>
            <a:r>
              <a:rPr lang="ko-KR" altLang="en-US" dirty="0"/>
              <a:t>페이지가 지금까지 출력 버퍼에 저장한 결과를 처리함</a:t>
            </a:r>
            <a:r>
              <a:rPr lang="en-US" altLang="ko-KR" dirty="0"/>
              <a:t>(</a:t>
            </a:r>
            <a:r>
              <a:rPr lang="ko-KR" altLang="en-US" dirty="0"/>
              <a:t>기본 값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false)</a:t>
            </a:r>
          </a:p>
          <a:p>
            <a:pPr lvl="2"/>
            <a:r>
              <a:rPr lang="en-US" altLang="ko-KR" dirty="0"/>
              <a:t>true</a:t>
            </a:r>
            <a:r>
              <a:rPr lang="ko-KR" altLang="en-US" dirty="0"/>
              <a:t>로 설정하면 외부 파일로 제어가 이동할 때 현재 </a:t>
            </a:r>
            <a:r>
              <a:rPr lang="en-US" altLang="ko-KR" dirty="0"/>
              <a:t>JSP </a:t>
            </a:r>
            <a:r>
              <a:rPr lang="ko-KR" altLang="en-US" dirty="0"/>
              <a:t>페이지가 지금까지 출력 버퍼에 저장된 내용을 웹 브라우저에 출력하고 출력 버퍼를 비움</a:t>
            </a:r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52EED32-0EEB-7DD7-4BFD-23E7F5D487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738" y="1972221"/>
            <a:ext cx="6604525" cy="511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420240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16D1D6-2175-491E-B12E-4D6487A17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include </a:t>
            </a:r>
            <a:r>
              <a:rPr lang="ko-KR" altLang="en-US" dirty="0"/>
              <a:t>액션 태그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include </a:t>
            </a:r>
            <a:r>
              <a:rPr lang="ko-KR" altLang="en-US" dirty="0"/>
              <a:t>액션 태그 사용 예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87C26B0F-6C87-E4D3-CF40-ADFBE3BFD8D1}"/>
              </a:ext>
            </a:extLst>
          </p:cNvPr>
          <p:cNvGrpSpPr/>
          <p:nvPr/>
        </p:nvGrpSpPr>
        <p:grpSpPr>
          <a:xfrm>
            <a:off x="1569943" y="1263006"/>
            <a:ext cx="6004114" cy="5316344"/>
            <a:chOff x="1562786" y="1178750"/>
            <a:chExt cx="6004114" cy="5316344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6ED8F216-5F52-C855-E537-CB8F3F2A612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77099" y="1178750"/>
              <a:ext cx="5989801" cy="2769477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A3BBF552-1CDA-C818-B719-B005635947A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62786" y="3961773"/>
              <a:ext cx="6004114" cy="2533321"/>
            </a:xfrm>
            <a:prstGeom prst="rect">
              <a:avLst/>
            </a:prstGeom>
          </p:spPr>
        </p:pic>
      </p:grpSp>
      <p:pic>
        <p:nvPicPr>
          <p:cNvPr id="11" name="그림 10">
            <a:extLst>
              <a:ext uri="{FF2B5EF4-FFF2-40B4-BE49-F238E27FC236}">
                <a16:creationId xmlns:a16="http://schemas.microsoft.com/office/drawing/2014/main" id="{E18ACFC3-846B-7AFB-0773-0BCA414557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2130" y="5095581"/>
            <a:ext cx="3285380" cy="1320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396479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B3E1AED8-AEC3-4E87-9F18-40875D487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include </a:t>
            </a:r>
            <a:r>
              <a:rPr lang="ko-KR" altLang="en-US" dirty="0"/>
              <a:t>액션 태그</a:t>
            </a:r>
          </a:p>
        </p:txBody>
      </p:sp>
      <p:sp>
        <p:nvSpPr>
          <p:cNvPr id="2" name="텍스트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include </a:t>
            </a:r>
            <a:r>
              <a:rPr lang="ko-KR" altLang="en-US" dirty="0"/>
              <a:t>액션 태그의 처리 과정 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EB0DBB7-7945-4913-8AE4-BA7C419A52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6138" y="1888040"/>
            <a:ext cx="7331724" cy="212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779025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B3E1AED8-AEC3-4E87-9F18-40875D487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include </a:t>
            </a:r>
            <a:r>
              <a:rPr lang="ko-KR" altLang="en-US" dirty="0"/>
              <a:t>액션 태그</a:t>
            </a:r>
          </a:p>
        </p:txBody>
      </p:sp>
      <p:sp>
        <p:nvSpPr>
          <p:cNvPr id="2" name="텍스트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include </a:t>
            </a:r>
            <a:r>
              <a:rPr lang="ko-KR" altLang="en-US" dirty="0"/>
              <a:t>액션 태그와 </a:t>
            </a:r>
            <a:r>
              <a:rPr lang="en-US" altLang="ko-KR" dirty="0"/>
              <a:t>include </a:t>
            </a:r>
            <a:r>
              <a:rPr lang="ko-KR" altLang="en-US" dirty="0" err="1"/>
              <a:t>디렉티브</a:t>
            </a:r>
            <a:r>
              <a:rPr lang="ko-KR" altLang="en-US" dirty="0"/>
              <a:t> 태그의 차이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107C358-1968-2DE8-4D60-9277FF9EC2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671" y="1805884"/>
            <a:ext cx="6866659" cy="2433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091467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B3E1AED8-AEC3-4E87-9F18-40875D487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include </a:t>
            </a:r>
            <a:r>
              <a:rPr lang="ko-KR" altLang="en-US" dirty="0"/>
              <a:t>액션 태그</a:t>
            </a:r>
          </a:p>
        </p:txBody>
      </p:sp>
      <p:sp>
        <p:nvSpPr>
          <p:cNvPr id="2" name="텍스트 개체 틀 1"/>
          <p:cNvSpPr>
            <a:spLocks noGrp="1"/>
          </p:cNvSpPr>
          <p:nvPr>
            <p:ph idx="1"/>
          </p:nvPr>
        </p:nvSpPr>
        <p:spPr>
          <a:xfrm>
            <a:off x="611561" y="774420"/>
            <a:ext cx="8532439" cy="5624910"/>
          </a:xfrm>
        </p:spPr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[</a:t>
            </a:r>
            <a:r>
              <a:rPr lang="ko-KR" altLang="en-US" b="1" dirty="0">
                <a:solidFill>
                  <a:srgbClr val="0070C0"/>
                </a:solidFill>
              </a:rPr>
              <a:t>예제 </a:t>
            </a:r>
            <a:r>
              <a:rPr lang="en-US" altLang="ko-KR" b="1" dirty="0">
                <a:solidFill>
                  <a:srgbClr val="0070C0"/>
                </a:solidFill>
              </a:rPr>
              <a:t>4-2] include </a:t>
            </a:r>
            <a:r>
              <a:rPr lang="ko-KR" altLang="en-US" b="1" dirty="0">
                <a:solidFill>
                  <a:srgbClr val="0070C0"/>
                </a:solidFill>
              </a:rPr>
              <a:t>액션 태그에 현재 날짜와 시각을 출력하는 페이지 포함하기</a:t>
            </a:r>
            <a:endParaRPr lang="en-US" altLang="ko-KR" b="1" dirty="0">
              <a:solidFill>
                <a:srgbClr val="0070C0"/>
              </a:solidFill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42C98DF0-C36F-F719-A498-30372FDAF633}"/>
              </a:ext>
            </a:extLst>
          </p:cNvPr>
          <p:cNvGrpSpPr/>
          <p:nvPr/>
        </p:nvGrpSpPr>
        <p:grpSpPr>
          <a:xfrm>
            <a:off x="1602147" y="1223755"/>
            <a:ext cx="5939706" cy="5547224"/>
            <a:chOff x="1602147" y="1268760"/>
            <a:chExt cx="5939706" cy="5547224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EEA4FC36-08ED-15A9-DA6C-C474F015D03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02147" y="1268760"/>
              <a:ext cx="5939706" cy="2898291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06E1B9CF-1C4E-A5A2-C25C-40282D18FD7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16458" y="4182476"/>
              <a:ext cx="5925395" cy="26335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60855956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/>
              <a:t>param </a:t>
            </a:r>
            <a:r>
              <a:rPr lang="ko-KR" altLang="en-US" dirty="0"/>
              <a:t>액션 태그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u="sng" dirty="0"/>
              <a:t>Section 04</a:t>
            </a:r>
          </a:p>
        </p:txBody>
      </p:sp>
    </p:spTree>
    <p:extLst>
      <p:ext uri="{BB962C8B-B14F-4D97-AF65-F5344CB8AC3E}">
        <p14:creationId xmlns:p14="http://schemas.microsoft.com/office/powerpoint/2010/main" val="3819967605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AE37D05-C5F3-E59C-B391-B391259DE0C2}"/>
              </a:ext>
            </a:extLst>
          </p:cNvPr>
          <p:cNvSpPr/>
          <p:nvPr/>
        </p:nvSpPr>
        <p:spPr bwMode="auto">
          <a:xfrm>
            <a:off x="4352212" y="836712"/>
            <a:ext cx="4458272" cy="2246769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0" marR="0" indent="0" algn="r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000" b="1">
                <a:latin typeface="+mj-ea"/>
                <a:ea typeface="+mj-ea"/>
              </a:rPr>
              <a:t>Chapter 04</a:t>
            </a:r>
            <a:endParaRPr lang="en-US" altLang="ko-KR" sz="4000" b="1" baseline="0" dirty="0">
              <a:latin typeface="+mj-ea"/>
              <a:ea typeface="+mj-ea"/>
            </a:endParaRPr>
          </a:p>
          <a:p>
            <a:pPr algn="r" eaLnBrk="1" latinLnBrk="1" hangingPunct="1">
              <a:defRPr/>
            </a:pPr>
            <a:r>
              <a:rPr kumimoji="1" lang="ko-KR" altLang="en-US" sz="4000" b="1" spc="-150" dirty="0">
                <a:latin typeface="+mj-ea"/>
                <a:ea typeface="+mj-ea"/>
              </a:rPr>
              <a:t>액션</a:t>
            </a:r>
            <a:r>
              <a:rPr kumimoji="1" lang="ko-KR" altLang="en-US" sz="4000" b="1" kern="1200" spc="-150" dirty="0">
                <a:latin typeface="+mj-ea"/>
                <a:ea typeface="+mj-ea"/>
              </a:rPr>
              <a:t> </a:t>
            </a:r>
            <a:r>
              <a:rPr kumimoji="1" lang="ko-KR" altLang="en-US" sz="4000" b="1" spc="-150" dirty="0">
                <a:latin typeface="+mj-ea"/>
                <a:ea typeface="+mj-ea"/>
              </a:rPr>
              <a:t>태그</a:t>
            </a:r>
            <a:r>
              <a:rPr kumimoji="1" lang="en-US" altLang="ko-KR" sz="4000" b="1" spc="-150" dirty="0">
                <a:latin typeface="+mj-ea"/>
                <a:ea typeface="+mj-ea"/>
              </a:rPr>
              <a:t>:</a:t>
            </a:r>
          </a:p>
          <a:p>
            <a:pPr algn="r" eaLnBrk="1" latinLnBrk="1" hangingPunct="1">
              <a:defRPr/>
            </a:pPr>
            <a:r>
              <a:rPr kumimoji="1" lang="ko-KR" altLang="en-US" sz="4000" b="1" kern="1200" spc="-150" dirty="0">
                <a:latin typeface="+mj-ea"/>
                <a:ea typeface="+mj-ea"/>
              </a:rPr>
              <a:t>도서 목록 표시하기</a:t>
            </a:r>
            <a:endParaRPr kumimoji="1" lang="en-US" altLang="ko-KR" sz="4000" b="1" kern="1200" spc="-15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874685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D12EAC-22A8-4684-AE25-3A62CEAC4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en-US" altLang="ko-KR" dirty="0" err="1"/>
              <a:t>param</a:t>
            </a:r>
            <a:r>
              <a:rPr lang="en-US" altLang="ko-KR" dirty="0"/>
              <a:t> </a:t>
            </a:r>
            <a:r>
              <a:rPr lang="ko-KR" altLang="en-US" dirty="0"/>
              <a:t>액션 태그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param</a:t>
            </a:r>
            <a:r>
              <a:rPr lang="en-US" altLang="ko-KR" dirty="0"/>
              <a:t> </a:t>
            </a:r>
            <a:r>
              <a:rPr lang="ko-KR" altLang="en-US" dirty="0"/>
              <a:t>액션 태그</a:t>
            </a:r>
            <a:endParaRPr lang="en-US" altLang="ko-KR" dirty="0"/>
          </a:p>
          <a:p>
            <a:pPr lvl="1"/>
            <a:r>
              <a:rPr lang="ko-KR" altLang="en-US" dirty="0"/>
              <a:t>현재 </a:t>
            </a:r>
            <a:r>
              <a:rPr lang="en-US" altLang="ko-KR" dirty="0"/>
              <a:t>JSP </a:t>
            </a:r>
            <a:r>
              <a:rPr lang="ko-KR" altLang="en-US" dirty="0"/>
              <a:t>페이지에서 다른 페이지에 정보를 전달하는 태그</a:t>
            </a:r>
            <a:endParaRPr lang="en-US" altLang="ko-KR" dirty="0"/>
          </a:p>
          <a:p>
            <a:pPr lvl="1"/>
            <a:r>
              <a:rPr lang="ko-KR" altLang="en-US" dirty="0"/>
              <a:t>단독으로 사용되지 못하며 </a:t>
            </a:r>
            <a:r>
              <a:rPr lang="en-US" altLang="ko-KR" dirty="0"/>
              <a:t>&lt;</a:t>
            </a:r>
            <a:r>
              <a:rPr lang="en-US" altLang="ko-KR" dirty="0" err="1"/>
              <a:t>jsp:forward</a:t>
            </a:r>
            <a:r>
              <a:rPr lang="en-US" altLang="ko-KR" dirty="0"/>
              <a:t>&gt;</a:t>
            </a:r>
            <a:r>
              <a:rPr lang="ko-KR" altLang="en-US" dirty="0"/>
              <a:t> 또는 </a:t>
            </a:r>
            <a:r>
              <a:rPr lang="en-US" altLang="ko-KR" dirty="0"/>
              <a:t>&lt;</a:t>
            </a:r>
            <a:r>
              <a:rPr lang="en-US" altLang="ko-KR" dirty="0" err="1"/>
              <a:t>jsp:include</a:t>
            </a:r>
            <a:r>
              <a:rPr lang="en-US" altLang="ko-KR" dirty="0"/>
              <a:t>&gt; </a:t>
            </a:r>
            <a:r>
              <a:rPr lang="ko-KR" altLang="en-US" dirty="0"/>
              <a:t>태그의 내부에 사용</a:t>
            </a:r>
            <a:endParaRPr lang="en-US" altLang="ko-KR" dirty="0"/>
          </a:p>
          <a:p>
            <a:pPr lvl="1"/>
            <a:r>
              <a:rPr lang="ko-KR" altLang="en-US" dirty="0"/>
              <a:t>다른 페이지에 여러 개의 정보를 전송해야 할 때는 다중의 </a:t>
            </a:r>
            <a:r>
              <a:rPr lang="en-US" altLang="ko-KR" dirty="0" err="1"/>
              <a:t>param</a:t>
            </a:r>
            <a:r>
              <a:rPr lang="en-US" altLang="ko-KR" dirty="0"/>
              <a:t> </a:t>
            </a:r>
            <a:r>
              <a:rPr lang="ko-KR" altLang="en-US" dirty="0"/>
              <a:t>액션 태그 사용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AE887E6-A5D2-E7F1-D105-57C8B41BDA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5802" y="2528900"/>
            <a:ext cx="6612396" cy="1283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675322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D12EAC-22A8-4684-AE25-3A62CEAC4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param </a:t>
            </a:r>
            <a:r>
              <a:rPr lang="ko-KR" altLang="en-US" dirty="0"/>
              <a:t>액션 태그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jsp:param</a:t>
            </a:r>
            <a:r>
              <a:rPr lang="en-US" altLang="ko-KR" dirty="0"/>
              <a:t> </a:t>
            </a:r>
            <a:r>
              <a:rPr lang="ko-KR" altLang="en-US" dirty="0"/>
              <a:t>액션 태그 사용 예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5307DE3D-4E65-5AAB-281F-4034B82537B3}"/>
              </a:ext>
            </a:extLst>
          </p:cNvPr>
          <p:cNvGrpSpPr/>
          <p:nvPr/>
        </p:nvGrpSpPr>
        <p:grpSpPr>
          <a:xfrm>
            <a:off x="1569808" y="1178750"/>
            <a:ext cx="6014432" cy="5503428"/>
            <a:chOff x="1563473" y="1299691"/>
            <a:chExt cx="6014432" cy="5503428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11B9C959-9A2B-9319-8D6D-EAF9ECC0B2CC}"/>
                </a:ext>
              </a:extLst>
            </p:cNvPr>
            <p:cNvGrpSpPr/>
            <p:nvPr/>
          </p:nvGrpSpPr>
          <p:grpSpPr>
            <a:xfrm>
              <a:off x="1563473" y="1299691"/>
              <a:ext cx="6007006" cy="3191952"/>
              <a:chOff x="1563473" y="1299691"/>
              <a:chExt cx="6007006" cy="3191952"/>
            </a:xfrm>
          </p:grpSpPr>
          <p:pic>
            <p:nvPicPr>
              <p:cNvPr id="6" name="그림 5">
                <a:extLst>
                  <a:ext uri="{FF2B5EF4-FFF2-40B4-BE49-F238E27FC236}">
                    <a16:creationId xmlns:a16="http://schemas.microsoft.com/office/drawing/2014/main" id="{39F206FE-9A28-E144-8A4B-D11BE0AB692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573522" y="1299691"/>
                <a:ext cx="5996957" cy="2418821"/>
              </a:xfrm>
              <a:prstGeom prst="rect">
                <a:avLst/>
              </a:prstGeom>
            </p:spPr>
          </p:pic>
          <p:pic>
            <p:nvPicPr>
              <p:cNvPr id="8" name="그림 7">
                <a:extLst>
                  <a:ext uri="{FF2B5EF4-FFF2-40B4-BE49-F238E27FC236}">
                    <a16:creationId xmlns:a16="http://schemas.microsoft.com/office/drawing/2014/main" id="{5914913C-E0C1-5277-70CC-2E0F9CEF307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63473" y="3682984"/>
                <a:ext cx="5996957" cy="808659"/>
              </a:xfrm>
              <a:prstGeom prst="rect">
                <a:avLst/>
              </a:prstGeom>
            </p:spPr>
          </p:pic>
        </p:grpSp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43A30870-3616-964C-265F-4737C5DAC6F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73791" y="4491643"/>
              <a:ext cx="6004114" cy="231147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08844662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D12EAC-22A8-4684-AE25-3A62CEAC4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param </a:t>
            </a:r>
            <a:r>
              <a:rPr lang="ko-KR" altLang="en-US" dirty="0"/>
              <a:t>액션 태그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idx="1"/>
          </p:nvPr>
        </p:nvSpPr>
        <p:spPr>
          <a:xfrm>
            <a:off x="611561" y="774420"/>
            <a:ext cx="8415934" cy="5624910"/>
          </a:xfrm>
        </p:spPr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[</a:t>
            </a:r>
            <a:r>
              <a:rPr lang="ko-KR" altLang="en-US" b="1" dirty="0">
                <a:solidFill>
                  <a:srgbClr val="0070C0"/>
                </a:solidFill>
              </a:rPr>
              <a:t>예제 </a:t>
            </a:r>
            <a:r>
              <a:rPr lang="en-US" altLang="ko-KR" b="1" dirty="0">
                <a:solidFill>
                  <a:srgbClr val="0070C0"/>
                </a:solidFill>
              </a:rPr>
              <a:t>4-3] forward </a:t>
            </a:r>
            <a:r>
              <a:rPr lang="ko-KR" altLang="en-US" b="1" dirty="0">
                <a:solidFill>
                  <a:srgbClr val="0070C0"/>
                </a:solidFill>
              </a:rPr>
              <a:t>액션 태그와 </a:t>
            </a:r>
            <a:r>
              <a:rPr lang="en-US" altLang="ko-KR" b="1" dirty="0">
                <a:solidFill>
                  <a:srgbClr val="0070C0"/>
                </a:solidFill>
              </a:rPr>
              <a:t>param </a:t>
            </a:r>
            <a:r>
              <a:rPr lang="ko-KR" altLang="en-US" b="1" dirty="0">
                <a:solidFill>
                  <a:srgbClr val="0070C0"/>
                </a:solidFill>
              </a:rPr>
              <a:t>액션 태그에 아이디와 이름 전달하기</a:t>
            </a:r>
            <a:endParaRPr lang="en-US" altLang="ko-KR" b="1" dirty="0">
              <a:solidFill>
                <a:srgbClr val="0070C0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64D69FA-787D-A3B0-1853-70E20203E4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3353" y="1634286"/>
            <a:ext cx="6557294" cy="4179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807549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D12EAC-22A8-4684-AE25-3A62CEAC4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param </a:t>
            </a:r>
            <a:r>
              <a:rPr lang="ko-KR" altLang="en-US" dirty="0"/>
              <a:t>액션 태그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idx="1"/>
          </p:nvPr>
        </p:nvSpPr>
        <p:spPr>
          <a:xfrm>
            <a:off x="611561" y="774420"/>
            <a:ext cx="8370929" cy="5624910"/>
          </a:xfrm>
        </p:spPr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[</a:t>
            </a:r>
            <a:r>
              <a:rPr lang="ko-KR" altLang="en-US" b="1" dirty="0">
                <a:solidFill>
                  <a:srgbClr val="0070C0"/>
                </a:solidFill>
              </a:rPr>
              <a:t>예제 </a:t>
            </a:r>
            <a:r>
              <a:rPr lang="en-US" altLang="ko-KR" b="1" dirty="0">
                <a:solidFill>
                  <a:srgbClr val="0070C0"/>
                </a:solidFill>
              </a:rPr>
              <a:t>4-3] forward </a:t>
            </a:r>
            <a:r>
              <a:rPr lang="ko-KR" altLang="en-US" b="1" dirty="0">
                <a:solidFill>
                  <a:srgbClr val="0070C0"/>
                </a:solidFill>
              </a:rPr>
              <a:t>액션 태그와 </a:t>
            </a:r>
            <a:r>
              <a:rPr lang="en-US" altLang="ko-KR" b="1" dirty="0">
                <a:solidFill>
                  <a:srgbClr val="0070C0"/>
                </a:solidFill>
              </a:rPr>
              <a:t>param </a:t>
            </a:r>
            <a:r>
              <a:rPr lang="ko-KR" altLang="en-US" b="1" dirty="0">
                <a:solidFill>
                  <a:srgbClr val="0070C0"/>
                </a:solidFill>
              </a:rPr>
              <a:t>액션 태그에 아이디와 이름 전달하기</a:t>
            </a:r>
            <a:endParaRPr lang="en-US" altLang="ko-KR" b="1" dirty="0">
              <a:solidFill>
                <a:srgbClr val="0070C0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7230CCF0-EB99-30AE-871B-DC303819EC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1225" y="1853825"/>
            <a:ext cx="6541550" cy="3668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908572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D12EAC-22A8-4684-AE25-3A62CEAC4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param </a:t>
            </a:r>
            <a:r>
              <a:rPr lang="ko-KR" altLang="en-US" dirty="0"/>
              <a:t>액션 태그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[</a:t>
            </a:r>
            <a:r>
              <a:rPr lang="ko-KR" altLang="en-US" b="1" dirty="0">
                <a:solidFill>
                  <a:srgbClr val="0070C0"/>
                </a:solidFill>
              </a:rPr>
              <a:t>예제 </a:t>
            </a:r>
            <a:r>
              <a:rPr lang="en-US" altLang="ko-KR" b="1" dirty="0">
                <a:solidFill>
                  <a:srgbClr val="0070C0"/>
                </a:solidFill>
              </a:rPr>
              <a:t>4-4] include </a:t>
            </a:r>
            <a:r>
              <a:rPr lang="ko-KR" altLang="en-US" b="1" dirty="0">
                <a:solidFill>
                  <a:srgbClr val="0070C0"/>
                </a:solidFill>
              </a:rPr>
              <a:t>액션 태그와 </a:t>
            </a:r>
            <a:r>
              <a:rPr lang="en-US" altLang="ko-KR" b="1" dirty="0">
                <a:solidFill>
                  <a:srgbClr val="0070C0"/>
                </a:solidFill>
              </a:rPr>
              <a:t>param </a:t>
            </a:r>
            <a:r>
              <a:rPr lang="ko-KR" altLang="en-US" b="1" dirty="0">
                <a:solidFill>
                  <a:srgbClr val="0070C0"/>
                </a:solidFill>
              </a:rPr>
              <a:t>액션 태그에 제목과 현재 날짜 전달하기</a:t>
            </a:r>
            <a:endParaRPr lang="en-US" altLang="ko-KR" b="1" dirty="0">
              <a:solidFill>
                <a:srgbClr val="0070C0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09D76C3-869F-F331-B457-58B34F2953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7609" y="1663547"/>
            <a:ext cx="6588781" cy="4195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822837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D12EAC-22A8-4684-AE25-3A62CEAC4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param </a:t>
            </a:r>
            <a:r>
              <a:rPr lang="ko-KR" altLang="en-US" dirty="0"/>
              <a:t>액션 태그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[</a:t>
            </a:r>
            <a:r>
              <a:rPr lang="ko-KR" altLang="en-US" b="1" dirty="0">
                <a:solidFill>
                  <a:srgbClr val="0070C0"/>
                </a:solidFill>
              </a:rPr>
              <a:t>예제 </a:t>
            </a:r>
            <a:r>
              <a:rPr lang="en-US" altLang="ko-KR" b="1" dirty="0">
                <a:solidFill>
                  <a:srgbClr val="0070C0"/>
                </a:solidFill>
              </a:rPr>
              <a:t>4-4] include </a:t>
            </a:r>
            <a:r>
              <a:rPr lang="ko-KR" altLang="en-US" b="1" dirty="0">
                <a:solidFill>
                  <a:srgbClr val="0070C0"/>
                </a:solidFill>
              </a:rPr>
              <a:t>액션 태그와 </a:t>
            </a:r>
            <a:r>
              <a:rPr lang="en-US" altLang="ko-KR" b="1" dirty="0">
                <a:solidFill>
                  <a:srgbClr val="0070C0"/>
                </a:solidFill>
              </a:rPr>
              <a:t>param </a:t>
            </a:r>
            <a:r>
              <a:rPr lang="ko-KR" altLang="en-US" b="1" dirty="0">
                <a:solidFill>
                  <a:srgbClr val="0070C0"/>
                </a:solidFill>
              </a:rPr>
              <a:t>액션 태그에 제목과 현재 날짜 전달하기</a:t>
            </a:r>
            <a:endParaRPr lang="en-US" altLang="ko-KR" b="1" dirty="0">
              <a:solidFill>
                <a:srgbClr val="0070C0"/>
              </a:solidFill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B3BB767E-2464-322D-4C21-32A7D2ABF985}"/>
              </a:ext>
            </a:extLst>
          </p:cNvPr>
          <p:cNvGrpSpPr/>
          <p:nvPr/>
        </p:nvGrpSpPr>
        <p:grpSpPr>
          <a:xfrm>
            <a:off x="1293352" y="1718810"/>
            <a:ext cx="6577390" cy="3690410"/>
            <a:chOff x="1293352" y="1583795"/>
            <a:chExt cx="6577390" cy="3690410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2243538C-8D8E-D2EB-D8C3-1DE37F7A024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93352" y="1583795"/>
              <a:ext cx="6557294" cy="2928347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2ADC6CAA-6691-965D-6694-5BD30334364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13448" y="4502759"/>
              <a:ext cx="6557294" cy="77144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84114622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 err="1"/>
              <a:t>자바빈즈</a:t>
            </a:r>
            <a:r>
              <a:rPr lang="en-US" altLang="ko-KR" dirty="0"/>
              <a:t> </a:t>
            </a:r>
            <a:r>
              <a:rPr lang="ko-KR" altLang="en-US" dirty="0"/>
              <a:t>액션 태그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u="sng" dirty="0"/>
              <a:t>Section 05</a:t>
            </a:r>
          </a:p>
        </p:txBody>
      </p:sp>
    </p:spTree>
    <p:extLst>
      <p:ext uri="{BB962C8B-B14F-4D97-AF65-F5344CB8AC3E}">
        <p14:creationId xmlns:p14="http://schemas.microsoft.com/office/powerpoint/2010/main" val="3511823680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6430EC-F2DD-4A94-828C-08A09DC81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 err="1"/>
              <a:t>자바빈즈의</a:t>
            </a:r>
            <a:r>
              <a:rPr lang="ko-KR" altLang="en-US" dirty="0"/>
              <a:t> 개요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자바빈즈</a:t>
            </a:r>
            <a:endParaRPr lang="en-US" altLang="ko-KR" dirty="0"/>
          </a:p>
          <a:p>
            <a:pPr lvl="1"/>
            <a:r>
              <a:rPr lang="ko-KR" altLang="en-US" dirty="0"/>
              <a:t>동적 콘텐츠 개발을 위해 자바 코드를 사용하여 자바 클래스로 </a:t>
            </a:r>
            <a:r>
              <a:rPr lang="ko-KR" altLang="en-US" dirty="0" err="1"/>
              <a:t>로직을</a:t>
            </a:r>
            <a:r>
              <a:rPr lang="ko-KR" altLang="en-US" dirty="0"/>
              <a:t> </a:t>
            </a:r>
            <a:br>
              <a:rPr lang="en-US" altLang="ko-KR" dirty="0"/>
            </a:br>
            <a:r>
              <a:rPr lang="ko-KR" altLang="en-US" dirty="0"/>
              <a:t>작성하는 방법</a:t>
            </a:r>
            <a:endParaRPr lang="en-US" altLang="ko-KR" dirty="0"/>
          </a:p>
          <a:p>
            <a:pPr lvl="1"/>
            <a:r>
              <a:rPr lang="en-US" altLang="ko-KR" dirty="0"/>
              <a:t>JSP </a:t>
            </a:r>
            <a:r>
              <a:rPr lang="ko-KR" altLang="en-US" dirty="0"/>
              <a:t>페이지에서 화면을 표현하기 위한 계산식이나 자료의 처리를 담당하는 </a:t>
            </a:r>
            <a:br>
              <a:rPr lang="en-US" altLang="ko-KR" dirty="0"/>
            </a:br>
            <a:r>
              <a:rPr lang="ko-KR" altLang="en-US" dirty="0"/>
              <a:t>자바코드를 따로 분리하여 작성하는 것</a:t>
            </a:r>
            <a:endParaRPr lang="en-US" altLang="ko-KR" dirty="0"/>
          </a:p>
          <a:p>
            <a:pPr lvl="1"/>
            <a:r>
              <a:rPr lang="en-US" altLang="ko-KR" dirty="0"/>
              <a:t>JSP </a:t>
            </a:r>
            <a:r>
              <a:rPr lang="ko-KR" altLang="en-US" dirty="0"/>
              <a:t>페이지가 </a:t>
            </a:r>
            <a:r>
              <a:rPr lang="en-US" altLang="ko-KR" dirty="0"/>
              <a:t>HTML</a:t>
            </a:r>
            <a:r>
              <a:rPr lang="ko-KR" altLang="en-US" dirty="0"/>
              <a:t>과 같이 쉽고 간단한 코드만으로 구성</a:t>
            </a:r>
          </a:p>
          <a:p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E34C2BF-A8E0-426D-950D-301A27A60B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85597" y="3553073"/>
            <a:ext cx="7560840" cy="1631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696037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EA5A1777-65D8-4B5A-81B7-2493F619C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 err="1"/>
              <a:t>자바빈즈의</a:t>
            </a:r>
            <a:r>
              <a:rPr lang="ko-KR" altLang="en-US" dirty="0"/>
              <a:t> 개요</a:t>
            </a:r>
          </a:p>
        </p:txBody>
      </p:sp>
      <p:sp>
        <p:nvSpPr>
          <p:cNvPr id="2" name="텍스트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자바빈즈를</a:t>
            </a:r>
            <a:r>
              <a:rPr lang="ko-KR" altLang="en-US" dirty="0"/>
              <a:t> 작성할 때 규칙</a:t>
            </a:r>
            <a:endParaRPr lang="en-US" altLang="ko-KR" dirty="0"/>
          </a:p>
          <a:p>
            <a:pPr lvl="1"/>
            <a:r>
              <a:rPr lang="ko-KR" altLang="en-US" dirty="0"/>
              <a:t>자바 클래스는 </a:t>
            </a:r>
            <a:r>
              <a:rPr lang="en-US" altLang="ko-KR" dirty="0" err="1"/>
              <a:t>java.io.Serializable</a:t>
            </a:r>
            <a:r>
              <a:rPr lang="en-US" altLang="ko-KR" dirty="0"/>
              <a:t> </a:t>
            </a:r>
            <a:r>
              <a:rPr lang="ko-KR" altLang="en-US" dirty="0"/>
              <a:t>인터페이스를 구현해야 함</a:t>
            </a:r>
            <a:endParaRPr lang="en-US" altLang="ko-KR" dirty="0"/>
          </a:p>
          <a:p>
            <a:pPr lvl="1"/>
            <a:r>
              <a:rPr lang="ko-KR" altLang="en-US" dirty="0"/>
              <a:t>인수가 없는 기본 생성자가 있어야 함</a:t>
            </a:r>
            <a:endParaRPr lang="en-US" altLang="ko-KR" dirty="0"/>
          </a:p>
          <a:p>
            <a:pPr lvl="1"/>
            <a:r>
              <a:rPr lang="ko-KR" altLang="en-US" dirty="0"/>
              <a:t>모든 멤버 변수인 프로퍼티는 </a:t>
            </a:r>
            <a:r>
              <a:rPr lang="en-US" altLang="ko-KR" dirty="0"/>
              <a:t>private </a:t>
            </a:r>
            <a:r>
              <a:rPr lang="ko-KR" altLang="en-US" dirty="0"/>
              <a:t>접근 지정자로 설정해야 함</a:t>
            </a:r>
            <a:endParaRPr lang="en-US" altLang="ko-KR" dirty="0"/>
          </a:p>
          <a:p>
            <a:pPr lvl="1"/>
            <a:r>
              <a:rPr lang="ko-KR" altLang="en-US" dirty="0"/>
              <a:t>모든 멤버 변수인 프로퍼티는 </a:t>
            </a:r>
            <a:r>
              <a:rPr lang="en-US" altLang="ko-KR" dirty="0"/>
              <a:t>getter/setter( ) </a:t>
            </a:r>
            <a:r>
              <a:rPr lang="ko-KR" altLang="en-US" dirty="0"/>
              <a:t>메소드가 존재해야 함</a:t>
            </a:r>
            <a:endParaRPr lang="en-US" altLang="ko-KR" dirty="0"/>
          </a:p>
          <a:p>
            <a:pPr lvl="1"/>
            <a:endParaRPr lang="en-US" altLang="ko-KR" sz="100" dirty="0"/>
          </a:p>
          <a:p>
            <a:pPr lvl="2"/>
            <a:r>
              <a:rPr lang="en-US" altLang="ko-KR" dirty="0"/>
              <a:t>getter( ) </a:t>
            </a:r>
            <a:r>
              <a:rPr lang="ko-KR" altLang="en-US" dirty="0"/>
              <a:t>메소드 </a:t>
            </a:r>
            <a:r>
              <a:rPr lang="en-US" altLang="ko-KR" dirty="0"/>
              <a:t>:</a:t>
            </a:r>
            <a:r>
              <a:rPr lang="ko-KR" altLang="en-US" dirty="0"/>
              <a:t> 멤버 변수에 저장된 값을 가져올 수 있는 메소드</a:t>
            </a:r>
            <a:r>
              <a:rPr lang="en-US" altLang="ko-KR" dirty="0"/>
              <a:t> </a:t>
            </a:r>
          </a:p>
          <a:p>
            <a:pPr lvl="2"/>
            <a:r>
              <a:rPr lang="en-US" altLang="ko-KR" dirty="0"/>
              <a:t>setter( ) </a:t>
            </a:r>
            <a:r>
              <a:rPr lang="ko-KR" altLang="en-US" dirty="0"/>
              <a:t>메소드 </a:t>
            </a:r>
            <a:r>
              <a:rPr lang="en-US" altLang="ko-KR" dirty="0"/>
              <a:t>:</a:t>
            </a:r>
            <a:r>
              <a:rPr lang="ko-KR" altLang="en-US" dirty="0"/>
              <a:t> 멤버 변수에 값을 저 장할 수 있는 메소드</a:t>
            </a:r>
          </a:p>
        </p:txBody>
      </p:sp>
    </p:spTree>
    <p:extLst>
      <p:ext uri="{BB962C8B-B14F-4D97-AF65-F5344CB8AC3E}">
        <p14:creationId xmlns:p14="http://schemas.microsoft.com/office/powerpoint/2010/main" val="3622995096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EA5A1777-65D8-4B5A-81B7-2493F619C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 err="1"/>
              <a:t>자바빈즈의</a:t>
            </a:r>
            <a:r>
              <a:rPr lang="ko-KR" altLang="en-US" dirty="0"/>
              <a:t> 개요</a:t>
            </a:r>
          </a:p>
        </p:txBody>
      </p:sp>
      <p:sp>
        <p:nvSpPr>
          <p:cNvPr id="2" name="텍스트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자바빈즈</a:t>
            </a:r>
            <a:r>
              <a:rPr lang="ko-KR" altLang="en-US" dirty="0"/>
              <a:t> 작성 예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B9436EF-14AF-A8E7-C899-FB378DB652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737" y="1318694"/>
            <a:ext cx="6604525" cy="5305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530793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150000"/>
              </a:lnSpc>
              <a:defRPr/>
            </a:pPr>
            <a:r>
              <a:rPr lang="ko-KR" altLang="en-US" sz="2400" b="1" spc="-150" dirty="0">
                <a:latin typeface="맑은 고딕"/>
              </a:rPr>
              <a:t>액션 태그의 개요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ko-KR" sz="2400" b="1" spc="-150" dirty="0">
                <a:latin typeface="맑은 고딕"/>
              </a:rPr>
              <a:t>forward </a:t>
            </a:r>
            <a:r>
              <a:rPr lang="ko-KR" altLang="en-US" sz="2400" b="1" spc="-150" dirty="0">
                <a:latin typeface="맑은 고딕"/>
              </a:rPr>
              <a:t>액션 태그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ko-KR" sz="2400" b="1" spc="-150" dirty="0">
                <a:latin typeface="맑은 고딕"/>
              </a:rPr>
              <a:t>include </a:t>
            </a:r>
            <a:r>
              <a:rPr lang="ko-KR" altLang="en-US" sz="2400" b="1" spc="-150" dirty="0">
                <a:latin typeface="맑은 고딕"/>
              </a:rPr>
              <a:t>액션 태그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ko-KR" sz="2400" b="1" spc="-150" dirty="0">
                <a:latin typeface="맑은 고딕"/>
              </a:rPr>
              <a:t>param </a:t>
            </a:r>
            <a:r>
              <a:rPr lang="ko-KR" altLang="en-US" sz="2400" b="1" spc="-150" dirty="0">
                <a:latin typeface="맑은 고딕"/>
              </a:rPr>
              <a:t>액션 태그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ko-KR" altLang="en-US" sz="2400" b="1" spc="-150" dirty="0" err="1">
                <a:latin typeface="맑은 고딕"/>
              </a:rPr>
              <a:t>자바빈즈</a:t>
            </a:r>
            <a:r>
              <a:rPr lang="ko-KR" altLang="en-US" sz="2400" b="1" spc="-150" dirty="0">
                <a:latin typeface="맑은 고딕"/>
              </a:rPr>
              <a:t> 액션 태그</a:t>
            </a:r>
            <a:endParaRPr lang="en-US" altLang="ko-KR" sz="2400" b="1" spc="-150" dirty="0">
              <a:latin typeface="맑은 고딕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ko-KR" sz="2400" b="1" spc="-150" dirty="0">
                <a:latin typeface="맑은 고딕"/>
              </a:rPr>
              <a:t>[</a:t>
            </a:r>
            <a:r>
              <a:rPr lang="ko-KR" altLang="en-US" sz="2400" b="1" spc="-150" dirty="0" err="1">
                <a:latin typeface="맑은 고딕"/>
              </a:rPr>
              <a:t>북마켓</a:t>
            </a:r>
            <a:r>
              <a:rPr lang="en-US" altLang="ko-KR" sz="2400" b="1" spc="-150" dirty="0">
                <a:latin typeface="맑은 고딕"/>
              </a:rPr>
              <a:t>]</a:t>
            </a:r>
            <a:r>
              <a:rPr lang="ko-KR" altLang="en-US" sz="2400" b="1" spc="-150" dirty="0">
                <a:latin typeface="맑은 고딕"/>
              </a:rPr>
              <a:t> 도서 목록 표시하기</a:t>
            </a:r>
            <a:endParaRPr lang="ko-KR" altLang="ko-KR" sz="2400" b="1" spc="-150" dirty="0">
              <a:latin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CCAA6F89-D220-4C52-BD3F-B20346390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en-US" altLang="ko-KR" dirty="0" err="1"/>
              <a:t>useBean</a:t>
            </a:r>
            <a:r>
              <a:rPr lang="en-US" altLang="ko-KR" dirty="0"/>
              <a:t> </a:t>
            </a:r>
            <a:r>
              <a:rPr lang="ko-KR" altLang="en-US" dirty="0"/>
              <a:t>액션 태그로 </a:t>
            </a:r>
            <a:r>
              <a:rPr lang="ko-KR" altLang="en-US" dirty="0" err="1"/>
              <a:t>자바빈즈</a:t>
            </a:r>
            <a:r>
              <a:rPr lang="ko-KR" altLang="en-US" dirty="0"/>
              <a:t> 사용하기</a:t>
            </a:r>
          </a:p>
        </p:txBody>
      </p:sp>
      <p:sp>
        <p:nvSpPr>
          <p:cNvPr id="2" name="텍스트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useBean</a:t>
            </a:r>
            <a:r>
              <a:rPr lang="en-US" altLang="ko-KR" dirty="0"/>
              <a:t> </a:t>
            </a:r>
            <a:r>
              <a:rPr lang="ko-KR" altLang="en-US" dirty="0"/>
              <a:t>액션 태그</a:t>
            </a:r>
            <a:endParaRPr lang="en-US" altLang="ko-KR" dirty="0"/>
          </a:p>
          <a:p>
            <a:pPr lvl="1"/>
            <a:r>
              <a:rPr lang="en-US" altLang="ko-KR" dirty="0"/>
              <a:t>JSP </a:t>
            </a:r>
            <a:r>
              <a:rPr lang="ko-KR" altLang="en-US" dirty="0"/>
              <a:t>페이지에서 </a:t>
            </a:r>
            <a:r>
              <a:rPr lang="ko-KR" altLang="en-US" dirty="0" err="1"/>
              <a:t>자바빈즈를</a:t>
            </a:r>
            <a:r>
              <a:rPr lang="ko-KR" altLang="en-US" dirty="0"/>
              <a:t> 사용하기 위해 실제 자바 클래스를 선언하고 </a:t>
            </a:r>
            <a:br>
              <a:rPr lang="en-US" altLang="ko-KR" dirty="0"/>
            </a:br>
            <a:r>
              <a:rPr lang="ko-KR" altLang="en-US" dirty="0"/>
              <a:t>초기화하는 태그</a:t>
            </a:r>
            <a:endParaRPr lang="en-US" altLang="ko-KR" dirty="0"/>
          </a:p>
          <a:p>
            <a:pPr lvl="1"/>
            <a:r>
              <a:rPr lang="en-US" altLang="ko-KR" dirty="0"/>
              <a:t>id </a:t>
            </a:r>
            <a:r>
              <a:rPr lang="ko-KR" altLang="en-US" dirty="0"/>
              <a:t>속성과 </a:t>
            </a:r>
            <a:r>
              <a:rPr lang="en-US" altLang="ko-KR" dirty="0"/>
              <a:t>scope </a:t>
            </a:r>
            <a:r>
              <a:rPr lang="ko-KR" altLang="en-US" dirty="0"/>
              <a:t>속성을 바탕으로 </a:t>
            </a:r>
            <a:r>
              <a:rPr lang="ko-KR" altLang="en-US" dirty="0" err="1"/>
              <a:t>자바빈즈의</a:t>
            </a:r>
            <a:r>
              <a:rPr lang="ko-KR" altLang="en-US" dirty="0"/>
              <a:t> 객체를 검색함</a:t>
            </a:r>
            <a:endParaRPr lang="en-US" altLang="ko-KR" dirty="0"/>
          </a:p>
          <a:p>
            <a:pPr lvl="1"/>
            <a:r>
              <a:rPr lang="ko-KR" altLang="en-US" dirty="0"/>
              <a:t>객체가 발견되지 않으면 빈 객체를 생성함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29989" y="3654025"/>
            <a:ext cx="7279786" cy="209477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DB6AD08-41F4-DA59-70E8-56BD971BB2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9737" y="2819445"/>
            <a:ext cx="6604525" cy="519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967405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CCAA6F89-D220-4C52-BD3F-B20346390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en-US" altLang="ko-KR" dirty="0" err="1"/>
              <a:t>useBean</a:t>
            </a:r>
            <a:r>
              <a:rPr lang="en-US" altLang="ko-KR" dirty="0"/>
              <a:t> </a:t>
            </a:r>
            <a:r>
              <a:rPr lang="ko-KR" altLang="en-US" dirty="0"/>
              <a:t>액션 태그로 </a:t>
            </a:r>
            <a:r>
              <a:rPr lang="ko-KR" altLang="en-US" dirty="0" err="1"/>
              <a:t>자바빈즈</a:t>
            </a:r>
            <a:r>
              <a:rPr lang="ko-KR" altLang="en-US" dirty="0"/>
              <a:t> 사용하기</a:t>
            </a:r>
          </a:p>
        </p:txBody>
      </p:sp>
      <p:sp>
        <p:nvSpPr>
          <p:cNvPr id="2" name="텍스트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useBean</a:t>
            </a:r>
            <a:r>
              <a:rPr lang="en-US" altLang="ko-KR" dirty="0"/>
              <a:t> </a:t>
            </a:r>
            <a:r>
              <a:rPr lang="ko-KR" altLang="en-US" dirty="0"/>
              <a:t>액션 태그 사용 예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ko-KR" altLang="en-US" dirty="0"/>
              <a:t>동일한 내용의 자바 코드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5D88F93-07B4-8B96-E6C1-1A83B791A3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6625" y="1268760"/>
            <a:ext cx="6580909" cy="503802"/>
          </a:xfrm>
          <a:prstGeom prst="rect">
            <a:avLst/>
          </a:prstGeom>
        </p:spPr>
      </p:pic>
      <p:grpSp>
        <p:nvGrpSpPr>
          <p:cNvPr id="12" name="그룹 11">
            <a:extLst>
              <a:ext uri="{FF2B5EF4-FFF2-40B4-BE49-F238E27FC236}">
                <a16:creationId xmlns:a16="http://schemas.microsoft.com/office/drawing/2014/main" id="{023311C4-90B4-705C-18F3-D0B29373C9BD}"/>
              </a:ext>
            </a:extLst>
          </p:cNvPr>
          <p:cNvGrpSpPr/>
          <p:nvPr/>
        </p:nvGrpSpPr>
        <p:grpSpPr>
          <a:xfrm>
            <a:off x="1269737" y="2618910"/>
            <a:ext cx="6604525" cy="1440160"/>
            <a:chOff x="1269737" y="2618910"/>
            <a:chExt cx="6604525" cy="1440160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E3C10488-0D4D-36A2-0E57-13820600D9F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73674" y="2618910"/>
              <a:ext cx="6596653" cy="858037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39948BC5-2144-AF24-97BC-7B6BFD0D36A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69737" y="3484421"/>
              <a:ext cx="6604525" cy="5746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29352405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CCAA6F89-D220-4C52-BD3F-B20346390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en-US" altLang="ko-KR" dirty="0" err="1"/>
              <a:t>useBean</a:t>
            </a:r>
            <a:r>
              <a:rPr lang="en-US" altLang="ko-KR" dirty="0"/>
              <a:t> </a:t>
            </a:r>
            <a:r>
              <a:rPr lang="ko-KR" altLang="en-US" dirty="0"/>
              <a:t>액션 태그로 </a:t>
            </a:r>
            <a:r>
              <a:rPr lang="ko-KR" altLang="en-US" dirty="0" err="1"/>
              <a:t>자바빈즈</a:t>
            </a:r>
            <a:r>
              <a:rPr lang="ko-KR" altLang="en-US" dirty="0"/>
              <a:t> 사용하기</a:t>
            </a:r>
          </a:p>
        </p:txBody>
      </p:sp>
      <p:sp>
        <p:nvSpPr>
          <p:cNvPr id="2" name="텍스트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[</a:t>
            </a:r>
            <a:r>
              <a:rPr lang="ko-KR" altLang="en-US" b="1" dirty="0">
                <a:solidFill>
                  <a:srgbClr val="0070C0"/>
                </a:solidFill>
              </a:rPr>
              <a:t>예제 </a:t>
            </a:r>
            <a:r>
              <a:rPr lang="en-US" altLang="ko-KR" b="1" dirty="0">
                <a:solidFill>
                  <a:srgbClr val="0070C0"/>
                </a:solidFill>
              </a:rPr>
              <a:t>4-5] </a:t>
            </a:r>
            <a:r>
              <a:rPr lang="en-US" altLang="ko-KR" b="1" dirty="0" err="1">
                <a:solidFill>
                  <a:srgbClr val="0070C0"/>
                </a:solidFill>
              </a:rPr>
              <a:t>useBean</a:t>
            </a:r>
            <a:r>
              <a:rPr lang="en-US" altLang="ko-KR" b="1" dirty="0">
                <a:solidFill>
                  <a:srgbClr val="0070C0"/>
                </a:solidFill>
              </a:rPr>
              <a:t> </a:t>
            </a:r>
            <a:r>
              <a:rPr lang="ko-KR" altLang="en-US" b="1" dirty="0">
                <a:solidFill>
                  <a:srgbClr val="0070C0"/>
                </a:solidFill>
              </a:rPr>
              <a:t>액션 태그에 </a:t>
            </a:r>
            <a:r>
              <a:rPr lang="en-US" altLang="ko-KR" b="1" dirty="0">
                <a:solidFill>
                  <a:srgbClr val="0070C0"/>
                </a:solidFill>
              </a:rPr>
              <a:t>Date </a:t>
            </a:r>
            <a:r>
              <a:rPr lang="ko-KR" altLang="en-US" b="1" dirty="0">
                <a:solidFill>
                  <a:srgbClr val="0070C0"/>
                </a:solidFill>
              </a:rPr>
              <a:t>클래스를 사용하여 현재 날짜와 시각 출력하기</a:t>
            </a:r>
            <a:endParaRPr lang="en-US" altLang="ko-KR" b="1" dirty="0">
              <a:solidFill>
                <a:srgbClr val="0070C0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6AED492-0532-BE34-15A3-0781EC8646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0905" y="1672293"/>
            <a:ext cx="6502190" cy="3691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033618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CCAA6F89-D220-4C52-BD3F-B20346390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en-US" altLang="ko-KR" dirty="0" err="1"/>
              <a:t>useBean</a:t>
            </a:r>
            <a:r>
              <a:rPr lang="en-US" altLang="ko-KR" dirty="0"/>
              <a:t> </a:t>
            </a:r>
            <a:r>
              <a:rPr lang="ko-KR" altLang="en-US" dirty="0"/>
              <a:t>액션 태그로 </a:t>
            </a:r>
            <a:r>
              <a:rPr lang="ko-KR" altLang="en-US" dirty="0" err="1"/>
              <a:t>자바빈즈</a:t>
            </a:r>
            <a:r>
              <a:rPr lang="ko-KR" altLang="en-US" dirty="0"/>
              <a:t> 사용하기</a:t>
            </a:r>
          </a:p>
        </p:txBody>
      </p:sp>
      <p:sp>
        <p:nvSpPr>
          <p:cNvPr id="2" name="텍스트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[</a:t>
            </a:r>
            <a:r>
              <a:rPr lang="ko-KR" altLang="en-US" b="1" dirty="0">
                <a:solidFill>
                  <a:srgbClr val="0070C0"/>
                </a:solidFill>
              </a:rPr>
              <a:t>예제 </a:t>
            </a:r>
            <a:r>
              <a:rPr lang="en-US" altLang="ko-KR" b="1" dirty="0">
                <a:solidFill>
                  <a:srgbClr val="0070C0"/>
                </a:solidFill>
              </a:rPr>
              <a:t>4-6] </a:t>
            </a:r>
            <a:r>
              <a:rPr lang="ko-KR" altLang="en-US" b="1" dirty="0" err="1">
                <a:solidFill>
                  <a:srgbClr val="0070C0"/>
                </a:solidFill>
              </a:rPr>
              <a:t>자바빈즈</a:t>
            </a:r>
            <a:r>
              <a:rPr lang="ko-KR" altLang="en-US" b="1" dirty="0">
                <a:solidFill>
                  <a:srgbClr val="0070C0"/>
                </a:solidFill>
              </a:rPr>
              <a:t> </a:t>
            </a:r>
            <a:r>
              <a:rPr lang="en-US" altLang="ko-KR" b="1" dirty="0">
                <a:solidFill>
                  <a:srgbClr val="0070C0"/>
                </a:solidFill>
              </a:rPr>
              <a:t>Calculator</a:t>
            </a:r>
            <a:r>
              <a:rPr lang="ko-KR" altLang="en-US" b="1" dirty="0">
                <a:solidFill>
                  <a:srgbClr val="0070C0"/>
                </a:solidFill>
              </a:rPr>
              <a:t>를 생성하고 </a:t>
            </a:r>
            <a:r>
              <a:rPr lang="en-US" altLang="ko-KR" b="1" dirty="0" err="1">
                <a:solidFill>
                  <a:srgbClr val="0070C0"/>
                </a:solidFill>
              </a:rPr>
              <a:t>useBean</a:t>
            </a:r>
            <a:r>
              <a:rPr lang="en-US" altLang="ko-KR" b="1" dirty="0">
                <a:solidFill>
                  <a:srgbClr val="0070C0"/>
                </a:solidFill>
              </a:rPr>
              <a:t> </a:t>
            </a:r>
            <a:r>
              <a:rPr lang="ko-KR" altLang="en-US" b="1" dirty="0">
                <a:solidFill>
                  <a:srgbClr val="0070C0"/>
                </a:solidFill>
              </a:rPr>
              <a:t>액션 태그에 </a:t>
            </a:r>
            <a:r>
              <a:rPr lang="en-US" altLang="ko-KR" b="1" dirty="0">
                <a:solidFill>
                  <a:srgbClr val="0070C0"/>
                </a:solidFill>
              </a:rPr>
              <a:t>Calculator </a:t>
            </a:r>
            <a:r>
              <a:rPr lang="ko-KR" altLang="en-US" b="1" dirty="0">
                <a:solidFill>
                  <a:srgbClr val="0070C0"/>
                </a:solidFill>
              </a:rPr>
              <a:t>클래스를 사용하여 숫자 출력하기</a:t>
            </a:r>
            <a:endParaRPr lang="en-US" altLang="ko-KR" b="1" dirty="0">
              <a:solidFill>
                <a:srgbClr val="0070C0"/>
              </a:solidFill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783A4615-8100-2527-D2A4-396E5D50D4DE}"/>
              </a:ext>
            </a:extLst>
          </p:cNvPr>
          <p:cNvGrpSpPr/>
          <p:nvPr/>
        </p:nvGrpSpPr>
        <p:grpSpPr>
          <a:xfrm>
            <a:off x="1586809" y="1428684"/>
            <a:ext cx="5955044" cy="5290494"/>
            <a:chOff x="1586809" y="1448780"/>
            <a:chExt cx="5955044" cy="5290494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09B8C7D6-21C9-5A49-C85B-9DEFFA064BE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02147" y="1448780"/>
              <a:ext cx="5939706" cy="1910725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48E51E0A-A33C-E688-1A2B-9A62044F13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86809" y="3404451"/>
              <a:ext cx="5939706" cy="333482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74805546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CCAA6F89-D220-4C52-BD3F-B20346390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en-US" altLang="ko-KR" dirty="0" err="1"/>
              <a:t>useBean</a:t>
            </a:r>
            <a:r>
              <a:rPr lang="en-US" altLang="ko-KR" dirty="0"/>
              <a:t> </a:t>
            </a:r>
            <a:r>
              <a:rPr lang="ko-KR" altLang="en-US" dirty="0"/>
              <a:t>액션 태그로 </a:t>
            </a:r>
            <a:r>
              <a:rPr lang="ko-KR" altLang="en-US" dirty="0" err="1"/>
              <a:t>자바빈즈</a:t>
            </a:r>
            <a:r>
              <a:rPr lang="ko-KR" altLang="en-US" dirty="0"/>
              <a:t> 사용하기</a:t>
            </a:r>
          </a:p>
        </p:txBody>
      </p:sp>
      <p:sp>
        <p:nvSpPr>
          <p:cNvPr id="2" name="텍스트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[</a:t>
            </a:r>
            <a:r>
              <a:rPr lang="ko-KR" altLang="en-US" b="1" dirty="0">
                <a:solidFill>
                  <a:srgbClr val="0070C0"/>
                </a:solidFill>
              </a:rPr>
              <a:t>예제 </a:t>
            </a:r>
            <a:r>
              <a:rPr lang="en-US" altLang="ko-KR" b="1" dirty="0">
                <a:solidFill>
                  <a:srgbClr val="0070C0"/>
                </a:solidFill>
              </a:rPr>
              <a:t>4-7] </a:t>
            </a:r>
            <a:r>
              <a:rPr lang="ko-KR" altLang="en-US" b="1" dirty="0" err="1">
                <a:solidFill>
                  <a:srgbClr val="0070C0"/>
                </a:solidFill>
              </a:rPr>
              <a:t>자바빈즈</a:t>
            </a:r>
            <a:r>
              <a:rPr lang="ko-KR" altLang="en-US" b="1" dirty="0">
                <a:solidFill>
                  <a:srgbClr val="0070C0"/>
                </a:solidFill>
              </a:rPr>
              <a:t> </a:t>
            </a:r>
            <a:r>
              <a:rPr lang="en-US" altLang="ko-KR" b="1" dirty="0">
                <a:solidFill>
                  <a:srgbClr val="0070C0"/>
                </a:solidFill>
              </a:rPr>
              <a:t>Person</a:t>
            </a:r>
            <a:r>
              <a:rPr lang="ko-KR" altLang="en-US" b="1" dirty="0">
                <a:solidFill>
                  <a:srgbClr val="0070C0"/>
                </a:solidFill>
              </a:rPr>
              <a:t>을 생성하고 </a:t>
            </a:r>
            <a:r>
              <a:rPr lang="en-US" altLang="ko-KR" b="1" dirty="0" err="1">
                <a:solidFill>
                  <a:srgbClr val="0070C0"/>
                </a:solidFill>
              </a:rPr>
              <a:t>useBean</a:t>
            </a:r>
            <a:r>
              <a:rPr lang="en-US" altLang="ko-KR" b="1" dirty="0">
                <a:solidFill>
                  <a:srgbClr val="0070C0"/>
                </a:solidFill>
              </a:rPr>
              <a:t> </a:t>
            </a:r>
            <a:r>
              <a:rPr lang="ko-KR" altLang="en-US" b="1" dirty="0">
                <a:solidFill>
                  <a:srgbClr val="0070C0"/>
                </a:solidFill>
              </a:rPr>
              <a:t>액션 태그에 </a:t>
            </a:r>
            <a:r>
              <a:rPr lang="en-US" altLang="ko-KR" b="1" dirty="0">
                <a:solidFill>
                  <a:srgbClr val="0070C0"/>
                </a:solidFill>
              </a:rPr>
              <a:t>Person </a:t>
            </a:r>
            <a:r>
              <a:rPr lang="ko-KR" altLang="en-US" b="1" dirty="0">
                <a:solidFill>
                  <a:srgbClr val="0070C0"/>
                </a:solidFill>
              </a:rPr>
              <a:t>클래스를 사용하여 아이디와 이름 출력하기</a:t>
            </a:r>
            <a:endParaRPr lang="en-US" altLang="ko-KR" b="1" dirty="0">
              <a:solidFill>
                <a:srgbClr val="0070C0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FFE2A99-5F4D-6721-97E8-76AC1FFFE4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570" y="1510828"/>
            <a:ext cx="5621545" cy="515251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E8D7D23-0B0C-A863-21EB-026EF150C7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4200" y="5725872"/>
            <a:ext cx="4937829" cy="937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554861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CCAA6F89-D220-4C52-BD3F-B20346390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en-US" altLang="ko-KR" dirty="0" err="1"/>
              <a:t>useBean</a:t>
            </a:r>
            <a:r>
              <a:rPr lang="en-US" altLang="ko-KR" dirty="0"/>
              <a:t> </a:t>
            </a:r>
            <a:r>
              <a:rPr lang="ko-KR" altLang="en-US" dirty="0"/>
              <a:t>액션 태그로 </a:t>
            </a:r>
            <a:r>
              <a:rPr lang="ko-KR" altLang="en-US" dirty="0" err="1"/>
              <a:t>자바빈즈</a:t>
            </a:r>
            <a:r>
              <a:rPr lang="ko-KR" altLang="en-US" dirty="0"/>
              <a:t> 사용하기</a:t>
            </a:r>
          </a:p>
        </p:txBody>
      </p:sp>
      <p:sp>
        <p:nvSpPr>
          <p:cNvPr id="2" name="텍스트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[</a:t>
            </a:r>
            <a:r>
              <a:rPr lang="ko-KR" altLang="en-US" b="1" dirty="0">
                <a:solidFill>
                  <a:srgbClr val="0070C0"/>
                </a:solidFill>
              </a:rPr>
              <a:t>예제 </a:t>
            </a:r>
            <a:r>
              <a:rPr lang="en-US" altLang="ko-KR" b="1" dirty="0">
                <a:solidFill>
                  <a:srgbClr val="0070C0"/>
                </a:solidFill>
              </a:rPr>
              <a:t>4-7] </a:t>
            </a:r>
            <a:r>
              <a:rPr lang="ko-KR" altLang="en-US" b="1" dirty="0" err="1">
                <a:solidFill>
                  <a:srgbClr val="0070C0"/>
                </a:solidFill>
              </a:rPr>
              <a:t>자바빈즈</a:t>
            </a:r>
            <a:r>
              <a:rPr lang="ko-KR" altLang="en-US" b="1" dirty="0">
                <a:solidFill>
                  <a:srgbClr val="0070C0"/>
                </a:solidFill>
              </a:rPr>
              <a:t> </a:t>
            </a:r>
            <a:r>
              <a:rPr lang="en-US" altLang="ko-KR" b="1" dirty="0">
                <a:solidFill>
                  <a:srgbClr val="0070C0"/>
                </a:solidFill>
              </a:rPr>
              <a:t>Person</a:t>
            </a:r>
            <a:r>
              <a:rPr lang="ko-KR" altLang="en-US" b="1" dirty="0">
                <a:solidFill>
                  <a:srgbClr val="0070C0"/>
                </a:solidFill>
              </a:rPr>
              <a:t>을 생성하고 </a:t>
            </a:r>
            <a:r>
              <a:rPr lang="en-US" altLang="ko-KR" b="1" dirty="0" err="1">
                <a:solidFill>
                  <a:srgbClr val="0070C0"/>
                </a:solidFill>
              </a:rPr>
              <a:t>useBean</a:t>
            </a:r>
            <a:r>
              <a:rPr lang="en-US" altLang="ko-KR" b="1" dirty="0">
                <a:solidFill>
                  <a:srgbClr val="0070C0"/>
                </a:solidFill>
              </a:rPr>
              <a:t> </a:t>
            </a:r>
            <a:r>
              <a:rPr lang="ko-KR" altLang="en-US" b="1" dirty="0">
                <a:solidFill>
                  <a:srgbClr val="0070C0"/>
                </a:solidFill>
              </a:rPr>
              <a:t>액션 태그에 </a:t>
            </a:r>
            <a:r>
              <a:rPr lang="en-US" altLang="ko-KR" b="1" dirty="0">
                <a:solidFill>
                  <a:srgbClr val="0070C0"/>
                </a:solidFill>
              </a:rPr>
              <a:t>Person </a:t>
            </a:r>
            <a:r>
              <a:rPr lang="ko-KR" altLang="en-US" b="1" dirty="0">
                <a:solidFill>
                  <a:srgbClr val="0070C0"/>
                </a:solidFill>
              </a:rPr>
              <a:t>클래스를 사용하여 아이디와 이름 출력하기</a:t>
            </a:r>
            <a:endParaRPr lang="en-US" altLang="ko-KR" b="1" dirty="0">
              <a:solidFill>
                <a:srgbClr val="0070C0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07462CF-8671-55DF-C3ED-970C7D291F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5162" y="1858555"/>
            <a:ext cx="6533677" cy="3140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881428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CCAA6F89-D220-4C52-BD3F-B20346390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en-US" altLang="ko-KR" dirty="0" err="1"/>
              <a:t>useBean</a:t>
            </a:r>
            <a:r>
              <a:rPr lang="en-US" altLang="ko-KR" dirty="0"/>
              <a:t> </a:t>
            </a:r>
            <a:r>
              <a:rPr lang="ko-KR" altLang="en-US" dirty="0"/>
              <a:t>액션 태그로 </a:t>
            </a:r>
            <a:r>
              <a:rPr lang="ko-KR" altLang="en-US" dirty="0" err="1"/>
              <a:t>자바빈즈</a:t>
            </a:r>
            <a:r>
              <a:rPr lang="ko-KR" altLang="en-US" dirty="0"/>
              <a:t> 사용하기</a:t>
            </a:r>
          </a:p>
        </p:txBody>
      </p:sp>
      <p:sp>
        <p:nvSpPr>
          <p:cNvPr id="2" name="텍스트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[</a:t>
            </a:r>
            <a:r>
              <a:rPr lang="ko-KR" altLang="en-US" b="1" dirty="0">
                <a:solidFill>
                  <a:srgbClr val="0070C0"/>
                </a:solidFill>
              </a:rPr>
              <a:t>예제 </a:t>
            </a:r>
            <a:r>
              <a:rPr lang="en-US" altLang="ko-KR" b="1" dirty="0">
                <a:solidFill>
                  <a:srgbClr val="0070C0"/>
                </a:solidFill>
              </a:rPr>
              <a:t>4-8] </a:t>
            </a:r>
            <a:r>
              <a:rPr lang="en-US" altLang="ko-KR" b="1" dirty="0" err="1">
                <a:solidFill>
                  <a:srgbClr val="0070C0"/>
                </a:solidFill>
              </a:rPr>
              <a:t>useBean</a:t>
            </a:r>
            <a:r>
              <a:rPr lang="en-US" altLang="ko-KR" b="1" dirty="0">
                <a:solidFill>
                  <a:srgbClr val="0070C0"/>
                </a:solidFill>
              </a:rPr>
              <a:t> </a:t>
            </a:r>
            <a:r>
              <a:rPr lang="ko-KR" altLang="en-US" b="1" dirty="0">
                <a:solidFill>
                  <a:srgbClr val="0070C0"/>
                </a:solidFill>
              </a:rPr>
              <a:t>액션 태그에 </a:t>
            </a:r>
            <a:r>
              <a:rPr lang="en-US" altLang="ko-KR" b="1" dirty="0">
                <a:solidFill>
                  <a:srgbClr val="0070C0"/>
                </a:solidFill>
              </a:rPr>
              <a:t>[</a:t>
            </a:r>
            <a:r>
              <a:rPr lang="ko-KR" altLang="en-US" b="1" dirty="0">
                <a:solidFill>
                  <a:srgbClr val="0070C0"/>
                </a:solidFill>
              </a:rPr>
              <a:t>예제 </a:t>
            </a:r>
            <a:r>
              <a:rPr lang="en-US" altLang="ko-KR" b="1" dirty="0">
                <a:solidFill>
                  <a:srgbClr val="0070C0"/>
                </a:solidFill>
              </a:rPr>
              <a:t>4-7]</a:t>
            </a:r>
            <a:r>
              <a:rPr lang="ko-KR" altLang="en-US" b="1" dirty="0">
                <a:solidFill>
                  <a:srgbClr val="0070C0"/>
                </a:solidFill>
              </a:rPr>
              <a:t>에서 생성한 </a:t>
            </a:r>
            <a:r>
              <a:rPr lang="ko-KR" altLang="en-US" b="1" dirty="0" err="1">
                <a:solidFill>
                  <a:srgbClr val="0070C0"/>
                </a:solidFill>
              </a:rPr>
              <a:t>자바빈즈</a:t>
            </a:r>
            <a:r>
              <a:rPr lang="ko-KR" altLang="en-US" b="1" dirty="0">
                <a:solidFill>
                  <a:srgbClr val="0070C0"/>
                </a:solidFill>
              </a:rPr>
              <a:t> </a:t>
            </a:r>
            <a:r>
              <a:rPr lang="en-US" altLang="ko-KR" b="1" dirty="0">
                <a:solidFill>
                  <a:srgbClr val="0070C0"/>
                </a:solidFill>
              </a:rPr>
              <a:t>Person</a:t>
            </a:r>
            <a:r>
              <a:rPr lang="ko-KR" altLang="en-US" b="1" dirty="0">
                <a:solidFill>
                  <a:srgbClr val="0070C0"/>
                </a:solidFill>
              </a:rPr>
              <a:t>으로 아이디와 이름을 설정하여 출력하기</a:t>
            </a:r>
            <a:endParaRPr lang="en-US" altLang="ko-KR" b="1" dirty="0">
              <a:solidFill>
                <a:srgbClr val="0070C0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F36CE85-EDAD-05B1-83A0-979AEDE3D2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3674" y="1646769"/>
            <a:ext cx="6596653" cy="4392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239820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154FE767-C243-4F0D-9D26-3DC7984B2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en-US" altLang="ko-KR" dirty="0" err="1"/>
              <a:t>setProperty</a:t>
            </a:r>
            <a:r>
              <a:rPr lang="en-US" altLang="ko-KR" dirty="0"/>
              <a:t> </a:t>
            </a:r>
            <a:r>
              <a:rPr lang="ko-KR" altLang="en-US" dirty="0"/>
              <a:t>액션 태그로 프로퍼티의 값 저장하기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2" name="텍스트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setProperty</a:t>
            </a:r>
            <a:r>
              <a:rPr lang="en-US" altLang="ko-KR" dirty="0"/>
              <a:t> </a:t>
            </a:r>
            <a:r>
              <a:rPr lang="ko-KR" altLang="en-US" dirty="0"/>
              <a:t>액션 태그</a:t>
            </a:r>
            <a:endParaRPr lang="en-US" altLang="ko-KR" dirty="0"/>
          </a:p>
          <a:p>
            <a:pPr lvl="1"/>
            <a:r>
              <a:rPr lang="en-US" altLang="ko-KR" dirty="0" err="1"/>
              <a:t>useBean</a:t>
            </a:r>
            <a:r>
              <a:rPr lang="en-US" altLang="ko-KR" dirty="0"/>
              <a:t> </a:t>
            </a:r>
            <a:r>
              <a:rPr lang="ko-KR" altLang="en-US" dirty="0"/>
              <a:t>액션 태그와 함께 </a:t>
            </a:r>
            <a:r>
              <a:rPr lang="ko-KR" altLang="en-US" dirty="0" err="1"/>
              <a:t>자바빈즈의</a:t>
            </a:r>
            <a:r>
              <a:rPr lang="ko-KR" altLang="en-US" dirty="0"/>
              <a:t> </a:t>
            </a:r>
            <a:r>
              <a:rPr lang="en-US" altLang="ko-KR" dirty="0"/>
              <a:t>setter( ) </a:t>
            </a:r>
            <a:r>
              <a:rPr lang="ko-KR" altLang="en-US" dirty="0"/>
              <a:t>메소드에 접근하여 </a:t>
            </a:r>
            <a:r>
              <a:rPr lang="ko-KR" altLang="en-US" dirty="0" err="1"/>
              <a:t>자바빈즈의</a:t>
            </a:r>
            <a:r>
              <a:rPr lang="ko-KR" altLang="en-US" dirty="0"/>
              <a:t> 멤버 변수인 프로퍼티의 값을 저장하는 태그</a:t>
            </a:r>
            <a:endParaRPr lang="en-US" altLang="ko-KR" dirty="0"/>
          </a:p>
          <a:p>
            <a:pPr lvl="1"/>
            <a:endParaRPr lang="en-US" altLang="ko-KR" dirty="0"/>
          </a:p>
          <a:p>
            <a:pPr marL="457200" lvl="1" indent="0">
              <a:buNone/>
            </a:pPr>
            <a:endParaRPr lang="en-US" altLang="ko-KR" sz="1000" dirty="0"/>
          </a:p>
          <a:p>
            <a:pPr lvl="1"/>
            <a:r>
              <a:rPr lang="ko-KR" altLang="en-US" dirty="0"/>
              <a:t>폼 페이지로부터 전달되는 요청 파라미터의 값을 직접 저장하거나 </a:t>
            </a:r>
            <a:r>
              <a:rPr lang="ko-KR" altLang="en-US" dirty="0" err="1"/>
              <a:t>자바빈즈의</a:t>
            </a:r>
            <a:r>
              <a:rPr lang="ko-KR" altLang="en-US" dirty="0"/>
              <a:t> 프로퍼티로 변경하여 값을 저장할 수 있음</a:t>
            </a:r>
            <a:r>
              <a:rPr lang="en-US" altLang="ko-KR" dirty="0"/>
              <a:t> </a:t>
            </a:r>
          </a:p>
          <a:p>
            <a:pPr lvl="1"/>
            <a:r>
              <a:rPr lang="ko-KR" altLang="en-US" dirty="0"/>
              <a:t>모든 </a:t>
            </a:r>
            <a:r>
              <a:rPr lang="ko-KR" altLang="en-US" dirty="0" err="1"/>
              <a:t>자바빈즈</a:t>
            </a:r>
            <a:r>
              <a:rPr lang="ko-KR" altLang="en-US" dirty="0"/>
              <a:t> 프로퍼티 이름과 동일하게 요청 파라미터를 설정할 수 있음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FC49BAD-CD61-7897-0193-6E1945B53B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3674" y="1943835"/>
            <a:ext cx="6596653" cy="511674"/>
          </a:xfrm>
          <a:prstGeom prst="rect">
            <a:avLst/>
          </a:prstGeom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1038763A-7E2B-C319-4C48-1D8B565894FE}"/>
              </a:ext>
            </a:extLst>
          </p:cNvPr>
          <p:cNvGrpSpPr/>
          <p:nvPr/>
        </p:nvGrpSpPr>
        <p:grpSpPr>
          <a:xfrm>
            <a:off x="1257930" y="3949979"/>
            <a:ext cx="6628141" cy="2419779"/>
            <a:chOff x="1398793" y="3949979"/>
            <a:chExt cx="6628141" cy="2419779"/>
          </a:xfrm>
        </p:grpSpPr>
        <p:pic>
          <p:nvPicPr>
            <p:cNvPr id="8" name="그림 7" descr="텍스트, 스크린샷, 폰트, 라인이(가) 표시된 사진&#10;&#10;자동 생성된 설명">
              <a:extLst>
                <a:ext uri="{FF2B5EF4-FFF2-40B4-BE49-F238E27FC236}">
                  <a16:creationId xmlns:a16="http://schemas.microsoft.com/office/drawing/2014/main" id="{C6210210-1943-13F6-F26D-EF28476A373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98793" y="3949979"/>
              <a:ext cx="6628141" cy="936756"/>
            </a:xfrm>
            <a:prstGeom prst="rect">
              <a:avLst/>
            </a:prstGeom>
          </p:spPr>
        </p:pic>
        <p:pic>
          <p:nvPicPr>
            <p:cNvPr id="10" name="그림 9" descr="텍스트, 폰트, 스크린샷, 영수증이(가) 표시된 사진&#10;&#10;자동 생성된 설명">
              <a:extLst>
                <a:ext uri="{FF2B5EF4-FFF2-40B4-BE49-F238E27FC236}">
                  <a16:creationId xmlns:a16="http://schemas.microsoft.com/office/drawing/2014/main" id="{AD1B2EE2-4CB2-C573-6269-2B660976419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7445" y="4811122"/>
              <a:ext cx="6612396" cy="155863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17104275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154FE767-C243-4F0D-9D26-3DC7984B2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en-US" altLang="ko-KR" dirty="0" err="1"/>
              <a:t>setProperty</a:t>
            </a:r>
            <a:r>
              <a:rPr lang="en-US" altLang="ko-KR" dirty="0"/>
              <a:t> </a:t>
            </a:r>
            <a:r>
              <a:rPr lang="ko-KR" altLang="en-US" dirty="0"/>
              <a:t>액션 태그로 프로퍼티의 값 저장하기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2" name="텍스트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setProperty</a:t>
            </a:r>
            <a:r>
              <a:rPr lang="en-US" altLang="ko-KR" dirty="0"/>
              <a:t> </a:t>
            </a:r>
            <a:r>
              <a:rPr lang="ko-KR" altLang="en-US" dirty="0"/>
              <a:t>액션 태그 사용 예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자바빈즈의</a:t>
            </a:r>
            <a:r>
              <a:rPr lang="ko-KR" altLang="en-US" dirty="0"/>
              <a:t> 프로퍼티 값 출력 예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1A01CC0-F7A3-1B14-2A55-4054C8CEBA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3673" y="1223755"/>
            <a:ext cx="6596653" cy="53528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F161749-5BB7-C63B-FD81-977E951A75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9737" y="2528900"/>
            <a:ext cx="6604525" cy="511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061597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154FE767-C243-4F0D-9D26-3DC7984B2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en-US" altLang="ko-KR" dirty="0" err="1"/>
              <a:t>setProperty</a:t>
            </a:r>
            <a:r>
              <a:rPr lang="en-US" altLang="ko-KR" dirty="0"/>
              <a:t> </a:t>
            </a:r>
            <a:r>
              <a:rPr lang="ko-KR" altLang="en-US" dirty="0"/>
              <a:t>액션 태그로 프로퍼티의 값 저장하기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2" name="텍스트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setProperty</a:t>
            </a:r>
            <a:r>
              <a:rPr lang="en-US" altLang="ko-KR" dirty="0"/>
              <a:t> </a:t>
            </a:r>
            <a:r>
              <a:rPr lang="ko-KR" altLang="en-US" dirty="0"/>
              <a:t>액션 태그의 다양한 예</a:t>
            </a:r>
            <a:endParaRPr lang="en-US" altLang="ko-KR" dirty="0"/>
          </a:p>
          <a:p>
            <a:pPr lvl="1"/>
            <a:r>
              <a:rPr lang="ko-KR" altLang="en-US" dirty="0"/>
              <a:t>요청 파라미터 이름과 </a:t>
            </a:r>
            <a:r>
              <a:rPr lang="ko-KR" altLang="en-US" dirty="0" err="1"/>
              <a:t>자바빈즈의</a:t>
            </a:r>
            <a:r>
              <a:rPr lang="ko-KR" altLang="en-US" dirty="0"/>
              <a:t> 프로퍼티 이름이 일치하는 경우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요청 파라미터 이름과 </a:t>
            </a:r>
            <a:r>
              <a:rPr lang="ko-KR" altLang="en-US" dirty="0" err="1"/>
              <a:t>자바빈즈의</a:t>
            </a:r>
            <a:r>
              <a:rPr lang="ko-KR" altLang="en-US" dirty="0"/>
              <a:t> 프로퍼티 이름이 일치하지 않는 경우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1007D5C6-2061-DAFC-66C2-8C47C905A8D1}"/>
              </a:ext>
            </a:extLst>
          </p:cNvPr>
          <p:cNvGrpSpPr/>
          <p:nvPr/>
        </p:nvGrpSpPr>
        <p:grpSpPr>
          <a:xfrm>
            <a:off x="1273674" y="1498598"/>
            <a:ext cx="6596653" cy="2083828"/>
            <a:chOff x="1273674" y="1584430"/>
            <a:chExt cx="6596653" cy="2083828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F578E7D7-419B-E2C9-D2FC-495930F09B6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73674" y="1584430"/>
              <a:ext cx="6596653" cy="1259505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DF0721BB-CD97-BC94-E75A-83909E36268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73674" y="2888940"/>
              <a:ext cx="6596653" cy="779318"/>
            </a:xfrm>
            <a:prstGeom prst="rect">
              <a:avLst/>
            </a:prstGeom>
          </p:spPr>
        </p:pic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5F9254F7-0D03-4C65-5AD6-AEA433B628FF}"/>
              </a:ext>
            </a:extLst>
          </p:cNvPr>
          <p:cNvGrpSpPr/>
          <p:nvPr/>
        </p:nvGrpSpPr>
        <p:grpSpPr>
          <a:xfrm>
            <a:off x="1273674" y="4043962"/>
            <a:ext cx="6596653" cy="2085338"/>
            <a:chOff x="1273674" y="4043962"/>
            <a:chExt cx="6596653" cy="2085338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502EEDC8-C35E-F78D-DF57-09FFB3875A3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73674" y="4043962"/>
              <a:ext cx="6596653" cy="1275248"/>
            </a:xfrm>
            <a:prstGeom prst="rect">
              <a:avLst/>
            </a:prstGeom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5D22EABF-9026-3208-CEF4-AC41A2584E1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273674" y="5357854"/>
              <a:ext cx="6596653" cy="77144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9016898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6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ko-KR" altLang="en-US" dirty="0"/>
              <a:t>액션 태그의 개념과 특징을 이해합니다</a:t>
            </a:r>
            <a:r>
              <a:rPr lang="en-US" altLang="ko-KR" dirty="0"/>
              <a:t>.</a:t>
            </a:r>
          </a:p>
          <a:p>
            <a:pPr>
              <a:defRPr/>
            </a:pPr>
            <a:r>
              <a:rPr lang="ko-KR" altLang="en-US" dirty="0"/>
              <a:t>액션 태그 구성 요소의 사용법을 익힙니다</a:t>
            </a:r>
            <a:r>
              <a:rPr lang="en-US" altLang="ko-KR" dirty="0"/>
              <a:t>.</a:t>
            </a:r>
          </a:p>
          <a:p>
            <a:pPr>
              <a:defRPr/>
            </a:pPr>
            <a:r>
              <a:rPr lang="ko-KR" altLang="en-US" dirty="0"/>
              <a:t>액션 태그를 이용하여 북마켓의 도서 목록을 출력합니다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154FE767-C243-4F0D-9D26-3DC7984B2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en-US" altLang="ko-KR" dirty="0" err="1"/>
              <a:t>setProperty</a:t>
            </a:r>
            <a:r>
              <a:rPr lang="en-US" altLang="ko-KR" dirty="0"/>
              <a:t> </a:t>
            </a:r>
            <a:r>
              <a:rPr lang="ko-KR" altLang="en-US" dirty="0"/>
              <a:t>액션 태그로 프로퍼티의 값 저장하기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2" name="텍스트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setProperty</a:t>
            </a:r>
            <a:r>
              <a:rPr lang="en-US" altLang="ko-KR" dirty="0"/>
              <a:t> </a:t>
            </a:r>
            <a:r>
              <a:rPr lang="ko-KR" altLang="en-US" dirty="0"/>
              <a:t>액션 태그의 다양한 예</a:t>
            </a:r>
            <a:endParaRPr lang="en-US" altLang="ko-KR" dirty="0"/>
          </a:p>
          <a:p>
            <a:pPr lvl="1"/>
            <a:r>
              <a:rPr lang="ko-KR" altLang="en-US" dirty="0"/>
              <a:t>요청 파라미터 이름과 </a:t>
            </a:r>
            <a:r>
              <a:rPr lang="ko-KR" altLang="en-US" dirty="0" err="1"/>
              <a:t>자바빈즈의</a:t>
            </a:r>
            <a:r>
              <a:rPr lang="ko-KR" altLang="en-US" dirty="0"/>
              <a:t> 프로퍼티 이름이 모두 일치하는 경우</a:t>
            </a:r>
            <a:endParaRPr lang="en-US" altLang="ko-KR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AC362ECC-8E7E-DDF8-25BD-1CCE037DA22E}"/>
              </a:ext>
            </a:extLst>
          </p:cNvPr>
          <p:cNvGrpSpPr/>
          <p:nvPr/>
        </p:nvGrpSpPr>
        <p:grpSpPr>
          <a:xfrm>
            <a:off x="1269737" y="1583795"/>
            <a:ext cx="6604525" cy="2293745"/>
            <a:chOff x="1269737" y="1583795"/>
            <a:chExt cx="6604525" cy="2293745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AF0E6D55-22E7-82E1-1CE5-AB4E70DA6E8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69737" y="1583795"/>
              <a:ext cx="6604525" cy="1527149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2564AA90-B26B-AA68-DFEA-F0E07BFC072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81546" y="3113965"/>
              <a:ext cx="6580909" cy="7635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65823379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154FE767-C243-4F0D-9D26-3DC7984B2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en-US" altLang="ko-KR" dirty="0" err="1"/>
              <a:t>setProperty</a:t>
            </a:r>
            <a:r>
              <a:rPr lang="en-US" altLang="ko-KR" dirty="0"/>
              <a:t> </a:t>
            </a:r>
            <a:r>
              <a:rPr lang="ko-KR" altLang="en-US" dirty="0"/>
              <a:t>액션 태그로 프로퍼티의 값 저장하기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2" name="텍스트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>
                <a:solidFill>
                  <a:srgbClr val="0070C0"/>
                </a:solidFill>
              </a:rPr>
              <a:t>[</a:t>
            </a:r>
            <a:r>
              <a:rPr lang="ko-KR" altLang="en-US" b="1" dirty="0">
                <a:solidFill>
                  <a:srgbClr val="0070C0"/>
                </a:solidFill>
              </a:rPr>
              <a:t>예제 </a:t>
            </a:r>
            <a:r>
              <a:rPr lang="en-US" altLang="ko-KR" b="1" dirty="0">
                <a:solidFill>
                  <a:srgbClr val="0070C0"/>
                </a:solidFill>
              </a:rPr>
              <a:t>4-9] </a:t>
            </a:r>
            <a:r>
              <a:rPr lang="en-US" altLang="ko-KR" b="1" dirty="0" err="1">
                <a:solidFill>
                  <a:srgbClr val="0070C0"/>
                </a:solidFill>
              </a:rPr>
              <a:t>setProperty</a:t>
            </a:r>
            <a:r>
              <a:rPr lang="en-US" altLang="ko-KR" b="1" dirty="0">
                <a:solidFill>
                  <a:srgbClr val="0070C0"/>
                </a:solidFill>
              </a:rPr>
              <a:t> </a:t>
            </a:r>
            <a:r>
              <a:rPr lang="ko-KR" altLang="en-US" b="1" dirty="0">
                <a:solidFill>
                  <a:srgbClr val="0070C0"/>
                </a:solidFill>
              </a:rPr>
              <a:t>액션 태그에 </a:t>
            </a:r>
            <a:r>
              <a:rPr lang="ko-KR" altLang="en-US" b="1" dirty="0" err="1">
                <a:solidFill>
                  <a:srgbClr val="0070C0"/>
                </a:solidFill>
              </a:rPr>
              <a:t>자바빈즈</a:t>
            </a:r>
            <a:r>
              <a:rPr lang="ko-KR" altLang="en-US" b="1" dirty="0">
                <a:solidFill>
                  <a:srgbClr val="0070C0"/>
                </a:solidFill>
              </a:rPr>
              <a:t> </a:t>
            </a:r>
            <a:r>
              <a:rPr lang="en-US" altLang="ko-KR" b="1" dirty="0">
                <a:solidFill>
                  <a:srgbClr val="0070C0"/>
                </a:solidFill>
              </a:rPr>
              <a:t>Person</a:t>
            </a:r>
            <a:r>
              <a:rPr lang="ko-KR" altLang="en-US" b="1" dirty="0">
                <a:solidFill>
                  <a:srgbClr val="0070C0"/>
                </a:solidFill>
              </a:rPr>
              <a:t>으로 아이디와 이름을 설정하여 출력하기</a:t>
            </a:r>
            <a:endParaRPr lang="en-US" altLang="ko-KR" b="1" dirty="0">
              <a:solidFill>
                <a:srgbClr val="0070C0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2C04498-320A-A63D-7DF0-82EFFE157E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3033" y="1711653"/>
            <a:ext cx="6517934" cy="3652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795334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D8C71513-311E-4F95-AE05-8D612C312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en-US" altLang="ko-KR" dirty="0" err="1"/>
              <a:t>getProperty</a:t>
            </a:r>
            <a:r>
              <a:rPr lang="en-US" altLang="ko-KR" dirty="0"/>
              <a:t> </a:t>
            </a:r>
            <a:r>
              <a:rPr lang="ko-KR" altLang="en-US" dirty="0"/>
              <a:t>액션 태그로 프로퍼티의 값 가져오기</a:t>
            </a:r>
          </a:p>
        </p:txBody>
      </p:sp>
      <p:sp>
        <p:nvSpPr>
          <p:cNvPr id="2" name="텍스트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getProperty</a:t>
            </a:r>
            <a:r>
              <a:rPr lang="en-US" altLang="ko-KR" dirty="0"/>
              <a:t> </a:t>
            </a:r>
            <a:r>
              <a:rPr lang="ko-KR" altLang="en-US" dirty="0"/>
              <a:t>액션 태그</a:t>
            </a:r>
            <a:endParaRPr lang="en-US" altLang="ko-KR" dirty="0"/>
          </a:p>
          <a:p>
            <a:pPr lvl="1"/>
            <a:r>
              <a:rPr lang="en-US" altLang="ko-KR" dirty="0" err="1"/>
              <a:t>useBean</a:t>
            </a:r>
            <a:r>
              <a:rPr lang="en-US" altLang="ko-KR" dirty="0"/>
              <a:t> </a:t>
            </a:r>
            <a:r>
              <a:rPr lang="ko-KR" altLang="en-US" dirty="0"/>
              <a:t>액션 태그와 함께 </a:t>
            </a:r>
            <a:r>
              <a:rPr lang="ko-KR" altLang="en-US" dirty="0" err="1"/>
              <a:t>자바빈즈의</a:t>
            </a:r>
            <a:r>
              <a:rPr lang="ko-KR" altLang="en-US" dirty="0"/>
              <a:t> </a:t>
            </a:r>
            <a:r>
              <a:rPr lang="en-US" altLang="ko-KR" dirty="0"/>
              <a:t>getter( ) </a:t>
            </a:r>
            <a:r>
              <a:rPr lang="ko-KR" altLang="en-US" dirty="0"/>
              <a:t>메소드에 접근하여 </a:t>
            </a:r>
            <a:r>
              <a:rPr lang="ko-KR" altLang="en-US" dirty="0" err="1"/>
              <a:t>자바빈즈의</a:t>
            </a:r>
            <a:r>
              <a:rPr lang="ko-KR" altLang="en-US" dirty="0"/>
              <a:t> 멤버 변수인 프로퍼티의 값을 가져오는 태그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98179" y="2799385"/>
            <a:ext cx="7141487" cy="152971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794AD12-0C40-8029-0903-FAD6E6EBCE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5802" y="1988840"/>
            <a:ext cx="6612396" cy="511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24520"/>
      </p:ext>
    </p:extLst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D8C71513-311E-4F95-AE05-8D612C312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en-US" altLang="ko-KR" dirty="0" err="1"/>
              <a:t>getProperty</a:t>
            </a:r>
            <a:r>
              <a:rPr lang="en-US" altLang="ko-KR" dirty="0"/>
              <a:t> </a:t>
            </a:r>
            <a:r>
              <a:rPr lang="ko-KR" altLang="en-US" dirty="0"/>
              <a:t>액션 태그로 프로퍼티의 값 가져오기</a:t>
            </a:r>
          </a:p>
        </p:txBody>
      </p:sp>
      <p:sp>
        <p:nvSpPr>
          <p:cNvPr id="2" name="텍스트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getProperty</a:t>
            </a:r>
            <a:r>
              <a:rPr lang="en-US" altLang="ko-KR" dirty="0"/>
              <a:t> </a:t>
            </a:r>
            <a:r>
              <a:rPr lang="ko-KR" altLang="en-US" dirty="0"/>
              <a:t>액션 태그 사용 예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자바빈즈의</a:t>
            </a:r>
            <a:r>
              <a:rPr lang="ko-KR" altLang="en-US" dirty="0"/>
              <a:t> 프로퍼티 값 출력 예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D998C10-ACDD-6EF5-0963-CB32874E7F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5205" y="1281403"/>
            <a:ext cx="6596653" cy="52741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1F2EA00-D434-7A1D-C7D8-35C9FE1A03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7609" y="2528900"/>
            <a:ext cx="6588781" cy="511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439548"/>
      </p:ext>
    </p:extLst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D8C71513-311E-4F95-AE05-8D612C312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en-US" altLang="ko-KR" dirty="0" err="1"/>
              <a:t>getProperty</a:t>
            </a:r>
            <a:r>
              <a:rPr lang="en-US" altLang="ko-KR" dirty="0"/>
              <a:t> </a:t>
            </a:r>
            <a:r>
              <a:rPr lang="ko-KR" altLang="en-US" dirty="0"/>
              <a:t>액션 태그로 프로퍼티의 값 가져오기</a:t>
            </a:r>
          </a:p>
        </p:txBody>
      </p:sp>
      <p:sp>
        <p:nvSpPr>
          <p:cNvPr id="2" name="텍스트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[</a:t>
            </a:r>
            <a:r>
              <a:rPr lang="ko-KR" altLang="en-US" b="1" dirty="0">
                <a:solidFill>
                  <a:srgbClr val="0070C0"/>
                </a:solidFill>
              </a:rPr>
              <a:t>예제 </a:t>
            </a:r>
            <a:r>
              <a:rPr lang="en-US" altLang="ko-KR" b="1" dirty="0">
                <a:solidFill>
                  <a:srgbClr val="0070C0"/>
                </a:solidFill>
              </a:rPr>
              <a:t>4-10] </a:t>
            </a:r>
            <a:r>
              <a:rPr lang="en-US" altLang="ko-KR" b="1" dirty="0" err="1">
                <a:solidFill>
                  <a:srgbClr val="0070C0"/>
                </a:solidFill>
              </a:rPr>
              <a:t>getProperty</a:t>
            </a:r>
            <a:r>
              <a:rPr lang="en-US" altLang="ko-KR" b="1" dirty="0">
                <a:solidFill>
                  <a:srgbClr val="0070C0"/>
                </a:solidFill>
              </a:rPr>
              <a:t> </a:t>
            </a:r>
            <a:r>
              <a:rPr lang="ko-KR" altLang="en-US" b="1" dirty="0">
                <a:solidFill>
                  <a:srgbClr val="0070C0"/>
                </a:solidFill>
              </a:rPr>
              <a:t>액션 태그에 </a:t>
            </a:r>
            <a:r>
              <a:rPr lang="ko-KR" altLang="en-US" b="1" dirty="0" err="1">
                <a:solidFill>
                  <a:srgbClr val="0070C0"/>
                </a:solidFill>
              </a:rPr>
              <a:t>자바빈즈</a:t>
            </a:r>
            <a:r>
              <a:rPr lang="ko-KR" altLang="en-US" b="1" dirty="0">
                <a:solidFill>
                  <a:srgbClr val="0070C0"/>
                </a:solidFill>
              </a:rPr>
              <a:t> </a:t>
            </a:r>
            <a:r>
              <a:rPr lang="en-US" altLang="ko-KR" b="1" dirty="0">
                <a:solidFill>
                  <a:srgbClr val="0070C0"/>
                </a:solidFill>
              </a:rPr>
              <a:t>Person</a:t>
            </a:r>
            <a:r>
              <a:rPr lang="ko-KR" altLang="en-US" b="1" dirty="0">
                <a:solidFill>
                  <a:srgbClr val="0070C0"/>
                </a:solidFill>
              </a:rPr>
              <a:t>을 이용하여 아이디와 이름을 가져와 출력하기</a:t>
            </a:r>
            <a:endParaRPr lang="en-US" altLang="ko-KR" b="1" dirty="0">
              <a:solidFill>
                <a:srgbClr val="0070C0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DC14CBB-F3C3-A076-C725-F51B96C32F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5162" y="1842811"/>
            <a:ext cx="6533677" cy="3172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496308"/>
      </p:ext>
    </p:extLst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D8C71513-311E-4F95-AE05-8D612C312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en-US" altLang="ko-KR" dirty="0" err="1"/>
              <a:t>getProperty</a:t>
            </a:r>
            <a:r>
              <a:rPr lang="en-US" altLang="ko-KR" dirty="0"/>
              <a:t> </a:t>
            </a:r>
            <a:r>
              <a:rPr lang="ko-KR" altLang="en-US" dirty="0"/>
              <a:t>액션 태그로 프로퍼티의 값 가져오기</a:t>
            </a:r>
          </a:p>
        </p:txBody>
      </p:sp>
      <p:sp>
        <p:nvSpPr>
          <p:cNvPr id="2" name="텍스트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[</a:t>
            </a:r>
            <a:r>
              <a:rPr lang="ko-KR" altLang="en-US" b="1" dirty="0">
                <a:solidFill>
                  <a:srgbClr val="0070C0"/>
                </a:solidFill>
              </a:rPr>
              <a:t>예제 </a:t>
            </a:r>
            <a:r>
              <a:rPr lang="en-US" altLang="ko-KR" b="1" dirty="0">
                <a:solidFill>
                  <a:srgbClr val="0070C0"/>
                </a:solidFill>
              </a:rPr>
              <a:t>4-11] </a:t>
            </a:r>
            <a:r>
              <a:rPr lang="en-US" altLang="ko-KR" b="1" dirty="0" err="1">
                <a:solidFill>
                  <a:srgbClr val="0070C0"/>
                </a:solidFill>
              </a:rPr>
              <a:t>getProperty</a:t>
            </a:r>
            <a:r>
              <a:rPr lang="en-US" altLang="ko-KR" b="1" dirty="0">
                <a:solidFill>
                  <a:srgbClr val="0070C0"/>
                </a:solidFill>
              </a:rPr>
              <a:t> </a:t>
            </a:r>
            <a:r>
              <a:rPr lang="ko-KR" altLang="en-US" b="1" dirty="0">
                <a:solidFill>
                  <a:srgbClr val="0070C0"/>
                </a:solidFill>
              </a:rPr>
              <a:t>액션 태그에 </a:t>
            </a:r>
            <a:r>
              <a:rPr lang="ko-KR" altLang="en-US" b="1" dirty="0" err="1">
                <a:solidFill>
                  <a:srgbClr val="0070C0"/>
                </a:solidFill>
              </a:rPr>
              <a:t>자바빈즈</a:t>
            </a:r>
            <a:r>
              <a:rPr lang="ko-KR" altLang="en-US" b="1" dirty="0">
                <a:solidFill>
                  <a:srgbClr val="0070C0"/>
                </a:solidFill>
              </a:rPr>
              <a:t> </a:t>
            </a:r>
            <a:r>
              <a:rPr lang="en-US" altLang="ko-KR" b="1" dirty="0">
                <a:solidFill>
                  <a:srgbClr val="0070C0"/>
                </a:solidFill>
              </a:rPr>
              <a:t>Person</a:t>
            </a:r>
            <a:r>
              <a:rPr lang="ko-KR" altLang="en-US" b="1" dirty="0">
                <a:solidFill>
                  <a:srgbClr val="0070C0"/>
                </a:solidFill>
              </a:rPr>
              <a:t>을 이용하여 아이디와 이름을 전달받아 출력하기</a:t>
            </a:r>
            <a:endParaRPr lang="en-US" altLang="ko-KR" b="1" dirty="0">
              <a:solidFill>
                <a:srgbClr val="0070C0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A79AE22-597C-07AF-7162-D5F5E2E888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4840" y="1717298"/>
            <a:ext cx="6494318" cy="3691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878983"/>
      </p:ext>
    </p:extLst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>
          <a:xfrm>
            <a:off x="719572" y="3412604"/>
            <a:ext cx="7704856" cy="1771591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 dirty="0">
                <a:solidFill>
                  <a:srgbClr val="0082C6"/>
                </a:solidFill>
              </a:rPr>
              <a:t>[</a:t>
            </a:r>
            <a:r>
              <a:rPr lang="ko-KR" altLang="en-US" dirty="0" err="1">
                <a:solidFill>
                  <a:srgbClr val="0082C6"/>
                </a:solidFill>
              </a:rPr>
              <a:t>북마켓</a:t>
            </a:r>
            <a:r>
              <a:rPr lang="en-US" altLang="ko-KR" dirty="0">
                <a:solidFill>
                  <a:srgbClr val="0082C6"/>
                </a:solidFill>
              </a:rPr>
              <a:t>] </a:t>
            </a:r>
            <a:r>
              <a:rPr lang="ko-KR" altLang="en-US" dirty="0"/>
              <a:t>도서 목록 </a:t>
            </a:r>
            <a:endParaRPr lang="en-US" altLang="ko-KR" dirty="0"/>
          </a:p>
          <a:p>
            <a:pPr lvl="0">
              <a:defRPr/>
            </a:pPr>
            <a:r>
              <a:rPr lang="ko-KR" altLang="en-US" dirty="0"/>
              <a:t>표시하기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u="sng" dirty="0"/>
              <a:t>Section 06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9B0BA3A0-E2EA-2103-9338-A1DFCC9E4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82C6"/>
                </a:solidFill>
              </a:rPr>
              <a:t>[</a:t>
            </a:r>
            <a:r>
              <a:rPr lang="ko-KR" altLang="en-US" dirty="0" err="1">
                <a:solidFill>
                  <a:srgbClr val="0082C6"/>
                </a:solidFill>
              </a:rPr>
              <a:t>북마켓</a:t>
            </a:r>
            <a:r>
              <a:rPr lang="en-US" altLang="ko-KR" dirty="0">
                <a:solidFill>
                  <a:srgbClr val="0082C6"/>
                </a:solidFill>
              </a:rPr>
              <a:t>] </a:t>
            </a:r>
            <a:r>
              <a:rPr lang="ko-KR" altLang="en-US" dirty="0">
                <a:solidFill>
                  <a:srgbClr val="0082C6"/>
                </a:solidFill>
              </a:rPr>
              <a:t>도서 목록 표시하기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46CEB189-BAEA-A56C-990E-7509231D2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/>
              <a:t>프로젝트 로드맵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9A00592-8DC7-3737-ED7A-A4121F788D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28803" y="1563106"/>
            <a:ext cx="6686393" cy="4234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622965"/>
      </p:ext>
    </p:extLst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9B0BA3A0-E2EA-2103-9338-A1DFCC9E4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82C6"/>
                </a:solidFill>
              </a:rPr>
              <a:t>[</a:t>
            </a:r>
            <a:r>
              <a:rPr lang="ko-KR" altLang="en-US" dirty="0" err="1">
                <a:solidFill>
                  <a:srgbClr val="0082C6"/>
                </a:solidFill>
              </a:rPr>
              <a:t>북마켓</a:t>
            </a:r>
            <a:r>
              <a:rPr lang="en-US" altLang="ko-KR" dirty="0">
                <a:solidFill>
                  <a:srgbClr val="0082C6"/>
                </a:solidFill>
              </a:rPr>
              <a:t>] </a:t>
            </a:r>
            <a:r>
              <a:rPr lang="ko-KR" altLang="en-US" dirty="0">
                <a:solidFill>
                  <a:srgbClr val="0082C6"/>
                </a:solidFill>
              </a:rPr>
              <a:t>도서 목록 표시하기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46CEB189-BAEA-A56C-990E-7509231D2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/>
              <a:t>프로젝트 실행 결과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8FB9152-BCA3-3509-6D78-D9FBA2F78A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45274" y="1728390"/>
            <a:ext cx="7053453" cy="2857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969641"/>
      </p:ext>
    </p:extLst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9B0BA3A0-E2EA-2103-9338-A1DFCC9E4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82C6"/>
                </a:solidFill>
              </a:rPr>
              <a:t>[</a:t>
            </a:r>
            <a:r>
              <a:rPr lang="ko-KR" altLang="en-US" dirty="0" err="1">
                <a:solidFill>
                  <a:srgbClr val="0082C6"/>
                </a:solidFill>
              </a:rPr>
              <a:t>북마켓</a:t>
            </a:r>
            <a:r>
              <a:rPr lang="en-US" altLang="ko-KR" dirty="0">
                <a:solidFill>
                  <a:srgbClr val="0082C6"/>
                </a:solidFill>
              </a:rPr>
              <a:t>] </a:t>
            </a:r>
            <a:r>
              <a:rPr lang="ko-KR" altLang="en-US" dirty="0">
                <a:solidFill>
                  <a:srgbClr val="0082C6"/>
                </a:solidFill>
              </a:rPr>
              <a:t>도서 목록 표시하기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46CEB189-BAEA-A56C-990E-7509231D2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A496"/>
                </a:solidFill>
              </a:rPr>
              <a:t>[</a:t>
            </a:r>
            <a:r>
              <a:rPr lang="ko-KR" altLang="en-US" b="1" dirty="0">
                <a:solidFill>
                  <a:srgbClr val="00A496"/>
                </a:solidFill>
              </a:rPr>
              <a:t>예제 </a:t>
            </a:r>
            <a:r>
              <a:rPr lang="en-US" altLang="ko-KR" b="1" dirty="0">
                <a:solidFill>
                  <a:srgbClr val="00A496"/>
                </a:solidFill>
              </a:rPr>
              <a:t>4-12] </a:t>
            </a:r>
            <a:r>
              <a:rPr lang="ko-KR" altLang="en-US" b="1" dirty="0">
                <a:solidFill>
                  <a:srgbClr val="00A496"/>
                </a:solidFill>
              </a:rPr>
              <a:t>도서 목록 표시하기</a:t>
            </a:r>
            <a:endParaRPr lang="en-US" altLang="ko-KR" b="1" dirty="0">
              <a:solidFill>
                <a:srgbClr val="00A496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[</a:t>
            </a:r>
            <a:r>
              <a:rPr lang="ko-KR" altLang="en-US" b="1" dirty="0">
                <a:solidFill>
                  <a:schemeClr val="tx1"/>
                </a:solidFill>
              </a:rPr>
              <a:t>도서 클래스 만들기</a:t>
            </a:r>
            <a:r>
              <a:rPr lang="en-US" altLang="ko-KR" b="1" dirty="0">
                <a:solidFill>
                  <a:schemeClr val="tx1"/>
                </a:solidFill>
              </a:rPr>
              <a:t>]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도서 클래스 생성하기</a:t>
            </a:r>
            <a:endParaRPr lang="en-US" altLang="ko-KR" dirty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멤버 변수 선언하기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A3B24F0-67F7-FF0A-19E0-CFC633C131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7834" y="2091813"/>
            <a:ext cx="5968332" cy="4680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01209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/>
              <a:t>액션 태그의 개요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u="sng"/>
              <a:t>Section 01</a:t>
            </a:r>
            <a:endParaRPr lang="ko-KR" altLang="en-US" u="sng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9B0BA3A0-E2EA-2103-9338-A1DFCC9E4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82C6"/>
                </a:solidFill>
              </a:rPr>
              <a:t>[</a:t>
            </a:r>
            <a:r>
              <a:rPr lang="ko-KR" altLang="en-US" dirty="0" err="1">
                <a:solidFill>
                  <a:srgbClr val="0082C6"/>
                </a:solidFill>
              </a:rPr>
              <a:t>북마켓</a:t>
            </a:r>
            <a:r>
              <a:rPr lang="en-US" altLang="ko-KR" dirty="0">
                <a:solidFill>
                  <a:srgbClr val="0082C6"/>
                </a:solidFill>
              </a:rPr>
              <a:t>] </a:t>
            </a:r>
            <a:r>
              <a:rPr lang="ko-KR" altLang="en-US" dirty="0">
                <a:solidFill>
                  <a:srgbClr val="0082C6"/>
                </a:solidFill>
              </a:rPr>
              <a:t>도서 목록 표시하기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46CEB189-BAEA-A56C-990E-7509231D2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A496"/>
                </a:solidFill>
              </a:rPr>
              <a:t>[</a:t>
            </a:r>
            <a:r>
              <a:rPr lang="ko-KR" altLang="en-US" b="1" dirty="0">
                <a:solidFill>
                  <a:srgbClr val="00A496"/>
                </a:solidFill>
              </a:rPr>
              <a:t>예제 </a:t>
            </a:r>
            <a:r>
              <a:rPr lang="en-US" altLang="ko-KR" b="1" dirty="0">
                <a:solidFill>
                  <a:srgbClr val="00A496"/>
                </a:solidFill>
              </a:rPr>
              <a:t>4-12] </a:t>
            </a:r>
            <a:r>
              <a:rPr lang="ko-KR" altLang="en-US" b="1" dirty="0">
                <a:solidFill>
                  <a:srgbClr val="00A496"/>
                </a:solidFill>
              </a:rPr>
              <a:t>도서 목록 표시하기</a:t>
            </a:r>
            <a:endParaRPr lang="en-US" altLang="ko-KR" b="1" dirty="0">
              <a:solidFill>
                <a:srgbClr val="00A496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[</a:t>
            </a:r>
            <a:r>
              <a:rPr lang="ko-KR" altLang="en-US" b="1" dirty="0">
                <a:solidFill>
                  <a:schemeClr val="tx1"/>
                </a:solidFill>
              </a:rPr>
              <a:t>도서 클래스 만들기</a:t>
            </a:r>
            <a:r>
              <a:rPr lang="en-US" altLang="ko-KR" b="1" dirty="0">
                <a:solidFill>
                  <a:schemeClr val="tx1"/>
                </a:solidFill>
              </a:rPr>
              <a:t>]</a:t>
            </a:r>
          </a:p>
          <a:p>
            <a:pPr marL="342900" indent="-342900">
              <a:buFont typeface="+mj-lt"/>
              <a:buAutoNum type="arabicPeriod" startAt="3"/>
            </a:pPr>
            <a:r>
              <a:rPr lang="ko-KR" altLang="en-US" dirty="0">
                <a:solidFill>
                  <a:schemeClr val="tx1"/>
                </a:solidFill>
              </a:rPr>
              <a:t>기본 생성자 작성하기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D562813-19F1-0149-4736-302EBD919C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6459" y="2026688"/>
            <a:ext cx="5911082" cy="4057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165265"/>
      </p:ext>
    </p:extLst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9B0BA3A0-E2EA-2103-9338-A1DFCC9E4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82C6"/>
                </a:solidFill>
              </a:rPr>
              <a:t>[</a:t>
            </a:r>
            <a:r>
              <a:rPr lang="ko-KR" altLang="en-US" dirty="0" err="1">
                <a:solidFill>
                  <a:srgbClr val="0082C6"/>
                </a:solidFill>
              </a:rPr>
              <a:t>북마켓</a:t>
            </a:r>
            <a:r>
              <a:rPr lang="en-US" altLang="ko-KR" dirty="0">
                <a:solidFill>
                  <a:srgbClr val="0082C6"/>
                </a:solidFill>
              </a:rPr>
              <a:t>] </a:t>
            </a:r>
            <a:r>
              <a:rPr lang="ko-KR" altLang="en-US" dirty="0">
                <a:solidFill>
                  <a:srgbClr val="0082C6"/>
                </a:solidFill>
              </a:rPr>
              <a:t>도서 목록 표시하기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46CEB189-BAEA-A56C-990E-7509231D2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A496"/>
                </a:solidFill>
              </a:rPr>
              <a:t>[</a:t>
            </a:r>
            <a:r>
              <a:rPr lang="ko-KR" altLang="en-US" b="1" dirty="0">
                <a:solidFill>
                  <a:srgbClr val="00A496"/>
                </a:solidFill>
              </a:rPr>
              <a:t>예제 </a:t>
            </a:r>
            <a:r>
              <a:rPr lang="en-US" altLang="ko-KR" b="1" dirty="0">
                <a:solidFill>
                  <a:srgbClr val="00A496"/>
                </a:solidFill>
              </a:rPr>
              <a:t>4-12] </a:t>
            </a:r>
            <a:r>
              <a:rPr lang="ko-KR" altLang="en-US" b="1" dirty="0">
                <a:solidFill>
                  <a:srgbClr val="00A496"/>
                </a:solidFill>
              </a:rPr>
              <a:t>도서 목록 표시하기</a:t>
            </a:r>
            <a:endParaRPr lang="en-US" altLang="ko-KR" b="1" dirty="0">
              <a:solidFill>
                <a:srgbClr val="00A496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[</a:t>
            </a:r>
            <a:r>
              <a:rPr lang="ko-KR" altLang="en-US" b="1" dirty="0">
                <a:solidFill>
                  <a:schemeClr val="tx1"/>
                </a:solidFill>
              </a:rPr>
              <a:t>도서 클래스 만들기</a:t>
            </a:r>
            <a:r>
              <a:rPr lang="en-US" altLang="ko-KR" b="1" dirty="0">
                <a:solidFill>
                  <a:schemeClr val="tx1"/>
                </a:solidFill>
              </a:rPr>
              <a:t>]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ko-KR" altLang="en-US" dirty="0">
                <a:solidFill>
                  <a:schemeClr val="tx1"/>
                </a:solidFill>
              </a:rPr>
              <a:t>모든 멤버 변수의 </a:t>
            </a:r>
            <a:r>
              <a:rPr lang="en-US" altLang="ko-KR" dirty="0">
                <a:solidFill>
                  <a:schemeClr val="tx1"/>
                </a:solidFill>
              </a:rPr>
              <a:t>Setter/Getter() </a:t>
            </a:r>
            <a:r>
              <a:rPr lang="ko-KR" altLang="en-US" dirty="0">
                <a:solidFill>
                  <a:schemeClr val="tx1"/>
                </a:solidFill>
              </a:rPr>
              <a:t>메소드 작성하기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3BB63F6-D101-A4B1-18D1-23E46B43C7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1411" y="1843011"/>
            <a:ext cx="5961176" cy="4916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334684"/>
      </p:ext>
    </p:extLst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9B0BA3A0-E2EA-2103-9338-A1DFCC9E4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82C6"/>
                </a:solidFill>
              </a:rPr>
              <a:t>[</a:t>
            </a:r>
            <a:r>
              <a:rPr lang="ko-KR" altLang="en-US" dirty="0" err="1">
                <a:solidFill>
                  <a:srgbClr val="0082C6"/>
                </a:solidFill>
              </a:rPr>
              <a:t>북마켓</a:t>
            </a:r>
            <a:r>
              <a:rPr lang="en-US" altLang="ko-KR" dirty="0">
                <a:solidFill>
                  <a:srgbClr val="0082C6"/>
                </a:solidFill>
              </a:rPr>
              <a:t>] </a:t>
            </a:r>
            <a:r>
              <a:rPr lang="ko-KR" altLang="en-US" dirty="0">
                <a:solidFill>
                  <a:srgbClr val="0082C6"/>
                </a:solidFill>
              </a:rPr>
              <a:t>도서 목록 표시하기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46CEB189-BAEA-A56C-990E-7509231D2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A496"/>
                </a:solidFill>
              </a:rPr>
              <a:t>[</a:t>
            </a:r>
            <a:r>
              <a:rPr lang="ko-KR" altLang="en-US" b="1" dirty="0">
                <a:solidFill>
                  <a:srgbClr val="00A496"/>
                </a:solidFill>
              </a:rPr>
              <a:t>예제 </a:t>
            </a:r>
            <a:r>
              <a:rPr lang="en-US" altLang="ko-KR" b="1" dirty="0">
                <a:solidFill>
                  <a:srgbClr val="00A496"/>
                </a:solidFill>
              </a:rPr>
              <a:t>4-12] </a:t>
            </a:r>
            <a:r>
              <a:rPr lang="ko-KR" altLang="en-US" b="1" dirty="0">
                <a:solidFill>
                  <a:srgbClr val="00A496"/>
                </a:solidFill>
              </a:rPr>
              <a:t>도서 목록 표시하기</a:t>
            </a:r>
            <a:endParaRPr lang="en-US" altLang="ko-KR" b="1" dirty="0">
              <a:solidFill>
                <a:srgbClr val="00A496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[</a:t>
            </a:r>
            <a:r>
              <a:rPr lang="ko-KR" altLang="en-US" b="1" dirty="0">
                <a:solidFill>
                  <a:schemeClr val="tx1"/>
                </a:solidFill>
              </a:rPr>
              <a:t>도서 클래스 만들기</a:t>
            </a:r>
            <a:r>
              <a:rPr lang="en-US" altLang="ko-KR" b="1" dirty="0">
                <a:solidFill>
                  <a:schemeClr val="tx1"/>
                </a:solidFill>
              </a:rPr>
              <a:t>]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ko-KR" altLang="en-US" dirty="0">
                <a:solidFill>
                  <a:schemeClr val="tx1"/>
                </a:solidFill>
              </a:rPr>
              <a:t>모든 멤버 변수의 </a:t>
            </a:r>
            <a:r>
              <a:rPr lang="en-US" altLang="ko-KR" dirty="0">
                <a:solidFill>
                  <a:schemeClr val="tx1"/>
                </a:solidFill>
              </a:rPr>
              <a:t>Setter/Getter() </a:t>
            </a:r>
            <a:r>
              <a:rPr lang="ko-KR" altLang="en-US" dirty="0">
                <a:solidFill>
                  <a:schemeClr val="tx1"/>
                </a:solidFill>
              </a:rPr>
              <a:t>메소드 작성하기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3BB63F6-D101-A4B1-18D1-23E46B43C7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1411" y="1843011"/>
            <a:ext cx="5961176" cy="4916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239316"/>
      </p:ext>
    </p:extLst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9B0BA3A0-E2EA-2103-9338-A1DFCC9E4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82C6"/>
                </a:solidFill>
              </a:rPr>
              <a:t>[</a:t>
            </a:r>
            <a:r>
              <a:rPr lang="ko-KR" altLang="en-US" dirty="0" err="1">
                <a:solidFill>
                  <a:srgbClr val="0082C6"/>
                </a:solidFill>
              </a:rPr>
              <a:t>북마켓</a:t>
            </a:r>
            <a:r>
              <a:rPr lang="en-US" altLang="ko-KR" dirty="0">
                <a:solidFill>
                  <a:srgbClr val="0082C6"/>
                </a:solidFill>
              </a:rPr>
              <a:t>] </a:t>
            </a:r>
            <a:r>
              <a:rPr lang="ko-KR" altLang="en-US" dirty="0">
                <a:solidFill>
                  <a:srgbClr val="0082C6"/>
                </a:solidFill>
              </a:rPr>
              <a:t>도서 목록 표시하기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46CEB189-BAEA-A56C-990E-7509231D2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A496"/>
                </a:solidFill>
              </a:rPr>
              <a:t>[</a:t>
            </a:r>
            <a:r>
              <a:rPr lang="ko-KR" altLang="en-US" b="1" dirty="0">
                <a:solidFill>
                  <a:srgbClr val="00A496"/>
                </a:solidFill>
              </a:rPr>
              <a:t>예제 </a:t>
            </a:r>
            <a:r>
              <a:rPr lang="en-US" altLang="ko-KR" b="1" dirty="0">
                <a:solidFill>
                  <a:srgbClr val="00A496"/>
                </a:solidFill>
              </a:rPr>
              <a:t>4-12] </a:t>
            </a:r>
            <a:r>
              <a:rPr lang="ko-KR" altLang="en-US" b="1" dirty="0">
                <a:solidFill>
                  <a:srgbClr val="00A496"/>
                </a:solidFill>
              </a:rPr>
              <a:t>도서 목록 표시하기</a:t>
            </a:r>
            <a:endParaRPr lang="en-US" altLang="ko-KR" b="1" dirty="0">
              <a:solidFill>
                <a:srgbClr val="00A496"/>
              </a:solidFill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E1E2D227-FA1B-7D45-5E08-10936BFE1B0A}"/>
              </a:ext>
            </a:extLst>
          </p:cNvPr>
          <p:cNvGrpSpPr/>
          <p:nvPr/>
        </p:nvGrpSpPr>
        <p:grpSpPr>
          <a:xfrm>
            <a:off x="1605724" y="1227891"/>
            <a:ext cx="5934676" cy="5486474"/>
            <a:chOff x="1605724" y="1176870"/>
            <a:chExt cx="5934676" cy="5486474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AE7B64F6-D925-AF9E-66A7-0CBE2A553E7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05724" y="1176870"/>
              <a:ext cx="5932550" cy="3019947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12929B15-D770-A700-5B5F-C7DB31DC3D0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44840"/>
            <a:stretch/>
          </p:blipFill>
          <p:spPr>
            <a:xfrm>
              <a:off x="1607850" y="4164663"/>
              <a:ext cx="5932550" cy="249868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84542550"/>
      </p:ext>
    </p:extLst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9B0BA3A0-E2EA-2103-9338-A1DFCC9E4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82C6"/>
                </a:solidFill>
              </a:rPr>
              <a:t>[</a:t>
            </a:r>
            <a:r>
              <a:rPr lang="ko-KR" altLang="en-US" dirty="0" err="1">
                <a:solidFill>
                  <a:srgbClr val="0082C6"/>
                </a:solidFill>
              </a:rPr>
              <a:t>북마켓</a:t>
            </a:r>
            <a:r>
              <a:rPr lang="en-US" altLang="ko-KR" dirty="0">
                <a:solidFill>
                  <a:srgbClr val="0082C6"/>
                </a:solidFill>
              </a:rPr>
              <a:t>] </a:t>
            </a:r>
            <a:r>
              <a:rPr lang="ko-KR" altLang="en-US" dirty="0">
                <a:solidFill>
                  <a:srgbClr val="0082C6"/>
                </a:solidFill>
              </a:rPr>
              <a:t>도서 목록 표시하기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46CEB189-BAEA-A56C-990E-7509231D2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A496"/>
                </a:solidFill>
              </a:rPr>
              <a:t>[</a:t>
            </a:r>
            <a:r>
              <a:rPr lang="ko-KR" altLang="en-US" b="1" dirty="0">
                <a:solidFill>
                  <a:srgbClr val="00A496"/>
                </a:solidFill>
              </a:rPr>
              <a:t>예제 </a:t>
            </a:r>
            <a:r>
              <a:rPr lang="en-US" altLang="ko-KR" b="1" dirty="0">
                <a:solidFill>
                  <a:srgbClr val="00A496"/>
                </a:solidFill>
              </a:rPr>
              <a:t>4-12] </a:t>
            </a:r>
            <a:r>
              <a:rPr lang="ko-KR" altLang="en-US" b="1" dirty="0">
                <a:solidFill>
                  <a:srgbClr val="00A496"/>
                </a:solidFill>
              </a:rPr>
              <a:t>도서 목록 표시하기</a:t>
            </a:r>
            <a:endParaRPr lang="en-US" altLang="ko-KR" b="1" dirty="0">
              <a:solidFill>
                <a:srgbClr val="00A496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2B59812-01AC-F898-F710-FEEB35175F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3598" y="1403775"/>
            <a:ext cx="5932550" cy="5145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518888"/>
      </p:ext>
    </p:extLst>
  </p:cSld>
  <p:clrMapOvr>
    <a:masterClrMapping/>
  </p:clrMapOvr>
  <p:transition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9B0BA3A0-E2EA-2103-9338-A1DFCC9E4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82C6"/>
                </a:solidFill>
              </a:rPr>
              <a:t>[</a:t>
            </a:r>
            <a:r>
              <a:rPr lang="ko-KR" altLang="en-US" dirty="0" err="1">
                <a:solidFill>
                  <a:srgbClr val="0082C6"/>
                </a:solidFill>
              </a:rPr>
              <a:t>북마켓</a:t>
            </a:r>
            <a:r>
              <a:rPr lang="en-US" altLang="ko-KR" dirty="0">
                <a:solidFill>
                  <a:srgbClr val="0082C6"/>
                </a:solidFill>
              </a:rPr>
              <a:t>] </a:t>
            </a:r>
            <a:r>
              <a:rPr lang="ko-KR" altLang="en-US" dirty="0">
                <a:solidFill>
                  <a:srgbClr val="0082C6"/>
                </a:solidFill>
              </a:rPr>
              <a:t>도서 목록 표시하기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46CEB189-BAEA-A56C-990E-7509231D25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541" y="774420"/>
            <a:ext cx="8280919" cy="5624910"/>
          </a:xfrm>
        </p:spPr>
        <p:txBody>
          <a:bodyPr/>
          <a:lstStyle/>
          <a:p>
            <a:r>
              <a:rPr lang="en-US" altLang="ko-KR" b="1" dirty="0">
                <a:solidFill>
                  <a:srgbClr val="00A496"/>
                </a:solidFill>
              </a:rPr>
              <a:t>[</a:t>
            </a:r>
            <a:r>
              <a:rPr lang="ko-KR" altLang="en-US" b="1" dirty="0">
                <a:solidFill>
                  <a:srgbClr val="00A496"/>
                </a:solidFill>
              </a:rPr>
              <a:t>예제 </a:t>
            </a:r>
            <a:r>
              <a:rPr lang="en-US" altLang="ko-KR" b="1" dirty="0">
                <a:solidFill>
                  <a:srgbClr val="00A496"/>
                </a:solidFill>
              </a:rPr>
              <a:t>4-12] </a:t>
            </a:r>
            <a:r>
              <a:rPr lang="ko-KR" altLang="en-US" b="1" dirty="0">
                <a:solidFill>
                  <a:srgbClr val="00A496"/>
                </a:solidFill>
              </a:rPr>
              <a:t>도서 목록 표시하기</a:t>
            </a:r>
            <a:endParaRPr lang="en-US" altLang="ko-KR" b="1" dirty="0">
              <a:solidFill>
                <a:srgbClr val="00A496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[</a:t>
            </a:r>
            <a:r>
              <a:rPr lang="ko-KR" altLang="en-US" b="1" dirty="0" err="1">
                <a:solidFill>
                  <a:schemeClr val="tx1"/>
                </a:solidFill>
              </a:rPr>
              <a:t>자바빈즈로</a:t>
            </a:r>
            <a:r>
              <a:rPr lang="ko-KR" altLang="en-US" b="1" dirty="0">
                <a:solidFill>
                  <a:schemeClr val="tx1"/>
                </a:solidFill>
              </a:rPr>
              <a:t> 사용할 도서 데이터 접근 클래스 만들기</a:t>
            </a:r>
            <a:r>
              <a:rPr lang="en-US" altLang="ko-KR" b="1" dirty="0">
                <a:solidFill>
                  <a:schemeClr val="tx1"/>
                </a:solidFill>
              </a:rPr>
              <a:t>]</a:t>
            </a:r>
          </a:p>
          <a:p>
            <a:pPr marL="342900" indent="-342900">
              <a:buFont typeface="+mj-lt"/>
              <a:buAutoNum type="arabicPeriod" startAt="5"/>
            </a:pPr>
            <a:r>
              <a:rPr lang="ko-KR" altLang="en-US" dirty="0">
                <a:solidFill>
                  <a:schemeClr val="tx1"/>
                </a:solidFill>
              </a:rPr>
              <a:t>모든 멤버 변수의 </a:t>
            </a:r>
            <a:r>
              <a:rPr lang="en-US" altLang="ko-KR" dirty="0">
                <a:solidFill>
                  <a:schemeClr val="tx1"/>
                </a:solidFill>
              </a:rPr>
              <a:t>Setter/Getter() </a:t>
            </a:r>
            <a:r>
              <a:rPr lang="ko-KR" altLang="en-US" dirty="0">
                <a:solidFill>
                  <a:schemeClr val="tx1"/>
                </a:solidFill>
              </a:rPr>
              <a:t>메소드 작성하기</a:t>
            </a:r>
            <a:endParaRPr lang="en-US" altLang="ko-KR" dirty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 startAt="5"/>
            </a:pPr>
            <a:r>
              <a:rPr lang="ko-KR" altLang="en-US" dirty="0">
                <a:solidFill>
                  <a:schemeClr val="tx1"/>
                </a:solidFill>
              </a:rPr>
              <a:t>멤버 변수와 기본 생성자 만들기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5C235DF7-A168-0C4D-4463-2704D4FD833C}"/>
              </a:ext>
            </a:extLst>
          </p:cNvPr>
          <p:cNvGrpSpPr/>
          <p:nvPr/>
        </p:nvGrpSpPr>
        <p:grpSpPr>
          <a:xfrm>
            <a:off x="1598567" y="2078850"/>
            <a:ext cx="5946864" cy="4743406"/>
            <a:chOff x="1598567" y="2213865"/>
            <a:chExt cx="5946864" cy="4743406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42CECDFB-3277-0637-2CE7-23AA27080DF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98567" y="2213865"/>
              <a:ext cx="5946864" cy="2941228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1AB0F6E4-2D5B-9644-6523-9EF06E34A0C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6241"/>
            <a:stretch/>
          </p:blipFill>
          <p:spPr>
            <a:xfrm>
              <a:off x="1598567" y="5085280"/>
              <a:ext cx="5946864" cy="18719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69699787"/>
      </p:ext>
    </p:extLst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9B0BA3A0-E2EA-2103-9338-A1DFCC9E4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82C6"/>
                </a:solidFill>
              </a:rPr>
              <a:t>[</a:t>
            </a:r>
            <a:r>
              <a:rPr lang="ko-KR" altLang="en-US" dirty="0" err="1">
                <a:solidFill>
                  <a:srgbClr val="0082C6"/>
                </a:solidFill>
              </a:rPr>
              <a:t>북마켓</a:t>
            </a:r>
            <a:r>
              <a:rPr lang="en-US" altLang="ko-KR" dirty="0">
                <a:solidFill>
                  <a:srgbClr val="0082C6"/>
                </a:solidFill>
              </a:rPr>
              <a:t>] </a:t>
            </a:r>
            <a:r>
              <a:rPr lang="ko-KR" altLang="en-US" dirty="0">
                <a:solidFill>
                  <a:srgbClr val="0082C6"/>
                </a:solidFill>
              </a:rPr>
              <a:t>도서 목록 표시하기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46CEB189-BAEA-A56C-990E-7509231D25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541" y="774420"/>
            <a:ext cx="8280919" cy="5624910"/>
          </a:xfrm>
        </p:spPr>
        <p:txBody>
          <a:bodyPr/>
          <a:lstStyle/>
          <a:p>
            <a:r>
              <a:rPr lang="en-US" altLang="ko-KR" b="1" dirty="0">
                <a:solidFill>
                  <a:srgbClr val="00A496"/>
                </a:solidFill>
              </a:rPr>
              <a:t>[</a:t>
            </a:r>
            <a:r>
              <a:rPr lang="ko-KR" altLang="en-US" b="1" dirty="0">
                <a:solidFill>
                  <a:srgbClr val="00A496"/>
                </a:solidFill>
              </a:rPr>
              <a:t>예제 </a:t>
            </a:r>
            <a:r>
              <a:rPr lang="en-US" altLang="ko-KR" b="1" dirty="0">
                <a:solidFill>
                  <a:srgbClr val="00A496"/>
                </a:solidFill>
              </a:rPr>
              <a:t>4-12] </a:t>
            </a:r>
            <a:r>
              <a:rPr lang="ko-KR" altLang="en-US" b="1" dirty="0">
                <a:solidFill>
                  <a:srgbClr val="00A496"/>
                </a:solidFill>
              </a:rPr>
              <a:t>도서 목록 표시하기</a:t>
            </a:r>
            <a:endParaRPr lang="en-US" altLang="ko-KR" b="1" dirty="0">
              <a:solidFill>
                <a:srgbClr val="00A496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F5F8497-820B-4650-28FD-1A890DC1A9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2742" y="1062943"/>
            <a:ext cx="5539567" cy="5806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412448"/>
      </p:ext>
    </p:extLst>
  </p:cSld>
  <p:clrMapOvr>
    <a:masterClrMapping/>
  </p:clrMapOvr>
  <p:transition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9B0BA3A0-E2EA-2103-9338-A1DFCC9E4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82C6"/>
                </a:solidFill>
              </a:rPr>
              <a:t>[</a:t>
            </a:r>
            <a:r>
              <a:rPr lang="ko-KR" altLang="en-US" dirty="0" err="1">
                <a:solidFill>
                  <a:srgbClr val="0082C6"/>
                </a:solidFill>
              </a:rPr>
              <a:t>북마켓</a:t>
            </a:r>
            <a:r>
              <a:rPr lang="en-US" altLang="ko-KR" dirty="0">
                <a:solidFill>
                  <a:srgbClr val="0082C6"/>
                </a:solidFill>
              </a:rPr>
              <a:t>] </a:t>
            </a:r>
            <a:r>
              <a:rPr lang="ko-KR" altLang="en-US" dirty="0">
                <a:solidFill>
                  <a:srgbClr val="0082C6"/>
                </a:solidFill>
              </a:rPr>
              <a:t>도서 목록 표시하기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46CEB189-BAEA-A56C-990E-7509231D25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541" y="774420"/>
            <a:ext cx="8280919" cy="5624910"/>
          </a:xfrm>
        </p:spPr>
        <p:txBody>
          <a:bodyPr/>
          <a:lstStyle/>
          <a:p>
            <a:r>
              <a:rPr lang="en-US" altLang="ko-KR" b="1" dirty="0">
                <a:solidFill>
                  <a:srgbClr val="00A496"/>
                </a:solidFill>
              </a:rPr>
              <a:t>[</a:t>
            </a:r>
            <a:r>
              <a:rPr lang="ko-KR" altLang="en-US" b="1" dirty="0">
                <a:solidFill>
                  <a:srgbClr val="00A496"/>
                </a:solidFill>
              </a:rPr>
              <a:t>예제 </a:t>
            </a:r>
            <a:r>
              <a:rPr lang="en-US" altLang="ko-KR" b="1" dirty="0">
                <a:solidFill>
                  <a:srgbClr val="00A496"/>
                </a:solidFill>
              </a:rPr>
              <a:t>4-12] </a:t>
            </a:r>
            <a:r>
              <a:rPr lang="ko-KR" altLang="en-US" b="1" dirty="0">
                <a:solidFill>
                  <a:srgbClr val="00A496"/>
                </a:solidFill>
              </a:rPr>
              <a:t>도서 목록 표시하기</a:t>
            </a:r>
            <a:endParaRPr lang="en-US" altLang="ko-KR" b="1" dirty="0">
              <a:solidFill>
                <a:srgbClr val="00A496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[</a:t>
            </a:r>
            <a:r>
              <a:rPr lang="ko-KR" altLang="en-US" b="1" dirty="0" err="1">
                <a:solidFill>
                  <a:schemeClr val="tx1"/>
                </a:solidFill>
              </a:rPr>
              <a:t>자바빈즈로</a:t>
            </a:r>
            <a:r>
              <a:rPr lang="ko-KR" altLang="en-US" b="1" dirty="0">
                <a:solidFill>
                  <a:schemeClr val="tx1"/>
                </a:solidFill>
              </a:rPr>
              <a:t> 사용할 도서 데이터 접근 클래스 만들기</a:t>
            </a:r>
            <a:r>
              <a:rPr lang="en-US" altLang="ko-KR" b="1" dirty="0">
                <a:solidFill>
                  <a:schemeClr val="tx1"/>
                </a:solidFill>
              </a:rPr>
              <a:t>]</a:t>
            </a:r>
          </a:p>
          <a:p>
            <a:pPr marL="342900" indent="-342900">
              <a:buFont typeface="+mj-lt"/>
              <a:buAutoNum type="arabicPeriod" startAt="7"/>
            </a:pPr>
            <a:r>
              <a:rPr lang="ko-KR" altLang="en-US" dirty="0">
                <a:solidFill>
                  <a:schemeClr val="tx1"/>
                </a:solidFill>
              </a:rPr>
              <a:t>도서 목록을 가져오는 메소드 만들기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E3447BD-EC07-71FD-2D26-5E2C387FAD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2880" y="2294730"/>
            <a:ext cx="5918238" cy="2268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685670"/>
      </p:ext>
    </p:extLst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9B0BA3A0-E2EA-2103-9338-A1DFCC9E4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82C6"/>
                </a:solidFill>
              </a:rPr>
              <a:t>[</a:t>
            </a:r>
            <a:r>
              <a:rPr lang="ko-KR" altLang="en-US" dirty="0" err="1">
                <a:solidFill>
                  <a:srgbClr val="0082C6"/>
                </a:solidFill>
              </a:rPr>
              <a:t>북마켓</a:t>
            </a:r>
            <a:r>
              <a:rPr lang="en-US" altLang="ko-KR" dirty="0">
                <a:solidFill>
                  <a:srgbClr val="0082C6"/>
                </a:solidFill>
              </a:rPr>
              <a:t>] </a:t>
            </a:r>
            <a:r>
              <a:rPr lang="ko-KR" altLang="en-US" dirty="0">
                <a:solidFill>
                  <a:srgbClr val="0082C6"/>
                </a:solidFill>
              </a:rPr>
              <a:t>도서 목록 표시하기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46CEB189-BAEA-A56C-990E-7509231D25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541" y="774420"/>
            <a:ext cx="8280919" cy="5624910"/>
          </a:xfrm>
        </p:spPr>
        <p:txBody>
          <a:bodyPr/>
          <a:lstStyle/>
          <a:p>
            <a:r>
              <a:rPr lang="en-US" altLang="ko-KR" b="1" dirty="0">
                <a:solidFill>
                  <a:srgbClr val="00A496"/>
                </a:solidFill>
              </a:rPr>
              <a:t>[</a:t>
            </a:r>
            <a:r>
              <a:rPr lang="ko-KR" altLang="en-US" b="1" dirty="0">
                <a:solidFill>
                  <a:srgbClr val="00A496"/>
                </a:solidFill>
              </a:rPr>
              <a:t>예제 </a:t>
            </a:r>
            <a:r>
              <a:rPr lang="en-US" altLang="ko-KR" b="1" dirty="0">
                <a:solidFill>
                  <a:srgbClr val="00A496"/>
                </a:solidFill>
              </a:rPr>
              <a:t>4-12] </a:t>
            </a:r>
            <a:r>
              <a:rPr lang="ko-KR" altLang="en-US" b="1" dirty="0">
                <a:solidFill>
                  <a:srgbClr val="00A496"/>
                </a:solidFill>
              </a:rPr>
              <a:t>도서 목록 표시하기</a:t>
            </a:r>
            <a:endParaRPr lang="en-US" altLang="ko-KR" b="1" dirty="0">
              <a:solidFill>
                <a:srgbClr val="00A496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[</a:t>
            </a:r>
            <a:r>
              <a:rPr lang="ko-KR" altLang="en-US" b="1" dirty="0">
                <a:solidFill>
                  <a:schemeClr val="tx1"/>
                </a:solidFill>
              </a:rPr>
              <a:t>도서 목록 표시하기</a:t>
            </a:r>
            <a:r>
              <a:rPr lang="en-US" altLang="ko-KR" b="1" dirty="0">
                <a:solidFill>
                  <a:schemeClr val="tx1"/>
                </a:solidFill>
              </a:rPr>
              <a:t>]</a:t>
            </a:r>
          </a:p>
          <a:p>
            <a:pPr marL="342900" indent="-342900">
              <a:buFont typeface="+mj-lt"/>
              <a:buAutoNum type="arabicPeriod" startAt="8"/>
            </a:pPr>
            <a:r>
              <a:rPr lang="ko-KR" altLang="en-US" dirty="0">
                <a:solidFill>
                  <a:schemeClr val="tx1"/>
                </a:solidFill>
              </a:rPr>
              <a:t>도서 목록 출력 웹 페이지 만들기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262C862E-66C2-67C6-E169-377E12B6F3A5}"/>
              </a:ext>
            </a:extLst>
          </p:cNvPr>
          <p:cNvGrpSpPr/>
          <p:nvPr/>
        </p:nvGrpSpPr>
        <p:grpSpPr>
          <a:xfrm>
            <a:off x="1594069" y="1751594"/>
            <a:ext cx="5947784" cy="5097786"/>
            <a:chOff x="1594069" y="1575606"/>
            <a:chExt cx="5947784" cy="5097786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D13DEE04-1CF4-897C-8955-08BC72DF91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02147" y="1575606"/>
              <a:ext cx="5939706" cy="2375883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9215DC79-AAF6-1505-2BA9-92C1FC728DC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94069" y="3946851"/>
              <a:ext cx="5939706" cy="27265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06472708"/>
      </p:ext>
    </p:extLst>
  </p:cSld>
  <p:clrMapOvr>
    <a:masterClrMapping/>
  </p:clrMapOvr>
  <p:transition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9B0BA3A0-E2EA-2103-9338-A1DFCC9E4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82C6"/>
                </a:solidFill>
              </a:rPr>
              <a:t>[</a:t>
            </a:r>
            <a:r>
              <a:rPr lang="ko-KR" altLang="en-US" dirty="0" err="1">
                <a:solidFill>
                  <a:srgbClr val="0082C6"/>
                </a:solidFill>
              </a:rPr>
              <a:t>북마켓</a:t>
            </a:r>
            <a:r>
              <a:rPr lang="en-US" altLang="ko-KR" dirty="0">
                <a:solidFill>
                  <a:srgbClr val="0082C6"/>
                </a:solidFill>
              </a:rPr>
              <a:t>] </a:t>
            </a:r>
            <a:r>
              <a:rPr lang="ko-KR" altLang="en-US" dirty="0">
                <a:solidFill>
                  <a:srgbClr val="0082C6"/>
                </a:solidFill>
              </a:rPr>
              <a:t>도서 목록 표시하기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46CEB189-BAEA-A56C-990E-7509231D25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541" y="774420"/>
            <a:ext cx="8280919" cy="5624910"/>
          </a:xfrm>
        </p:spPr>
        <p:txBody>
          <a:bodyPr/>
          <a:lstStyle/>
          <a:p>
            <a:r>
              <a:rPr lang="en-US" altLang="ko-KR" b="1" dirty="0">
                <a:solidFill>
                  <a:srgbClr val="00A496"/>
                </a:solidFill>
              </a:rPr>
              <a:t>[</a:t>
            </a:r>
            <a:r>
              <a:rPr lang="ko-KR" altLang="en-US" b="1" dirty="0">
                <a:solidFill>
                  <a:srgbClr val="00A496"/>
                </a:solidFill>
              </a:rPr>
              <a:t>예제 </a:t>
            </a:r>
            <a:r>
              <a:rPr lang="en-US" altLang="ko-KR" b="1" dirty="0">
                <a:solidFill>
                  <a:srgbClr val="00A496"/>
                </a:solidFill>
              </a:rPr>
              <a:t>4-12] </a:t>
            </a:r>
            <a:r>
              <a:rPr lang="ko-KR" altLang="en-US" b="1" dirty="0">
                <a:solidFill>
                  <a:srgbClr val="00A496"/>
                </a:solidFill>
              </a:rPr>
              <a:t>도서 목록 표시하기</a:t>
            </a:r>
            <a:endParaRPr lang="en-US" altLang="ko-KR" b="1" dirty="0">
              <a:solidFill>
                <a:srgbClr val="00A496"/>
              </a:solidFill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A51CE764-A4B5-0984-D9EF-4E9F78764720}"/>
              </a:ext>
            </a:extLst>
          </p:cNvPr>
          <p:cNvGrpSpPr/>
          <p:nvPr/>
        </p:nvGrpSpPr>
        <p:grpSpPr>
          <a:xfrm>
            <a:off x="1763138" y="1183985"/>
            <a:ext cx="5607677" cy="5624910"/>
            <a:chOff x="1763138" y="1133745"/>
            <a:chExt cx="5607677" cy="5624910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708C52C1-5857-DD9C-3E2D-71A12D86AE4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73185" y="1133745"/>
              <a:ext cx="5597630" cy="5152516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77C22CD5-2470-1FDB-D050-DAB1E57228B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3142" b="-12545"/>
            <a:stretch/>
          </p:blipFill>
          <p:spPr>
            <a:xfrm>
              <a:off x="1763138" y="6296309"/>
              <a:ext cx="5597630" cy="46234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5453316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B23323-C950-4E35-BE7C-339485137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액션 태그의 개요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액션 태그</a:t>
            </a:r>
            <a:endParaRPr lang="en-US" altLang="ko-KR" dirty="0"/>
          </a:p>
          <a:p>
            <a:pPr lvl="1"/>
            <a:r>
              <a:rPr lang="ko-KR" altLang="en-US" dirty="0"/>
              <a:t>서버나 클라이언트에게 어떤 행동을 하도록 명령하는 태그</a:t>
            </a:r>
            <a:endParaRPr lang="en-US" altLang="ko-KR" dirty="0"/>
          </a:p>
          <a:p>
            <a:pPr lvl="1"/>
            <a:r>
              <a:rPr lang="en-US" altLang="ko-KR" dirty="0"/>
              <a:t>JSP </a:t>
            </a:r>
            <a:r>
              <a:rPr lang="ko-KR" altLang="en-US" dirty="0"/>
              <a:t>페이지에서 페이지와 페이지 사이 제어</a:t>
            </a:r>
            <a:r>
              <a:rPr lang="en-US" altLang="ko-KR" dirty="0"/>
              <a:t> </a:t>
            </a:r>
          </a:p>
          <a:p>
            <a:pPr lvl="1"/>
            <a:r>
              <a:rPr lang="ko-KR" altLang="en-US" dirty="0"/>
              <a:t>다른 페이지의 실행 결과 내용을 현재 페이지에 포함</a:t>
            </a:r>
            <a:r>
              <a:rPr lang="en-US" altLang="ko-KR" dirty="0"/>
              <a:t> </a:t>
            </a:r>
          </a:p>
          <a:p>
            <a:pPr lvl="1"/>
            <a:r>
              <a:rPr lang="ko-KR" altLang="en-US" dirty="0"/>
              <a:t>자바 </a:t>
            </a:r>
            <a:r>
              <a:rPr lang="ko-KR" altLang="en-US" dirty="0" err="1"/>
              <a:t>빈즈</a:t>
            </a:r>
            <a:r>
              <a:rPr lang="en-US" altLang="ko-KR" dirty="0"/>
              <a:t>(JavaBeans) </a:t>
            </a:r>
            <a:r>
              <a:rPr lang="ko-KR" altLang="en-US" dirty="0"/>
              <a:t>등의 다양한 기능 제공</a:t>
            </a:r>
            <a:endParaRPr lang="en-US" altLang="ko-KR" dirty="0"/>
          </a:p>
          <a:p>
            <a:pPr lvl="1"/>
            <a:r>
              <a:rPr lang="en-US" altLang="ko-KR" dirty="0"/>
              <a:t>XML </a:t>
            </a:r>
            <a:r>
              <a:rPr lang="ko-KR" altLang="en-US" dirty="0"/>
              <a:t>형식 </a:t>
            </a:r>
            <a:r>
              <a:rPr lang="en-US" altLang="ko-KR" dirty="0"/>
              <a:t>&lt;</a:t>
            </a:r>
            <a:r>
              <a:rPr lang="en-US" altLang="ko-KR" dirty="0" err="1"/>
              <a:t>jsp</a:t>
            </a:r>
            <a:r>
              <a:rPr lang="en-US" altLang="ko-KR" dirty="0"/>
              <a:t>: … /&gt;</a:t>
            </a:r>
            <a:r>
              <a:rPr lang="ko-KR" altLang="en-US" dirty="0"/>
              <a:t> 사용</a:t>
            </a:r>
          </a:p>
        </p:txBody>
      </p:sp>
    </p:spTree>
    <p:extLst>
      <p:ext uri="{BB962C8B-B14F-4D97-AF65-F5344CB8AC3E}">
        <p14:creationId xmlns:p14="http://schemas.microsoft.com/office/powerpoint/2010/main" val="1826061748"/>
      </p:ext>
    </p:extLst>
  </p:cSld>
  <p:clrMapOvr>
    <a:masterClrMapping/>
  </p:clrMapOvr>
  <p:transition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5414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785BA174-9544-42CF-8955-891C67FBF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액션 태그의 개요</a:t>
            </a:r>
          </a:p>
        </p:txBody>
      </p:sp>
      <p:sp>
        <p:nvSpPr>
          <p:cNvPr id="2" name="텍스트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액션 태그의 종류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5576" y="1526564"/>
            <a:ext cx="7704856" cy="4789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800373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/>
              <a:t>forward </a:t>
            </a:r>
            <a:r>
              <a:rPr lang="ko-KR" altLang="en-US" dirty="0"/>
              <a:t>액션 태그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u="sng"/>
              <a:t>Section 02</a:t>
            </a:r>
          </a:p>
        </p:txBody>
      </p:sp>
    </p:spTree>
    <p:extLst>
      <p:ext uri="{BB962C8B-B14F-4D97-AF65-F5344CB8AC3E}">
        <p14:creationId xmlns:p14="http://schemas.microsoft.com/office/powerpoint/2010/main" val="3328809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E98E0A-3422-47AD-8976-3FA06FF9F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forward </a:t>
            </a:r>
            <a:r>
              <a:rPr lang="ko-KR" altLang="en-US" dirty="0"/>
              <a:t>액션 태그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forward </a:t>
            </a:r>
            <a:r>
              <a:rPr lang="ko-KR" altLang="en-US" dirty="0"/>
              <a:t>액션 태그</a:t>
            </a:r>
            <a:endParaRPr lang="en-US" altLang="ko-KR" dirty="0"/>
          </a:p>
          <a:p>
            <a:pPr lvl="1"/>
            <a:r>
              <a:rPr lang="ko-KR" altLang="en-US" dirty="0"/>
              <a:t>현재 </a:t>
            </a:r>
            <a:r>
              <a:rPr lang="en-US" altLang="ko-KR" dirty="0"/>
              <a:t>JSP </a:t>
            </a:r>
            <a:r>
              <a:rPr lang="ko-KR" altLang="en-US" dirty="0"/>
              <a:t>페이지에서 다른 페이지로 이동하는 태그</a:t>
            </a:r>
            <a:endParaRPr lang="en-US" altLang="ko-KR" dirty="0"/>
          </a:p>
          <a:p>
            <a:pPr lvl="1"/>
            <a:r>
              <a:rPr lang="en-US" altLang="ko-KR" dirty="0"/>
              <a:t>JSP </a:t>
            </a:r>
            <a:r>
              <a:rPr lang="ko-KR" altLang="en-US" dirty="0"/>
              <a:t>컨테이너는 현재 </a:t>
            </a:r>
            <a:r>
              <a:rPr lang="en-US" altLang="ko-KR" dirty="0"/>
              <a:t>JSP </a:t>
            </a:r>
            <a:r>
              <a:rPr lang="ko-KR" altLang="en-US" dirty="0"/>
              <a:t>페이지에서 </a:t>
            </a:r>
            <a:r>
              <a:rPr lang="en-US" altLang="ko-KR" dirty="0"/>
              <a:t>forward </a:t>
            </a:r>
            <a:r>
              <a:rPr lang="ko-KR" altLang="en-US" dirty="0"/>
              <a:t>액션 태그를 만나는 경우 </a:t>
            </a:r>
            <a:endParaRPr lang="en-US" altLang="ko-KR" dirty="0"/>
          </a:p>
          <a:p>
            <a:pPr lvl="2"/>
            <a:r>
              <a:rPr lang="ko-KR" altLang="en-US" dirty="0"/>
              <a:t>그 전까지 출력 버퍼에 저장되어 있던 내용을 모두 삭제함</a:t>
            </a:r>
            <a:endParaRPr lang="en-US" altLang="ko-KR" dirty="0"/>
          </a:p>
          <a:p>
            <a:pPr lvl="2"/>
            <a:r>
              <a:rPr lang="en-US" altLang="ko-KR" dirty="0"/>
              <a:t>forward </a:t>
            </a:r>
            <a:r>
              <a:rPr lang="ko-KR" altLang="en-US" dirty="0"/>
              <a:t>액션 태그에 설정된 페이지로 프로그램의 제어 이동됨</a:t>
            </a:r>
            <a:endParaRPr lang="en-US" altLang="ko-KR" dirty="0"/>
          </a:p>
          <a:p>
            <a:endParaRPr lang="en-US" altLang="ko-KR" b="0" dirty="0"/>
          </a:p>
          <a:p>
            <a:endParaRPr lang="en-US" altLang="ko-KR" b="0" dirty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sz="1200" dirty="0"/>
          </a:p>
          <a:p>
            <a:pPr lvl="1"/>
            <a:r>
              <a:rPr lang="en-US" altLang="ko-KR" dirty="0"/>
              <a:t>page </a:t>
            </a:r>
            <a:r>
              <a:rPr lang="ko-KR" altLang="en-US" dirty="0"/>
              <a:t>속성 값</a:t>
            </a:r>
            <a:endParaRPr lang="en-US" altLang="ko-KR" dirty="0"/>
          </a:p>
          <a:p>
            <a:pPr lvl="2"/>
            <a:r>
              <a:rPr lang="ko-KR" altLang="en-US" dirty="0"/>
              <a:t>현재 </a:t>
            </a:r>
            <a:r>
              <a:rPr lang="en-US" altLang="ko-KR" dirty="0"/>
              <a:t>JSP </a:t>
            </a:r>
            <a:r>
              <a:rPr lang="ko-KR" altLang="en-US" dirty="0"/>
              <a:t>페이지에서 이동할 페이지의 외부 파일명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ko-KR" altLang="en-US" dirty="0"/>
              <a:t>외부 파일은 현재 </a:t>
            </a:r>
            <a:r>
              <a:rPr lang="en-US" altLang="ko-KR" dirty="0"/>
              <a:t>JSP </a:t>
            </a:r>
            <a:r>
              <a:rPr lang="ko-KR" altLang="en-US" dirty="0"/>
              <a:t>페이지와 같은 디렉터리에 있으면 파일명만 설정하고</a:t>
            </a:r>
            <a:r>
              <a:rPr lang="en-US" altLang="ko-KR" dirty="0"/>
              <a:t>, </a:t>
            </a:r>
            <a:br>
              <a:rPr lang="en-US" altLang="ko-KR" dirty="0"/>
            </a:br>
            <a:r>
              <a:rPr lang="ko-KR" altLang="en-US" dirty="0"/>
              <a:t>그렇지 않으면 전체 </a:t>
            </a:r>
            <a:r>
              <a:rPr lang="en-US" altLang="ko-KR" dirty="0"/>
              <a:t>URL(</a:t>
            </a:r>
            <a:r>
              <a:rPr lang="ko-KR" altLang="en-US" dirty="0"/>
              <a:t>또는 상대 경로</a:t>
            </a:r>
            <a:r>
              <a:rPr lang="en-US" altLang="ko-KR" dirty="0"/>
              <a:t>)</a:t>
            </a:r>
            <a:r>
              <a:rPr lang="ko-KR" altLang="en-US" dirty="0"/>
              <a:t>을 설정해야 함</a:t>
            </a:r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0DD3ACF-56F0-B837-FAB0-2636203FBA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3674" y="2773565"/>
            <a:ext cx="6596653" cy="101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454839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ch01_JAVA 들여다보기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467</TotalTime>
  <Words>1333</Words>
  <Application>Microsoft Office PowerPoint</Application>
  <PresentationFormat>화면 슬라이드 쇼(4:3)</PresentationFormat>
  <Paragraphs>207</Paragraphs>
  <Slides>60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60</vt:i4>
      </vt:variant>
    </vt:vector>
  </HeadingPairs>
  <TitlesOfParts>
    <vt:vector size="67" baseType="lpstr">
      <vt:lpstr>HY견고딕</vt:lpstr>
      <vt:lpstr>맑은 고딕</vt:lpstr>
      <vt:lpstr>한컴바탕</vt:lpstr>
      <vt:lpstr>Arial</vt:lpstr>
      <vt:lpstr>Arial Black</vt:lpstr>
      <vt:lpstr>Wingdings</vt:lpstr>
      <vt:lpstr>ch01_JAVA 들여다보기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1. 액션 태그의 개요</vt:lpstr>
      <vt:lpstr>1. 액션 태그의 개요</vt:lpstr>
      <vt:lpstr>PowerPoint 프레젠테이션</vt:lpstr>
      <vt:lpstr>1. forward 액션 태그</vt:lpstr>
      <vt:lpstr>1. forward 액션 태그</vt:lpstr>
      <vt:lpstr>1. forward 액션 태그</vt:lpstr>
      <vt:lpstr>1. forward 액션 태그</vt:lpstr>
      <vt:lpstr>PowerPoint 프레젠테이션</vt:lpstr>
      <vt:lpstr>1. include 액션 태그</vt:lpstr>
      <vt:lpstr>1. include 액션 태그</vt:lpstr>
      <vt:lpstr>1. include 액션 태그</vt:lpstr>
      <vt:lpstr>1. include 액션 태그</vt:lpstr>
      <vt:lpstr>1. include 액션 태그</vt:lpstr>
      <vt:lpstr>PowerPoint 프레젠테이션</vt:lpstr>
      <vt:lpstr>1. param 액션 태그</vt:lpstr>
      <vt:lpstr>1. param 액션 태그</vt:lpstr>
      <vt:lpstr>1. param 액션 태그</vt:lpstr>
      <vt:lpstr>1. param 액션 태그</vt:lpstr>
      <vt:lpstr>1. param 액션 태그</vt:lpstr>
      <vt:lpstr>1. param 액션 태그</vt:lpstr>
      <vt:lpstr>PowerPoint 프레젠테이션</vt:lpstr>
      <vt:lpstr>1. 자바빈즈의 개요</vt:lpstr>
      <vt:lpstr>1. 자바빈즈의 개요</vt:lpstr>
      <vt:lpstr>1. 자바빈즈의 개요</vt:lpstr>
      <vt:lpstr>2. useBean 액션 태그로 자바빈즈 사용하기</vt:lpstr>
      <vt:lpstr>2. useBean 액션 태그로 자바빈즈 사용하기</vt:lpstr>
      <vt:lpstr>2. useBean 액션 태그로 자바빈즈 사용하기</vt:lpstr>
      <vt:lpstr>2. useBean 액션 태그로 자바빈즈 사용하기</vt:lpstr>
      <vt:lpstr>2. useBean 액션 태그로 자바빈즈 사용하기</vt:lpstr>
      <vt:lpstr>2. useBean 액션 태그로 자바빈즈 사용하기</vt:lpstr>
      <vt:lpstr>2. useBean 액션 태그로 자바빈즈 사용하기</vt:lpstr>
      <vt:lpstr>3. setProperty 액션 태그로 프로퍼티의 값 저장하기 </vt:lpstr>
      <vt:lpstr>3. setProperty 액션 태그로 프로퍼티의 값 저장하기 </vt:lpstr>
      <vt:lpstr>3. setProperty 액션 태그로 프로퍼티의 값 저장하기 </vt:lpstr>
      <vt:lpstr>3. setProperty 액션 태그로 프로퍼티의 값 저장하기 </vt:lpstr>
      <vt:lpstr>3. setProperty 액션 태그로 프로퍼티의 값 저장하기 </vt:lpstr>
      <vt:lpstr>4. getProperty 액션 태그로 프로퍼티의 값 가져오기</vt:lpstr>
      <vt:lpstr>4. getProperty 액션 태그로 프로퍼티의 값 가져오기</vt:lpstr>
      <vt:lpstr>4. getProperty 액션 태그로 프로퍼티의 값 가져오기</vt:lpstr>
      <vt:lpstr>4. getProperty 액션 태그로 프로퍼티의 값 가져오기</vt:lpstr>
      <vt:lpstr>PowerPoint 프레젠테이션</vt:lpstr>
      <vt:lpstr>[북마켓] 도서 목록 표시하기</vt:lpstr>
      <vt:lpstr>[북마켓] 도서 목록 표시하기</vt:lpstr>
      <vt:lpstr>[북마켓] 도서 목록 표시하기</vt:lpstr>
      <vt:lpstr>[북마켓] 도서 목록 표시하기</vt:lpstr>
      <vt:lpstr>[북마켓] 도서 목록 표시하기</vt:lpstr>
      <vt:lpstr>[북마켓] 도서 목록 표시하기</vt:lpstr>
      <vt:lpstr>[북마켓] 도서 목록 표시하기</vt:lpstr>
      <vt:lpstr>[북마켓] 도서 목록 표시하기</vt:lpstr>
      <vt:lpstr>[북마켓] 도서 목록 표시하기</vt:lpstr>
      <vt:lpstr>[북마켓] 도서 목록 표시하기</vt:lpstr>
      <vt:lpstr>[북마켓] 도서 목록 표시하기</vt:lpstr>
      <vt:lpstr>[북마켓] 도서 목록 표시하기</vt:lpstr>
      <vt:lpstr>[북마켓] 도서 목록 표시하기</vt:lpstr>
      <vt:lpstr>PowerPoint 프레젠테이션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1장. 유닉스 개요 및 기본 사용법</dc:title>
  <dc:creator>한빛아카데미(주)</dc:creator>
  <cp:lastModifiedBy>Kim Sungmu</cp:lastModifiedBy>
  <cp:revision>1354</cp:revision>
  <dcterms:created xsi:type="dcterms:W3CDTF">2012-07-23T02:34:37Z</dcterms:created>
  <dcterms:modified xsi:type="dcterms:W3CDTF">2024-03-08T06:29:00Z</dcterms:modified>
  <cp:version>1000.0000.01</cp:version>
</cp:coreProperties>
</file>