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878" r:id="rId7"/>
    <p:sldId id="927" r:id="rId8"/>
    <p:sldId id="326" r:id="rId9"/>
    <p:sldId id="881" r:id="rId10"/>
    <p:sldId id="928" r:id="rId11"/>
    <p:sldId id="929" r:id="rId12"/>
    <p:sldId id="268" r:id="rId13"/>
    <p:sldId id="924" r:id="rId14"/>
    <p:sldId id="885" r:id="rId15"/>
    <p:sldId id="930" r:id="rId16"/>
    <p:sldId id="931" r:id="rId17"/>
    <p:sldId id="932" r:id="rId18"/>
    <p:sldId id="327" r:id="rId19"/>
    <p:sldId id="889" r:id="rId20"/>
    <p:sldId id="933" r:id="rId21"/>
    <p:sldId id="934" r:id="rId22"/>
    <p:sldId id="935" r:id="rId23"/>
    <p:sldId id="936" r:id="rId24"/>
    <p:sldId id="925" r:id="rId25"/>
    <p:sldId id="893" r:id="rId26"/>
    <p:sldId id="937" r:id="rId27"/>
    <p:sldId id="938" r:id="rId28"/>
    <p:sldId id="926" r:id="rId29"/>
    <p:sldId id="897" r:id="rId30"/>
    <p:sldId id="939" r:id="rId31"/>
    <p:sldId id="940" r:id="rId32"/>
    <p:sldId id="941" r:id="rId33"/>
    <p:sldId id="942" r:id="rId34"/>
    <p:sldId id="943" r:id="rId35"/>
    <p:sldId id="944" r:id="rId36"/>
    <p:sldId id="905" r:id="rId37"/>
    <p:sldId id="945" r:id="rId38"/>
    <p:sldId id="946" r:id="rId39"/>
    <p:sldId id="947" r:id="rId40"/>
    <p:sldId id="275" r:id="rId41"/>
    <p:sldId id="349" r:id="rId42"/>
    <p:sldId id="324" r:id="rId43"/>
    <p:sldId id="325" r:id="rId44"/>
    <p:sldId id="948" r:id="rId45"/>
    <p:sldId id="949" r:id="rId46"/>
    <p:sldId id="950" r:id="rId47"/>
    <p:sldId id="951" r:id="rId48"/>
    <p:sldId id="952" r:id="rId49"/>
    <p:sldId id="953" r:id="rId50"/>
    <p:sldId id="954" r:id="rId51"/>
    <p:sldId id="955" r:id="rId52"/>
    <p:sldId id="282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39" autoAdjust="0"/>
    <p:restoredTop sz="95658" autoAdjust="0"/>
  </p:normalViewPr>
  <p:slideViewPr>
    <p:cSldViewPr>
      <p:cViewPr varScale="1">
        <p:scale>
          <a:sx n="98" d="100"/>
          <a:sy n="98" d="100"/>
        </p:scale>
        <p:origin x="1044" y="90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62D4A7E-B40E-444A-88C9-849DADCF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form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7282F2-C4C0-408D-8968-5ACC2385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태그 사용 예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F67394-DAD5-08CB-746C-E1865B5F35B5}"/>
              </a:ext>
            </a:extLst>
          </p:cNvPr>
          <p:cNvGrpSpPr/>
          <p:nvPr/>
        </p:nvGrpSpPr>
        <p:grpSpPr>
          <a:xfrm>
            <a:off x="1264048" y="1718810"/>
            <a:ext cx="6615903" cy="3024881"/>
            <a:chOff x="1254424" y="1313765"/>
            <a:chExt cx="6615903" cy="302488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73D97CF-C105-2FBC-B769-602443A8C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3674" y="1313765"/>
              <a:ext cx="6596653" cy="62975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6090EC9-8598-23EC-886F-5A0FEDDA1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4424" y="1953460"/>
              <a:ext cx="6596653" cy="2385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3601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62D4A7E-B40E-444A-88C9-849DADCF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form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7282F2-C4C0-408D-8968-5ACC2385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태그 사용 예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F67394-DAD5-08CB-746C-E1865B5F35B5}"/>
              </a:ext>
            </a:extLst>
          </p:cNvPr>
          <p:cNvGrpSpPr/>
          <p:nvPr/>
        </p:nvGrpSpPr>
        <p:grpSpPr>
          <a:xfrm>
            <a:off x="1264048" y="1718810"/>
            <a:ext cx="6615903" cy="3024881"/>
            <a:chOff x="1254424" y="1313765"/>
            <a:chExt cx="6615903" cy="302488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73D97CF-C105-2FBC-B769-602443A8C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3674" y="1313765"/>
              <a:ext cx="6596653" cy="62975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6090EC9-8598-23EC-886F-5A0FEDDA1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4424" y="1953460"/>
              <a:ext cx="6596653" cy="2385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5194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form </a:t>
            </a:r>
            <a:r>
              <a:rPr lang="ko-KR" altLang="en-US" dirty="0"/>
              <a:t>태그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705217-0969-0DE6-D336-9770CD4688BA}"/>
              </a:ext>
            </a:extLst>
          </p:cNvPr>
          <p:cNvGrpSpPr/>
          <p:nvPr/>
        </p:nvGrpSpPr>
        <p:grpSpPr>
          <a:xfrm>
            <a:off x="769078" y="1268760"/>
            <a:ext cx="7605845" cy="4050450"/>
            <a:chOff x="769078" y="1268760"/>
            <a:chExt cx="7605845" cy="4050450"/>
          </a:xfrm>
        </p:grpSpPr>
        <p:grpSp>
          <p:nvGrpSpPr>
            <p:cNvPr id="5" name="그룹 4"/>
            <p:cNvGrpSpPr/>
            <p:nvPr/>
          </p:nvGrpSpPr>
          <p:grpSpPr>
            <a:xfrm>
              <a:off x="769078" y="1268760"/>
              <a:ext cx="7605845" cy="4050450"/>
              <a:chOff x="769077" y="3609019"/>
              <a:chExt cx="7605845" cy="405045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69077" y="3609019"/>
                <a:ext cx="7605845" cy="4050450"/>
              </a:xfrm>
              <a:prstGeom prst="rect">
                <a:avLst/>
              </a:prstGeom>
              <a:solidFill>
                <a:srgbClr val="00C0A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37846" y="3826348"/>
                <a:ext cx="726830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 b="1" dirty="0">
                    <a:solidFill>
                      <a:srgbClr val="00A496"/>
                    </a:solidFill>
                  </a:rPr>
                  <a:t>NOTE</a:t>
                </a:r>
                <a:r>
                  <a:rPr lang="en-US" altLang="ko-KR" sz="1500" b="1" dirty="0"/>
                  <a:t> GET </a:t>
                </a:r>
                <a:r>
                  <a:rPr lang="ko-KR" altLang="en-US" sz="1500" b="1" dirty="0"/>
                  <a:t>방식과 </a:t>
                </a:r>
                <a:r>
                  <a:rPr lang="en-US" altLang="ko-KR" sz="1500" b="1" dirty="0"/>
                  <a:t>POST </a:t>
                </a:r>
                <a:r>
                  <a:rPr lang="ko-KR" altLang="en-US" sz="1500" b="1" dirty="0"/>
                  <a:t>방식의 차이</a:t>
                </a:r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r>
                  <a:rPr lang="en-US" altLang="ko-KR" sz="1500" dirty="0"/>
                  <a:t>URL </a:t>
                </a:r>
                <a:r>
                  <a:rPr lang="ko-KR" altLang="en-US" sz="1500" dirty="0"/>
                  <a:t>끝에 데이터를 붙여 보내는 </a:t>
                </a:r>
                <a:r>
                  <a:rPr lang="en-US" altLang="ko-KR" sz="1500" dirty="0"/>
                  <a:t>GET </a:t>
                </a:r>
                <a:r>
                  <a:rPr lang="ko-KR" altLang="en-US" sz="1500" dirty="0"/>
                  <a:t>방식은 데이터가 외부에 노출되어 보안에 취약합니다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따라서 개인 정보 등을 보호해야 할 때는 </a:t>
                </a:r>
                <a:r>
                  <a:rPr lang="en-US" altLang="ko-KR" sz="1500" dirty="0"/>
                  <a:t>POST </a:t>
                </a:r>
                <a:r>
                  <a:rPr lang="ko-KR" altLang="en-US" sz="1500" dirty="0"/>
                  <a:t>방식을 사용해야 합니다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또한 </a:t>
                </a:r>
                <a:r>
                  <a:rPr lang="en-US" altLang="ko-KR" sz="1500" dirty="0"/>
                  <a:t>GET </a:t>
                </a:r>
                <a:r>
                  <a:rPr lang="ko-KR" altLang="en-US" sz="1500" dirty="0"/>
                  <a:t>방식은 지정된 리소스에서 데이터를 요청할 때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즉 읽을 때 사용합니다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반면 </a:t>
                </a:r>
                <a:r>
                  <a:rPr lang="en-US" altLang="ko-KR" sz="1500" dirty="0"/>
                  <a:t>POST </a:t>
                </a:r>
                <a:r>
                  <a:rPr lang="ko-KR" altLang="en-US" sz="1500" dirty="0"/>
                  <a:t>방식은 지정된 리소스에서 데이터를 처리할 때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즉 쓰고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수정하고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삭제할 때 사용합니다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그러므로 보안이 필요하지 않으면서 지정된 리소스에서 자원을 읽는 경우 </a:t>
                </a:r>
                <a:r>
                  <a:rPr lang="en-US" altLang="ko-KR" sz="1500" dirty="0"/>
                  <a:t>GET </a:t>
                </a:r>
                <a:r>
                  <a:rPr lang="ko-KR" altLang="en-US" sz="1500" dirty="0"/>
                  <a:t>방식을 사용하고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그렇지 않은 경우 </a:t>
                </a:r>
                <a:r>
                  <a:rPr lang="en-US" altLang="ko-KR" sz="1500" dirty="0"/>
                  <a:t>POST </a:t>
                </a:r>
                <a:r>
                  <a:rPr lang="ko-KR" altLang="en-US" sz="1500" dirty="0"/>
                  <a:t>방식을 사용하면 됩니다</a:t>
                </a:r>
                <a:r>
                  <a:rPr lang="en-US" altLang="ko-KR" sz="1500" dirty="0"/>
                  <a:t>.</a:t>
                </a: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F042AF-4665-F8A3-F381-B4E41BC5E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2919" y="3522031"/>
              <a:ext cx="6258161" cy="152714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input </a:t>
            </a:r>
            <a:r>
              <a:rPr lang="ko-KR" altLang="en-US" dirty="0"/>
              <a:t>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56601752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394DB2A-B6C1-44EF-9845-E4DB61CF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input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900680-10E4-4E8A-AAB5-834E230B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사용자가 텍스트 입력이나 선택 등을 다양하게 할 수 있도록 공간을 만드는 태그</a:t>
            </a:r>
          </a:p>
          <a:p>
            <a:pPr lvl="1"/>
            <a:r>
              <a:rPr lang="ko-KR" altLang="en-US" b="0" dirty="0"/>
              <a:t>종료 태그 없이 단독으로 사용할 수 있음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dirty="0"/>
              <a:t>input </a:t>
            </a:r>
            <a:r>
              <a:rPr lang="ko-KR" altLang="en-US" dirty="0"/>
              <a:t>태그의 기본 속성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53FC65-2A7E-EB3E-D3F5-5B19E290A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10" y="1988840"/>
            <a:ext cx="6588781" cy="51167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3149" y="3059922"/>
            <a:ext cx="6070338" cy="356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7161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394DB2A-B6C1-44EF-9845-E4DB61CF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input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900680-10E4-4E8A-AAB5-834E230B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태그 사용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BF0AE6-D0BF-583E-9E37-05F272952EC1}"/>
              </a:ext>
            </a:extLst>
          </p:cNvPr>
          <p:cNvGrpSpPr/>
          <p:nvPr/>
        </p:nvGrpSpPr>
        <p:grpSpPr>
          <a:xfrm>
            <a:off x="1292438" y="1493785"/>
            <a:ext cx="6591028" cy="3581715"/>
            <a:chOff x="1292438" y="1493785"/>
            <a:chExt cx="6591028" cy="35817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CC9C0D-E8DE-5C25-4DD8-5441C9A0F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2557" y="1493785"/>
              <a:ext cx="6580909" cy="62975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7D2234-C449-38D2-7FC2-6081F1D04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2438" y="2123537"/>
              <a:ext cx="6580909" cy="2951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9323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input </a:t>
            </a:r>
            <a:r>
              <a:rPr lang="ko-KR" altLang="en-US" dirty="0"/>
              <a:t>태그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BE2D3A-57D2-2DDE-C431-AD7F68176F21}"/>
              </a:ext>
            </a:extLst>
          </p:cNvPr>
          <p:cNvGrpSpPr/>
          <p:nvPr/>
        </p:nvGrpSpPr>
        <p:grpSpPr>
          <a:xfrm>
            <a:off x="769078" y="1268760"/>
            <a:ext cx="7605845" cy="4680520"/>
            <a:chOff x="769078" y="1268760"/>
            <a:chExt cx="7605845" cy="4680520"/>
          </a:xfrm>
        </p:grpSpPr>
        <p:grpSp>
          <p:nvGrpSpPr>
            <p:cNvPr id="5" name="그룹 4"/>
            <p:cNvGrpSpPr/>
            <p:nvPr/>
          </p:nvGrpSpPr>
          <p:grpSpPr>
            <a:xfrm>
              <a:off x="769078" y="1268760"/>
              <a:ext cx="7605845" cy="4680520"/>
              <a:chOff x="769077" y="3609019"/>
              <a:chExt cx="7605845" cy="468052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69077" y="3609019"/>
                <a:ext cx="7605845" cy="4680520"/>
              </a:xfrm>
              <a:prstGeom prst="rect">
                <a:avLst/>
              </a:prstGeom>
              <a:solidFill>
                <a:srgbClr val="00C0A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37846" y="3826348"/>
                <a:ext cx="7268307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 b="1" dirty="0">
                    <a:solidFill>
                      <a:srgbClr val="00A496"/>
                    </a:solidFill>
                  </a:rPr>
                  <a:t>NOTE</a:t>
                </a:r>
                <a:r>
                  <a:rPr lang="en-US" altLang="ko-KR" sz="1500" b="1" dirty="0"/>
                  <a:t> input </a:t>
                </a:r>
                <a:r>
                  <a:rPr lang="ko-KR" altLang="en-US" sz="1500" b="1" dirty="0"/>
                  <a:t>태그의 기본 속성 외에 사용되는 속성</a:t>
                </a: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500" b="1" dirty="0"/>
                  <a:t>HTML5</a:t>
                </a:r>
                <a:r>
                  <a:rPr lang="ko-KR" altLang="en-US" sz="1500" b="1" dirty="0"/>
                  <a:t>의 추가된 속성</a:t>
                </a:r>
                <a:endParaRPr lang="en-US" altLang="ko-KR" sz="1500" b="1" dirty="0"/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1D827FE-B053-AE37-7E68-9F0C2F4C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960" y="1853825"/>
              <a:ext cx="5682081" cy="18248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05A548A-6E74-B23B-EA67-92DCA8FC1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7381" y="4133495"/>
              <a:ext cx="5689237" cy="1545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044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394DB2A-B6C1-44EF-9845-E4DB61CF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input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900680-10E4-4E8A-AAB5-834E230B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6-1] form </a:t>
            </a:r>
            <a:r>
              <a:rPr lang="ko-KR" altLang="en-US" b="1" dirty="0">
                <a:solidFill>
                  <a:srgbClr val="0070C0"/>
                </a:solidFill>
              </a:rPr>
              <a:t>태그와 </a:t>
            </a:r>
            <a:r>
              <a:rPr lang="en-US" altLang="ko-KR" b="1" dirty="0">
                <a:solidFill>
                  <a:srgbClr val="0070C0"/>
                </a:solidFill>
              </a:rPr>
              <a:t>input </a:t>
            </a:r>
            <a:r>
              <a:rPr lang="ko-KR" altLang="en-US" b="1" dirty="0">
                <a:solidFill>
                  <a:srgbClr val="0070C0"/>
                </a:solidFill>
              </a:rPr>
              <a:t>태그로 간단한 회원 가입 양식 만들기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92F27A-EEBB-3E96-AF66-04507949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1" y="1133745"/>
            <a:ext cx="5541226" cy="56677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3BFDB9-8FD5-19D7-04DF-C880D8FCC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1403775"/>
            <a:ext cx="2467866" cy="23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1283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select </a:t>
            </a:r>
            <a:r>
              <a:rPr lang="ko-KR" altLang="en-US" dirty="0"/>
              <a:t>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2483066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739D7FA-BB88-4D38-8A82-0CC49BB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72C3DC-1D84-4D54-8152-4BCCC80E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여러 개의 항목이 나타나는 목록 상자에서 항목을 선택하는 태그</a:t>
            </a:r>
          </a:p>
          <a:p>
            <a:pPr lvl="1"/>
            <a:r>
              <a:rPr lang="ko-KR" altLang="en-US" b="0" dirty="0"/>
              <a:t>시작 태그와 종료 태그가 있으며</a:t>
            </a:r>
            <a:r>
              <a:rPr lang="en-US" altLang="ko-KR" b="0" dirty="0"/>
              <a:t>, </a:t>
            </a:r>
            <a:r>
              <a:rPr lang="ko-KR" altLang="en-US" b="0" dirty="0"/>
              <a:t>리스트 박스에 여러 항목을 추가 삽입하기 위해 반드시 </a:t>
            </a:r>
            <a:r>
              <a:rPr lang="en-US" altLang="ko-KR" b="0" dirty="0"/>
              <a:t>option </a:t>
            </a:r>
            <a:r>
              <a:rPr lang="ko-KR" altLang="en-US" b="0" dirty="0"/>
              <a:t>태그를 포함해야 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02EEEC-B4E1-3768-81F1-14EB5DF0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2486916"/>
            <a:ext cx="6588781" cy="15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12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501565" y="836712"/>
            <a:ext cx="3308919" cy="286232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06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폼 태그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도서 등록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페이지 만들기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739D7FA-BB88-4D38-8A82-0CC49BB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72C3DC-1D84-4D54-8152-4BCCC80E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select </a:t>
            </a:r>
            <a:r>
              <a:rPr lang="ko-KR" altLang="en-US" dirty="0"/>
              <a:t>태그의 속성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option </a:t>
            </a:r>
            <a:r>
              <a:rPr lang="ko-KR" altLang="en-US" dirty="0"/>
              <a:t>태그의 속성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92278-F040-4757-BA99-8138648FF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7407" y="1577731"/>
            <a:ext cx="6449187" cy="1491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34AD8E-9E0D-CACD-AB44-88AE44EA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26" y="4197107"/>
            <a:ext cx="6456868" cy="14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7346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739D7FA-BB88-4D38-8A82-0CC49BB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72C3DC-1D84-4D54-8152-4BCCC80E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태그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237418-19E6-806B-A925-916F2A57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42" y="1461342"/>
            <a:ext cx="6004114" cy="46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503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739D7FA-BB88-4D38-8A82-0CC49BB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72C3DC-1D84-4D54-8152-4BCCC80E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태그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237418-19E6-806B-A925-916F2A57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42" y="1461342"/>
            <a:ext cx="6004114" cy="46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1773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739D7FA-BB88-4D38-8A82-0CC49BB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72C3DC-1D84-4D54-8152-4BCCC80E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6-2] select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6-1] </a:t>
            </a:r>
            <a:r>
              <a:rPr lang="ko-KR" altLang="en-US" b="1" dirty="0">
                <a:solidFill>
                  <a:srgbClr val="0070C0"/>
                </a:solidFill>
              </a:rPr>
              <a:t>회원 가입 양식의 연락처 수정하기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949DA4-8C96-CA9A-1533-A50F7DF0CEFB}"/>
              </a:ext>
            </a:extLst>
          </p:cNvPr>
          <p:cNvGrpSpPr/>
          <p:nvPr/>
        </p:nvGrpSpPr>
        <p:grpSpPr>
          <a:xfrm>
            <a:off x="1580678" y="1468030"/>
            <a:ext cx="6513109" cy="5195314"/>
            <a:chOff x="1580678" y="1468030"/>
            <a:chExt cx="6513109" cy="519531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CCA7D31-4147-FD06-6BDD-7540D6D60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678" y="1468030"/>
              <a:ext cx="5982645" cy="315591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3E426-03D6-A5F6-DDCA-32FEC3479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105" y="4223358"/>
              <a:ext cx="2576682" cy="2439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0776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  <p:extLst>
      <p:ext uri="{BB962C8B-B14F-4D97-AF65-F5344CB8AC3E}">
        <p14:creationId xmlns:p14="http://schemas.microsoft.com/office/powerpoint/2010/main" val="398270635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5FE4DE2-E043-48D1-BFAA-0404C189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C5270B-BC3B-4A6C-83CB-D5BF1162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여러 줄의 텍스트를 입력할 수 있는 태그</a:t>
            </a:r>
            <a:endParaRPr lang="en-US" altLang="ko-KR" b="0" dirty="0"/>
          </a:p>
          <a:p>
            <a:pPr lvl="1"/>
            <a:r>
              <a:rPr lang="ko-KR" altLang="en-US" b="0" dirty="0"/>
              <a:t>기본 값은</a:t>
            </a:r>
            <a:r>
              <a:rPr lang="en-US" altLang="ko-KR" b="0" dirty="0"/>
              <a:t>&lt;</a:t>
            </a:r>
            <a:r>
              <a:rPr lang="en-US" altLang="ko-KR" b="0" dirty="0" err="1"/>
              <a:t>textarea</a:t>
            </a:r>
            <a:r>
              <a:rPr lang="en-US" altLang="ko-KR" b="0" dirty="0"/>
              <a:t>&gt;</a:t>
            </a:r>
            <a:r>
              <a:rPr lang="ko-KR" altLang="en-US" b="0" dirty="0"/>
              <a:t>와 </a:t>
            </a:r>
            <a:r>
              <a:rPr lang="en-US" altLang="ko-KR" b="0" dirty="0"/>
              <a:t>&lt;/</a:t>
            </a:r>
            <a:r>
              <a:rPr lang="en-US" altLang="ko-KR" b="0" dirty="0" err="1"/>
              <a:t>textarea</a:t>
            </a:r>
            <a:r>
              <a:rPr lang="en-US" altLang="ko-KR" b="0" dirty="0"/>
              <a:t>&gt; </a:t>
            </a:r>
            <a:r>
              <a:rPr lang="ko-KR" altLang="en-US" b="0" dirty="0"/>
              <a:t>태그 사이에 설정</a:t>
            </a:r>
            <a:endParaRPr lang="en-US" altLang="ko-KR" b="0" dirty="0"/>
          </a:p>
          <a:p>
            <a:pPr lvl="1"/>
            <a:r>
              <a:rPr lang="ko-KR" altLang="en-US" b="0" dirty="0"/>
              <a:t>입력 폼 안에 사용된 태그와 띄어쓰기가 그대로 출력됨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속성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F90D92-744B-4D8A-8C0A-1DEB54A10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262" y="3987860"/>
            <a:ext cx="5846906" cy="26614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31349B-9AC9-9398-94FB-A49F36D49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2393885"/>
            <a:ext cx="6612396" cy="10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2786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5FE4DE2-E043-48D1-BFAA-0404C189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C5270B-BC3B-4A6C-83CB-D5BF1162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 사용 예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1BCA05D-D5CA-272F-AA37-D89EF4B49D58}"/>
              </a:ext>
            </a:extLst>
          </p:cNvPr>
          <p:cNvGrpSpPr/>
          <p:nvPr/>
        </p:nvGrpSpPr>
        <p:grpSpPr>
          <a:xfrm>
            <a:off x="1573521" y="1583795"/>
            <a:ext cx="5996958" cy="3270416"/>
            <a:chOff x="1573521" y="1583795"/>
            <a:chExt cx="5996958" cy="327041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05EFF41-B1F7-658A-123C-1A66D9F3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3522" y="1583795"/>
              <a:ext cx="5996957" cy="56534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B8F5F0-E00F-F019-6A0A-FDC7BC54D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3521" y="2149140"/>
              <a:ext cx="5996957" cy="2705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3927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5FE4DE2-E043-48D1-BFAA-0404C189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C5270B-BC3B-4A6C-83CB-D5BF1162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6-3] </a:t>
            </a:r>
            <a:r>
              <a:rPr lang="en-US" altLang="ko-KR" b="1" dirty="0" err="1">
                <a:solidFill>
                  <a:srgbClr val="0070C0"/>
                </a:solidFill>
              </a:rPr>
              <a:t>textarea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6-2]</a:t>
            </a:r>
            <a:r>
              <a:rPr lang="ko-KR" altLang="en-US" b="1" dirty="0">
                <a:solidFill>
                  <a:srgbClr val="0070C0"/>
                </a:solidFill>
              </a:rPr>
              <a:t>의 회원 가입 양식에 가입 인사 추가하기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F82F19-4900-A81C-DAEA-35A3023A0F63}"/>
              </a:ext>
            </a:extLst>
          </p:cNvPr>
          <p:cNvGrpSpPr/>
          <p:nvPr/>
        </p:nvGrpSpPr>
        <p:grpSpPr>
          <a:xfrm>
            <a:off x="1598567" y="1583795"/>
            <a:ext cx="6366288" cy="4736689"/>
            <a:chOff x="1598567" y="1583795"/>
            <a:chExt cx="6366288" cy="47366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B475DA1-06EB-DA35-15B1-6545B716F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567" y="1583795"/>
              <a:ext cx="5946864" cy="231147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339F60-1D31-F7C3-80C8-4F64A16B0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2090" y="3620617"/>
              <a:ext cx="2582765" cy="2699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138781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폼 데이터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06</a:t>
            </a:r>
          </a:p>
        </p:txBody>
      </p:sp>
    </p:spTree>
    <p:extLst>
      <p:ext uri="{BB962C8B-B14F-4D97-AF65-F5344CB8AC3E}">
        <p14:creationId xmlns:p14="http://schemas.microsoft.com/office/powerpoint/2010/main" val="60317107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파라미터의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요청 파라미터의 값 받기</a:t>
            </a:r>
            <a:endParaRPr lang="en-US" altLang="ko-KR" dirty="0"/>
          </a:p>
          <a:p>
            <a:pPr lvl="1"/>
            <a:r>
              <a:rPr lang="en-US" altLang="ko-KR" b="0" dirty="0"/>
              <a:t>request </a:t>
            </a:r>
            <a:r>
              <a:rPr lang="ko-KR" altLang="en-US" b="0" dirty="0"/>
              <a:t>내장 객체는 웹 브라우저가 서버로 보낸 요청에 대한 다양한 정보를 담고 있음 </a:t>
            </a:r>
            <a:endParaRPr lang="en-US" altLang="ko-KR" b="0" dirty="0"/>
          </a:p>
          <a:p>
            <a:pPr lvl="1"/>
            <a:r>
              <a:rPr lang="ko-KR" altLang="en-US" dirty="0"/>
              <a:t>따라서 </a:t>
            </a:r>
            <a:r>
              <a:rPr lang="en-US" altLang="ko-KR" b="0" dirty="0" err="1"/>
              <a:t>getParameter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이용하여 요청 파라미터의 값을 얻을 수 있음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7CE349-354B-591D-9A52-A765D95B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8" y="2393885"/>
            <a:ext cx="6870023" cy="5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758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폼 처리의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form </a:t>
            </a:r>
            <a:r>
              <a:rPr lang="ko-KR" altLang="en-US" sz="2400" b="1" spc="-150" dirty="0">
                <a:latin typeface="맑은 고딕"/>
              </a:rPr>
              <a:t>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input </a:t>
            </a:r>
            <a:r>
              <a:rPr lang="ko-KR" altLang="en-US" sz="2400" b="1" spc="-150" dirty="0">
                <a:latin typeface="맑은 고딕"/>
              </a:rPr>
              <a:t>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select </a:t>
            </a:r>
            <a:r>
              <a:rPr lang="ko-KR" altLang="en-US" sz="2400" b="1" spc="-150" dirty="0">
                <a:latin typeface="맑은 고딕"/>
              </a:rPr>
              <a:t>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 err="1">
                <a:latin typeface="맑은 고딕"/>
              </a:rPr>
              <a:t>textarea</a:t>
            </a:r>
            <a:r>
              <a:rPr lang="en-US" altLang="ko-KR" sz="2400" b="1" spc="-150" dirty="0">
                <a:latin typeface="맑은 고딕"/>
              </a:rPr>
              <a:t> </a:t>
            </a:r>
            <a:r>
              <a:rPr lang="ko-KR" altLang="en-US" sz="2400" b="1" spc="-150" dirty="0">
                <a:latin typeface="맑은 고딕"/>
              </a:rPr>
              <a:t>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폼 데이터 처리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등록 페이지 만들기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파라미터의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체크 박스의 데이터를 전달받는 예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49D864-6099-35BC-839E-F1D029F970A0}"/>
              </a:ext>
            </a:extLst>
          </p:cNvPr>
          <p:cNvGrpSpPr/>
          <p:nvPr/>
        </p:nvGrpSpPr>
        <p:grpSpPr>
          <a:xfrm>
            <a:off x="587771" y="1225960"/>
            <a:ext cx="8218494" cy="5355353"/>
            <a:chOff x="587771" y="1225960"/>
            <a:chExt cx="8218494" cy="535535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C964CE3-C1B6-1C2A-5C64-A095001E95BA}"/>
                </a:ext>
              </a:extLst>
            </p:cNvPr>
            <p:cNvGrpSpPr/>
            <p:nvPr/>
          </p:nvGrpSpPr>
          <p:grpSpPr>
            <a:xfrm>
              <a:off x="587771" y="1225960"/>
              <a:ext cx="5677705" cy="3238155"/>
              <a:chOff x="1449263" y="1493785"/>
              <a:chExt cx="6245475" cy="356197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D0A069A-DDBF-C698-F3D2-63C0D524D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9263" y="1493785"/>
                <a:ext cx="6245475" cy="201087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860387A-2DF7-20A0-6819-37B91E0DD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9263" y="3515390"/>
                <a:ext cx="6245475" cy="1540365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611A236-0D30-660F-3FD1-3978483BD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8560" y="3969060"/>
              <a:ext cx="5677705" cy="2612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679034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파라미터의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6-4]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6-3]</a:t>
            </a:r>
            <a:r>
              <a:rPr lang="ko-KR" altLang="en-US" b="1" dirty="0">
                <a:solidFill>
                  <a:srgbClr val="0070C0"/>
                </a:solidFill>
              </a:rPr>
              <a:t>의 회원 가입 양식에서 폼 데이터 </a:t>
            </a:r>
            <a:r>
              <a:rPr lang="ko-KR" altLang="en-US" b="1" dirty="0" err="1">
                <a:solidFill>
                  <a:srgbClr val="0070C0"/>
                </a:solidFill>
              </a:rPr>
              <a:t>전송받기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B0565B-7AE8-EF7A-DD66-BD557436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48" y="1178750"/>
            <a:ext cx="5677705" cy="12927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A36548-13D1-ECF4-156E-ED50B6E2F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205"/>
          <a:stretch/>
        </p:blipFill>
        <p:spPr>
          <a:xfrm>
            <a:off x="1730218" y="2831528"/>
            <a:ext cx="5698465" cy="36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1860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파라미터의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6-4]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6-3]</a:t>
            </a:r>
            <a:r>
              <a:rPr lang="ko-KR" altLang="en-US" b="1" dirty="0">
                <a:solidFill>
                  <a:srgbClr val="0070C0"/>
                </a:solidFill>
              </a:rPr>
              <a:t>의 회원 가입 양식에서 폼 데이터 </a:t>
            </a:r>
            <a:r>
              <a:rPr lang="ko-KR" altLang="en-US" b="1" dirty="0" err="1">
                <a:solidFill>
                  <a:srgbClr val="0070C0"/>
                </a:solidFill>
              </a:rPr>
              <a:t>전송받기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715E5C-A491-B512-A443-519490576E28}"/>
              </a:ext>
            </a:extLst>
          </p:cNvPr>
          <p:cNvGrpSpPr/>
          <p:nvPr/>
        </p:nvGrpSpPr>
        <p:grpSpPr>
          <a:xfrm>
            <a:off x="1591412" y="1223755"/>
            <a:ext cx="6419725" cy="5446633"/>
            <a:chOff x="1591412" y="1223755"/>
            <a:chExt cx="6419725" cy="54466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622094E-E51D-0646-6885-E4F5AC429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2" y="1223755"/>
              <a:ext cx="5961176" cy="501654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77DEC9C-6C5A-5FD3-267C-2B76967D4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1880" y="4221783"/>
              <a:ext cx="2383361" cy="24390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15322EB-CB17-EC44-F11C-30B083423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0997" y="4674034"/>
              <a:ext cx="2100140" cy="19963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7077723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파라미터의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6-5]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6-4]</a:t>
            </a:r>
            <a:r>
              <a:rPr lang="ko-KR" altLang="en-US" b="1" dirty="0">
                <a:solidFill>
                  <a:srgbClr val="0070C0"/>
                </a:solidFill>
              </a:rPr>
              <a:t>의 회원 가입 양식에서 폼 데이터 </a:t>
            </a:r>
            <a:r>
              <a:rPr lang="ko-KR" altLang="en-US" b="1" dirty="0" err="1">
                <a:solidFill>
                  <a:srgbClr val="0070C0"/>
                </a:solidFill>
              </a:rPr>
              <a:t>전송받기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78FB6D-512D-2310-23C7-9D2D74F0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03" y="1583795"/>
            <a:ext cx="5925395" cy="291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6597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파라미터의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6-5]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6-4]</a:t>
            </a:r>
            <a:r>
              <a:rPr lang="ko-KR" altLang="en-US" b="1" dirty="0">
                <a:solidFill>
                  <a:srgbClr val="0070C0"/>
                </a:solidFill>
              </a:rPr>
              <a:t>의 회원 가입 양식에서 폼 데이터 </a:t>
            </a:r>
            <a:r>
              <a:rPr lang="ko-KR" altLang="en-US" b="1" dirty="0" err="1">
                <a:solidFill>
                  <a:srgbClr val="0070C0"/>
                </a:solidFill>
              </a:rPr>
              <a:t>전송받기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36B113-3C1A-21E7-FD80-F53AF5C5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23" y="1133745"/>
            <a:ext cx="556095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6995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파라미터의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6-5]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6-4]</a:t>
            </a:r>
            <a:r>
              <a:rPr lang="ko-KR" altLang="en-US" b="1" dirty="0">
                <a:solidFill>
                  <a:srgbClr val="0070C0"/>
                </a:solidFill>
              </a:rPr>
              <a:t>의 회원 가입 양식에서 폼 데이터 </a:t>
            </a:r>
            <a:r>
              <a:rPr lang="ko-KR" altLang="en-US" b="1" dirty="0" err="1">
                <a:solidFill>
                  <a:srgbClr val="0070C0"/>
                </a:solidFill>
              </a:rPr>
              <a:t>전송받기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C92EF9-429F-5917-2B0C-6EF853D16E79}"/>
              </a:ext>
            </a:extLst>
          </p:cNvPr>
          <p:cNvGrpSpPr/>
          <p:nvPr/>
        </p:nvGrpSpPr>
        <p:grpSpPr>
          <a:xfrm>
            <a:off x="1916705" y="1938831"/>
            <a:ext cx="5895655" cy="2977506"/>
            <a:chOff x="1916705" y="1938831"/>
            <a:chExt cx="5895655" cy="29775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3B71A5C-15D3-E2A5-2324-34AE11379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6705" y="1938831"/>
              <a:ext cx="5419251" cy="261529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24B5297-851D-B502-38C0-C24D64FF5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2206" y="2753925"/>
              <a:ext cx="2310154" cy="21624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2275475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43C635-7C55-4E51-9047-7B0505B5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요청 파라미터의 전체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1DD415-2A37-40CA-A128-CB90AC1B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요청 파라미터의 전체 값 받기</a:t>
            </a:r>
            <a:endParaRPr lang="en-US" altLang="ko-KR" dirty="0"/>
          </a:p>
          <a:p>
            <a:pPr lvl="1"/>
            <a:r>
              <a:rPr lang="en-US" altLang="ko-KR" b="0" dirty="0" err="1"/>
              <a:t>getParamete</a:t>
            </a:r>
            <a:r>
              <a:rPr lang="en-US" altLang="ko-KR" b="0" dirty="0"/>
              <a:t>() </a:t>
            </a:r>
            <a:r>
              <a:rPr lang="ko-KR" altLang="en-US" b="0" dirty="0"/>
              <a:t>메소드를 이용하면 폼 페이지가 서버로 보낸 요청 파라미터 값을 얻을 수 있음</a:t>
            </a:r>
            <a:endParaRPr lang="en-US" altLang="ko-KR" b="0" dirty="0"/>
          </a:p>
          <a:p>
            <a:pPr lvl="1"/>
            <a:r>
              <a:rPr lang="ko-KR" altLang="en-US" dirty="0"/>
              <a:t>이때 일괄 처리 메소드를 이용하면 </a:t>
            </a:r>
            <a:r>
              <a:rPr lang="ko-KR" altLang="en-US" b="0" dirty="0"/>
              <a:t>요청 파라미터를 설정하지 않아도 모든 값을 전달받을 수 있음</a:t>
            </a:r>
            <a:endParaRPr lang="en-US" altLang="ko-KR" b="0" dirty="0"/>
          </a:p>
          <a:p>
            <a:pPr lvl="1"/>
            <a:r>
              <a:rPr lang="ko-KR" altLang="en-US" b="0" dirty="0"/>
              <a:t>또한 텍스트 박스</a:t>
            </a:r>
            <a:r>
              <a:rPr lang="en-US" altLang="ko-KR" b="0" dirty="0"/>
              <a:t>, </a:t>
            </a:r>
            <a:r>
              <a:rPr lang="ko-KR" altLang="en-US" b="0" dirty="0"/>
              <a:t>라디오 버튼</a:t>
            </a:r>
            <a:r>
              <a:rPr lang="en-US" altLang="ko-KR" b="0" dirty="0"/>
              <a:t>, </a:t>
            </a:r>
            <a:r>
              <a:rPr lang="ko-KR" altLang="en-US" b="0" dirty="0"/>
              <a:t>드롭다운 박스와 같은 다양한 유형에 대해 한 번에 폼 데이터를 전달받을 수 있음</a:t>
            </a:r>
            <a:endParaRPr lang="en-US" altLang="ko-KR" b="0" dirty="0"/>
          </a:p>
          <a:p>
            <a:pPr lvl="1"/>
            <a:endParaRPr lang="en-US" altLang="ko-KR" sz="1100" dirty="0"/>
          </a:p>
          <a:p>
            <a:r>
              <a:rPr lang="ko-KR" altLang="en-US" dirty="0"/>
              <a:t>폼 데이터의 일괄 처리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0BBF91-12CC-469E-B27C-1F271DFE6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7211" y="4239090"/>
            <a:ext cx="656078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2632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43C635-7C55-4E51-9047-7B0505B5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요청 파라미터의 전체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1DD415-2A37-40CA-A128-CB90AC1B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체크 박스의 전체 데이터를 전달받는 예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B26796-643B-6030-7D7E-A4959544D35D}"/>
              </a:ext>
            </a:extLst>
          </p:cNvPr>
          <p:cNvGrpSpPr/>
          <p:nvPr/>
        </p:nvGrpSpPr>
        <p:grpSpPr>
          <a:xfrm>
            <a:off x="1577099" y="1140508"/>
            <a:ext cx="6397757" cy="5714439"/>
            <a:chOff x="1577099" y="1140508"/>
            <a:chExt cx="6397757" cy="571443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6508E0F-E056-8B27-8574-9AE40F9AF7FC}"/>
                </a:ext>
              </a:extLst>
            </p:cNvPr>
            <p:cNvGrpSpPr/>
            <p:nvPr/>
          </p:nvGrpSpPr>
          <p:grpSpPr>
            <a:xfrm>
              <a:off x="1577099" y="1140508"/>
              <a:ext cx="5989801" cy="5714439"/>
              <a:chOff x="1577099" y="1313765"/>
              <a:chExt cx="5989801" cy="5714439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41C2EA9C-F5B2-6D4D-6A9C-4D79E024F5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7099" y="1313765"/>
                <a:ext cx="5989801" cy="2168351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F838BA7-E0D8-D7B5-A1D2-35B1550BA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7099" y="3464380"/>
                <a:ext cx="5989801" cy="3563824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E2C07B1-1FC1-5EA3-1D02-CC1910110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2100" y="1665601"/>
              <a:ext cx="2502756" cy="780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9997427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43C635-7C55-4E51-9047-7B0505B5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요청 파라미터의 전체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1DD415-2A37-40CA-A128-CB90AC1B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6-6]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6-4]</a:t>
            </a:r>
            <a:r>
              <a:rPr lang="ko-KR" altLang="en-US" b="1" dirty="0">
                <a:solidFill>
                  <a:srgbClr val="0070C0"/>
                </a:solidFill>
              </a:rPr>
              <a:t>의 회원 가입 양식에서 폼 데이터를 한 번에 </a:t>
            </a:r>
            <a:r>
              <a:rPr lang="ko-KR" altLang="en-US" b="1" dirty="0" err="1">
                <a:solidFill>
                  <a:srgbClr val="0070C0"/>
                </a:solidFill>
              </a:rPr>
              <a:t>전송받기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2E2B1D-DBCB-C4C4-AF5B-D75B70E1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2" y="1898830"/>
            <a:ext cx="5961176" cy="12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7014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43C635-7C55-4E51-9047-7B0505B5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요청 파라미터의 전체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1DD415-2A37-40CA-A128-CB90AC1B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6-6]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6-4]</a:t>
            </a:r>
            <a:r>
              <a:rPr lang="ko-KR" altLang="en-US" b="1" dirty="0">
                <a:solidFill>
                  <a:srgbClr val="0070C0"/>
                </a:solidFill>
              </a:rPr>
              <a:t>의 회원 가입 양식에서 폼 데이터를 한 번에 </a:t>
            </a:r>
            <a:r>
              <a:rPr lang="ko-KR" altLang="en-US" b="1" dirty="0" err="1">
                <a:solidFill>
                  <a:srgbClr val="0070C0"/>
                </a:solidFill>
              </a:rPr>
              <a:t>전송받기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CD6CFE-AC9B-4162-949B-0BCC75CBC4C5}"/>
              </a:ext>
            </a:extLst>
          </p:cNvPr>
          <p:cNvGrpSpPr/>
          <p:nvPr/>
        </p:nvGrpSpPr>
        <p:grpSpPr>
          <a:xfrm>
            <a:off x="1691680" y="1143112"/>
            <a:ext cx="5338923" cy="5672265"/>
            <a:chOff x="1902539" y="1143112"/>
            <a:chExt cx="5338923" cy="567226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0DA9B34-3AE3-6C4B-B7B8-95200085C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2539" y="1143112"/>
              <a:ext cx="5338923" cy="56677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5D915A-021A-8A63-2D0C-1E900AC7B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225" y="5823891"/>
              <a:ext cx="2620236" cy="991486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3B6D16C-5E4A-65FB-E20E-67E280F01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887" y="1673805"/>
            <a:ext cx="3196608" cy="2202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472942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폼의 개념과 특징을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폼 태그 구성 요소의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폼 데이터를 처리하는 방법을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폼 태그를 이용하여 북마켓의 도서 등록 페이지를 출력합니다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>
                <a:solidFill>
                  <a:srgbClr val="0082C6"/>
                </a:solidFill>
              </a:rPr>
              <a:t>[</a:t>
            </a:r>
            <a:r>
              <a:rPr lang="ko-KR" altLang="en-US" sz="4400" dirty="0" err="1">
                <a:solidFill>
                  <a:srgbClr val="0082C6"/>
                </a:solidFill>
              </a:rPr>
              <a:t>북마켓</a:t>
            </a:r>
            <a:r>
              <a:rPr lang="en-US" altLang="ko-KR" sz="4400" dirty="0">
                <a:solidFill>
                  <a:srgbClr val="0082C6"/>
                </a:solidFill>
              </a:rPr>
              <a:t>] </a:t>
            </a:r>
            <a:r>
              <a:rPr lang="ko-KR" altLang="en-US" sz="4400" dirty="0"/>
              <a:t>도서 등록 페이지</a:t>
            </a:r>
            <a:r>
              <a:rPr lang="en-US" altLang="ko-KR" sz="4400" dirty="0"/>
              <a:t> </a:t>
            </a:r>
            <a:br>
              <a:rPr lang="en-US" altLang="ko-KR" sz="4400" dirty="0"/>
            </a:br>
            <a:r>
              <a:rPr lang="ko-KR" altLang="en-US" sz="4400" dirty="0"/>
              <a:t>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0451" y="1563106"/>
            <a:ext cx="6463096" cy="42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DB15D-C27C-84B6-6DC2-E55E0D39D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0456" y="1581984"/>
            <a:ext cx="6623089" cy="36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6-7]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페이지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도서 상세 정보를 가져오는 메소드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F2E94-DF7B-7BE8-0167-A7F9DBA6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61" y="1487969"/>
            <a:ext cx="5266944" cy="538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6-7]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페이지 만들기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6B3DAE-9443-1DAB-C675-51AD515EDFF9}"/>
              </a:ext>
            </a:extLst>
          </p:cNvPr>
          <p:cNvGrpSpPr/>
          <p:nvPr/>
        </p:nvGrpSpPr>
        <p:grpSpPr>
          <a:xfrm>
            <a:off x="2339386" y="1358770"/>
            <a:ext cx="5338831" cy="5175575"/>
            <a:chOff x="2339386" y="1088740"/>
            <a:chExt cx="5338831" cy="51755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A55448E-67CD-FD65-7034-7B85AFC4F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47"/>
            <a:stretch/>
          </p:blipFill>
          <p:spPr>
            <a:xfrm>
              <a:off x="2339386" y="1088740"/>
              <a:ext cx="5338831" cy="121656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882F02C-FBE4-374D-1ADD-13C77E297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3163"/>
            <a:stretch/>
          </p:blipFill>
          <p:spPr>
            <a:xfrm>
              <a:off x="2339386" y="2305306"/>
              <a:ext cx="5338831" cy="3959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4698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6-7]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페이지 만들기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D9577C-341E-949A-3F38-F4B5B3855B00}"/>
              </a:ext>
            </a:extLst>
          </p:cNvPr>
          <p:cNvGrpSpPr/>
          <p:nvPr/>
        </p:nvGrpSpPr>
        <p:grpSpPr>
          <a:xfrm>
            <a:off x="2048900" y="1268760"/>
            <a:ext cx="5406240" cy="5370324"/>
            <a:chOff x="2048900" y="1365463"/>
            <a:chExt cx="5406240" cy="53703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C985162-CE3B-5C06-8824-4673AC7F8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8900" y="1365463"/>
              <a:ext cx="5406240" cy="373427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4D414A2-F775-F909-DC2D-E4FABF8AE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5407" y="5109362"/>
              <a:ext cx="5399733" cy="162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704692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6-7]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페이지 만들기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141CBF-B72C-1499-5004-FF8F75EB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4" y="1412233"/>
            <a:ext cx="5399733" cy="40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9825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6-8]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데이터 처리하기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신규 도서 데이터를 저장하는 메소드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516CFC-FFA7-AC0D-F9CE-F78339B8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03" y="1675712"/>
            <a:ext cx="5925395" cy="37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8121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6-8]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데이터 처리하기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신규 도서 등록 처리 페이지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D90D2A-FCF7-FF0D-B72F-62CEC5D31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22" y="1439238"/>
            <a:ext cx="5268756" cy="538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9646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6-8]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데이터 처리하기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E4A460C-8E8E-5E45-17D3-7CE96CA5F910}"/>
              </a:ext>
            </a:extLst>
          </p:cNvPr>
          <p:cNvGrpSpPr/>
          <p:nvPr/>
        </p:nvGrpSpPr>
        <p:grpSpPr>
          <a:xfrm>
            <a:off x="1859122" y="1358770"/>
            <a:ext cx="5425756" cy="5176486"/>
            <a:chOff x="1872133" y="1538790"/>
            <a:chExt cx="5425756" cy="51764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C0439CC-6FF2-40C8-9B6D-1E3562DB6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2133" y="1538790"/>
              <a:ext cx="5399733" cy="164594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05D8D6F-ED6F-F9CE-84AF-F7066B02B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2133" y="3182680"/>
              <a:ext cx="5425756" cy="3532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5460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폼 처리의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6-8]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데이터 처리하기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도서 목록 페이지 수정하기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6BB311-87D1-9850-8DEC-AA86F361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0" y="1545295"/>
            <a:ext cx="5954020" cy="42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113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6-8]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데이터 처리하기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도서 상세 정보 페이지 수정하기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1A5072-A02D-CB74-6679-56A9843F2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704020"/>
            <a:ext cx="5968332" cy="31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3675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33734A1-6845-4DE8-BD56-A4D66478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31D56-15C4-4352-9F60-7B06FC9B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폼</a:t>
            </a:r>
            <a:r>
              <a:rPr lang="en-US" altLang="ko-KR" dirty="0"/>
              <a:t>(form)</a:t>
            </a:r>
          </a:p>
          <a:p>
            <a:pPr lvl="1"/>
            <a:r>
              <a:rPr lang="ko-KR" altLang="en-US" b="0" dirty="0"/>
              <a:t>사용자가 웹 브라우저를 통해 입력된 모든 데이터를 한 번에 웹 서버로 전송하는 양식</a:t>
            </a:r>
            <a:endParaRPr lang="en-US" altLang="ko-KR" b="0" dirty="0"/>
          </a:p>
          <a:p>
            <a:pPr lvl="2"/>
            <a:r>
              <a:rPr lang="ko-KR" altLang="en-US" b="0" dirty="0"/>
              <a:t>전송한 데이터는 웹 서버가 처리하고 처리 결과에 따라 다른 웹 페이지를 보여줌</a:t>
            </a:r>
            <a:endParaRPr lang="en-US" altLang="ko-KR" b="0" dirty="0"/>
          </a:p>
          <a:p>
            <a:pPr lvl="1"/>
            <a:r>
              <a:rPr lang="ko-KR" altLang="en-US" b="0" dirty="0"/>
              <a:t>사용자와 웹 애플리케이션이 상호 작용하는 중요한 기술 중 하나</a:t>
            </a:r>
            <a:endParaRPr lang="en-US" altLang="ko-KR" b="0" dirty="0"/>
          </a:p>
          <a:p>
            <a:pPr lvl="1"/>
            <a:r>
              <a:rPr lang="en-US" altLang="ko-KR" dirty="0"/>
              <a:t> </a:t>
            </a:r>
            <a:r>
              <a:rPr lang="ko-KR" altLang="en-US" b="0" dirty="0"/>
              <a:t>사용자가 어떤 내용을 원하는지</a:t>
            </a:r>
            <a:r>
              <a:rPr lang="en-US" altLang="ko-KR" b="0" dirty="0"/>
              <a:t>, </a:t>
            </a:r>
            <a:r>
              <a:rPr lang="ko-KR" altLang="en-US" b="0" dirty="0"/>
              <a:t>사용자의 요구 사항이 무엇인지 파악할 때 가장 많이 사용하는 웹 애플리케이션의 필수적인 요소</a:t>
            </a:r>
            <a:endParaRPr lang="en-US" altLang="ko-KR" b="0" dirty="0"/>
          </a:p>
          <a:p>
            <a:pPr lvl="1"/>
            <a:endParaRPr lang="en-US" altLang="ko-KR" sz="1200" dirty="0"/>
          </a:p>
          <a:p>
            <a:r>
              <a:rPr lang="ko-KR" altLang="en-US" b="0" dirty="0"/>
              <a:t>폼을 구성하는 태그의 종류</a:t>
            </a:r>
            <a:endParaRPr lang="en-US" altLang="ko-KR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72CDC8-0923-7D52-E695-AC3645258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945" y="4239090"/>
            <a:ext cx="6644110" cy="122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589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33734A1-6845-4DE8-BD56-A4D66478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31D56-15C4-4352-9F60-7B06FC9B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폼 데이터 처리 과정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72CDC8-0923-7D52-E695-AC3645258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740" y="2037871"/>
            <a:ext cx="7308521" cy="30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28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form </a:t>
            </a:r>
            <a:r>
              <a:rPr lang="ko-KR" altLang="en-US" dirty="0"/>
              <a:t>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34662366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62D4A7E-B40E-444A-88C9-849DADCF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form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7282F2-C4C0-408D-8968-5ACC2385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사용자가 다양한 정보를 입력하고 서로 전달할 때 사용하는 태그</a:t>
            </a:r>
            <a:endParaRPr lang="en-US" altLang="ko-KR" b="0" dirty="0"/>
          </a:p>
          <a:p>
            <a:pPr lvl="1"/>
            <a:r>
              <a:rPr lang="ko-KR" altLang="en-US" b="0" dirty="0"/>
              <a:t>단독으로 쓰이지 않고 사용자가 다양한 정보를 입력하는 양식을 포함하는 최상위 태그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2"/>
            <a:r>
              <a:rPr lang="ko-KR" altLang="en-US" b="0" dirty="0"/>
              <a:t>속성을 이용하여 폼 데이터를 전송할 때 어디로 보낼지</a:t>
            </a:r>
            <a:r>
              <a:rPr lang="en-US" altLang="ko-KR" b="0" dirty="0"/>
              <a:t>, </a:t>
            </a:r>
            <a:r>
              <a:rPr lang="ko-KR" altLang="en-US" b="0" dirty="0"/>
              <a:t>어떤 방식으로 보낼지 설정</a:t>
            </a:r>
            <a:endParaRPr lang="en-US" altLang="ko-KR" b="0" dirty="0"/>
          </a:p>
          <a:p>
            <a:pPr lvl="2"/>
            <a:r>
              <a:rPr lang="en-US" altLang="ko-KR" b="0" dirty="0"/>
              <a:t>form </a:t>
            </a:r>
            <a:r>
              <a:rPr lang="ko-KR" altLang="en-US" b="0" dirty="0"/>
              <a:t>태그의 모든 속성은 필수가 아니라 선택적으로 사용</a:t>
            </a:r>
            <a:endParaRPr lang="en-US" altLang="ko-KR" b="0" dirty="0"/>
          </a:p>
          <a:p>
            <a:pPr lvl="2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66F781-1038-4F91-8939-5CEC8335B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2739" y="4329100"/>
            <a:ext cx="5737076" cy="2325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94250B-5A8A-FDC9-6946-69939BD3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2348880"/>
            <a:ext cx="6604525" cy="10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131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1001</Words>
  <Application>Microsoft Office PowerPoint</Application>
  <PresentationFormat>화면 슬라이드 쇼(4:3)</PresentationFormat>
  <Paragraphs>170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폼 처리의 개요</vt:lpstr>
      <vt:lpstr>1. 폼 처리의 개요</vt:lpstr>
      <vt:lpstr>PowerPoint 프레젠테이션</vt:lpstr>
      <vt:lpstr>1. form 태그</vt:lpstr>
      <vt:lpstr>1. form 태그</vt:lpstr>
      <vt:lpstr>1. form 태그</vt:lpstr>
      <vt:lpstr>1. form 태그</vt:lpstr>
      <vt:lpstr>PowerPoint 프레젠테이션</vt:lpstr>
      <vt:lpstr>1. input 태그</vt:lpstr>
      <vt:lpstr>1. input 태그</vt:lpstr>
      <vt:lpstr>1. input 태그</vt:lpstr>
      <vt:lpstr>1. input 태그</vt:lpstr>
      <vt:lpstr>PowerPoint 프레젠테이션</vt:lpstr>
      <vt:lpstr>1. select 태그</vt:lpstr>
      <vt:lpstr>1. select 태그</vt:lpstr>
      <vt:lpstr>1. select 태그</vt:lpstr>
      <vt:lpstr>1. select 태그</vt:lpstr>
      <vt:lpstr>1. select 태그</vt:lpstr>
      <vt:lpstr>PowerPoint 프레젠테이션</vt:lpstr>
      <vt:lpstr>1. textarea 태그</vt:lpstr>
      <vt:lpstr>1. textarea 태그</vt:lpstr>
      <vt:lpstr>1. textarea 태그</vt:lpstr>
      <vt:lpstr>PowerPoint 프레젠테이션</vt:lpstr>
      <vt:lpstr>1. 요청 파라미터의 값 받기</vt:lpstr>
      <vt:lpstr>1. 요청 파라미터의 값 받기</vt:lpstr>
      <vt:lpstr>1. 요청 파라미터의 값 받기</vt:lpstr>
      <vt:lpstr>1. 요청 파라미터의 값 받기</vt:lpstr>
      <vt:lpstr>1. 요청 파라미터의 값 받기</vt:lpstr>
      <vt:lpstr>1. 요청 파라미터의 값 받기</vt:lpstr>
      <vt:lpstr>1. 요청 파라미터의 값 받기</vt:lpstr>
      <vt:lpstr>2. 요청 파라미터의 전체 값 받기</vt:lpstr>
      <vt:lpstr>2. 요청 파라미터의 전체 값 받기</vt:lpstr>
      <vt:lpstr>2. 요청 파라미터의 전체 값 받기</vt:lpstr>
      <vt:lpstr>2. 요청 파라미터의 전체 값 받기</vt:lpstr>
      <vt:lpstr>PowerPoint 프레젠테이션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예원 김</cp:lastModifiedBy>
  <cp:revision>1586</cp:revision>
  <dcterms:created xsi:type="dcterms:W3CDTF">2012-07-23T02:34:37Z</dcterms:created>
  <dcterms:modified xsi:type="dcterms:W3CDTF">2024-01-09T03:09:06Z</dcterms:modified>
  <cp:version>1000.0000.01</cp:version>
</cp:coreProperties>
</file>