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8" r:id="rId4"/>
    <p:sldId id="259" r:id="rId5"/>
    <p:sldId id="260" r:id="rId6"/>
    <p:sldId id="878" r:id="rId7"/>
    <p:sldId id="984" r:id="rId8"/>
    <p:sldId id="326" r:id="rId9"/>
    <p:sldId id="880" r:id="rId10"/>
    <p:sldId id="985" r:id="rId11"/>
    <p:sldId id="986" r:id="rId12"/>
    <p:sldId id="884" r:id="rId13"/>
    <p:sldId id="987" r:id="rId14"/>
    <p:sldId id="988" r:id="rId15"/>
    <p:sldId id="989" r:id="rId16"/>
    <p:sldId id="990" r:id="rId17"/>
    <p:sldId id="991" r:id="rId18"/>
    <p:sldId id="992" r:id="rId19"/>
    <p:sldId id="327" r:id="rId20"/>
    <p:sldId id="891" r:id="rId21"/>
    <p:sldId id="892" r:id="rId22"/>
    <p:sldId id="993" r:id="rId23"/>
    <p:sldId id="994" r:id="rId24"/>
    <p:sldId id="995" r:id="rId25"/>
    <p:sldId id="996" r:id="rId26"/>
    <p:sldId id="997" r:id="rId27"/>
    <p:sldId id="898" r:id="rId28"/>
    <p:sldId id="998" r:id="rId29"/>
    <p:sldId id="999" r:id="rId30"/>
    <p:sldId id="1000" r:id="rId31"/>
    <p:sldId id="1001" r:id="rId32"/>
    <p:sldId id="1002" r:id="rId33"/>
    <p:sldId id="983" r:id="rId34"/>
    <p:sldId id="904" r:id="rId35"/>
    <p:sldId id="1003" r:id="rId36"/>
    <p:sldId id="1004" r:id="rId37"/>
    <p:sldId id="1005" r:id="rId38"/>
    <p:sldId id="1006" r:id="rId39"/>
    <p:sldId id="275" r:id="rId40"/>
    <p:sldId id="349" r:id="rId41"/>
    <p:sldId id="324" r:id="rId42"/>
    <p:sldId id="325" r:id="rId43"/>
    <p:sldId id="1007" r:id="rId44"/>
    <p:sldId id="1009" r:id="rId45"/>
    <p:sldId id="1008" r:id="rId46"/>
    <p:sldId id="1010" r:id="rId47"/>
    <p:sldId id="1011" r:id="rId48"/>
    <p:sldId id="282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C6"/>
    <a:srgbClr val="00A496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7" autoAdjust="0"/>
    <p:restoredTop sz="80785" autoAdjust="0"/>
  </p:normalViewPr>
  <p:slideViewPr>
    <p:cSldViewPr>
      <p:cViewPr varScale="1">
        <p:scale>
          <a:sx n="108" d="100"/>
          <a:sy n="108" d="100"/>
        </p:scale>
        <p:origin x="1770" y="102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07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solidFill>
            <a:srgbClr val="00A4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D5DA9F-B48C-F982-AEDA-929AE6077E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5122" y="1811443"/>
            <a:ext cx="4479112" cy="2967707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09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>
                <a:solidFill>
                  <a:srgbClr val="E7562E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>
                <a:solidFill>
                  <a:srgbClr val="E7562E"/>
                </a:solidFill>
                <a:latin typeface="Arial Black"/>
                <a:ea typeface="+mn-ea"/>
              </a:rPr>
              <a:t> you!</a:t>
            </a:r>
            <a:endParaRPr lang="ko-KR" altLang="en-US" sz="8000" b="1">
              <a:solidFill>
                <a:srgbClr val="E7562E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2023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496"/>
          </a:solidFill>
          <a:ln>
            <a:solidFill>
              <a:srgbClr val="00A496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2" name="그림 1" descr="텍스트, 새이(가) 표시된 사진&#10;&#10;자동 생성된 설명">
            <a:extLst>
              <a:ext uri="{FF2B5EF4-FFF2-40B4-BE49-F238E27FC236}">
                <a16:creationId xmlns:a16="http://schemas.microsoft.com/office/drawing/2014/main" id="{3939A07C-5192-4AE8-BA97-E597A39AC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2" t="57218" r="8970" b="10660"/>
          <a:stretch/>
        </p:blipFill>
        <p:spPr>
          <a:xfrm>
            <a:off x="6019800" y="3878487"/>
            <a:ext cx="3012301" cy="28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A49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48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7A6E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A496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361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39" r:id="rId6"/>
    <p:sldLayoutId id="2147483740" r:id="rId7"/>
    <p:sldLayoutId id="2147483785" r:id="rId8"/>
    <p:sldLayoutId id="2147483741" r:id="rId9"/>
    <p:sldLayoutId id="2147483742" r:id="rId10"/>
    <p:sldLayoutId id="214748378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5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errorPage</a:t>
            </a:r>
            <a:r>
              <a:rPr lang="en-US" altLang="ko-KR" dirty="0"/>
              <a:t> </a:t>
            </a:r>
            <a:r>
              <a:rPr lang="ko-KR" altLang="en-US" dirty="0"/>
              <a:t>속성으로 오류 페이지 호출하기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11-1]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</a:t>
            </a:r>
            <a:r>
              <a:rPr lang="en-US" altLang="ko-KR" b="1" dirty="0" err="1">
                <a:solidFill>
                  <a:srgbClr val="0070C0"/>
                </a:solidFill>
              </a:rPr>
              <a:t>errorPage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속성을 이용하여 오류 페이지 호출하기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JSP </a:t>
            </a:r>
            <a:r>
              <a:rPr lang="ko-KR" altLang="en-US" dirty="0">
                <a:solidFill>
                  <a:schemeClr val="tx1"/>
                </a:solidFill>
              </a:rPr>
              <a:t>페이지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FE3705-EDC9-B910-2058-4D77AB67E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97" y="1977946"/>
            <a:ext cx="6525805" cy="29362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85C55A-3820-42C8-B6F0-DE49C6CF3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070" y="4644135"/>
            <a:ext cx="2502756" cy="8450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780463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errorPage</a:t>
            </a:r>
            <a:r>
              <a:rPr lang="en-US" altLang="ko-KR" dirty="0"/>
              <a:t> </a:t>
            </a:r>
            <a:r>
              <a:rPr lang="ko-KR" altLang="en-US" dirty="0"/>
              <a:t>속성으로 오류 페이지 호출하기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11-1]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</a:t>
            </a:r>
            <a:r>
              <a:rPr lang="en-US" altLang="ko-KR" b="1" dirty="0" err="1">
                <a:solidFill>
                  <a:srgbClr val="0070C0"/>
                </a:solidFill>
              </a:rPr>
              <a:t>errorPage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속성을 이용하여 오류 페이지 호출하기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오류 페이지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04A13F-A19F-8DC0-6D38-AF71A43D3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418" y="2098649"/>
            <a:ext cx="6565165" cy="266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1639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isErrorPage</a:t>
            </a:r>
            <a:r>
              <a:rPr lang="en-US" altLang="ko-KR" dirty="0"/>
              <a:t> </a:t>
            </a:r>
            <a:r>
              <a:rPr lang="ko-KR" altLang="en-US" dirty="0"/>
              <a:t>속성으로 오류 페이지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/>
              <a:t>isErrorPage</a:t>
            </a:r>
            <a:r>
              <a:rPr lang="en-US" altLang="ko-KR" b="0" dirty="0"/>
              <a:t> </a:t>
            </a:r>
            <a:r>
              <a:rPr lang="ko-KR" altLang="en-US" b="0" dirty="0"/>
              <a:t>속성</a:t>
            </a:r>
            <a:endParaRPr lang="en-US" altLang="ko-KR" b="0" dirty="0"/>
          </a:p>
          <a:p>
            <a:pPr lvl="1"/>
            <a:r>
              <a:rPr lang="ko-KR" altLang="en-US" b="0" dirty="0"/>
              <a:t>현재 </a:t>
            </a:r>
            <a:r>
              <a:rPr lang="en-US" altLang="ko-KR" b="0" dirty="0"/>
              <a:t>JSP </a:t>
            </a:r>
            <a:r>
              <a:rPr lang="ko-KR" altLang="en-US" b="0" dirty="0"/>
              <a:t>페이지를 오류 페이지로 호출하는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태그의 속성</a:t>
            </a:r>
          </a:p>
          <a:p>
            <a:pPr lvl="1"/>
            <a:r>
              <a:rPr lang="ko-KR" altLang="en-US" b="0" dirty="0"/>
              <a:t>이때 오류 페이지에서 </a:t>
            </a:r>
            <a:r>
              <a:rPr lang="en-US" altLang="ko-KR" b="0" dirty="0"/>
              <a:t>exception </a:t>
            </a:r>
            <a:r>
              <a:rPr lang="ko-KR" altLang="en-US" b="0" dirty="0"/>
              <a:t>내장 객체를 사용할 수 있음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17" y="2798930"/>
            <a:ext cx="6604525" cy="15192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765720-8E73-7FBE-03A3-A3E0BE99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37" y="1978914"/>
            <a:ext cx="6604525" cy="5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608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isErrorPage</a:t>
            </a:r>
            <a:r>
              <a:rPr lang="en-US" altLang="ko-KR" dirty="0"/>
              <a:t> </a:t>
            </a:r>
            <a:r>
              <a:rPr lang="ko-KR" altLang="en-US" dirty="0"/>
              <a:t>속성으로 오류 페이지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/>
              <a:t>isErrorPage</a:t>
            </a:r>
            <a:r>
              <a:rPr lang="en-US" altLang="ko-KR" b="0" dirty="0"/>
              <a:t> </a:t>
            </a:r>
            <a:r>
              <a:rPr lang="ko-KR" altLang="en-US" b="0" dirty="0"/>
              <a:t>속성 사용 예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D984F22-78AF-45AA-2B10-2481B9A762A4}"/>
              </a:ext>
            </a:extLst>
          </p:cNvPr>
          <p:cNvGrpSpPr/>
          <p:nvPr/>
        </p:nvGrpSpPr>
        <p:grpSpPr>
          <a:xfrm>
            <a:off x="1269737" y="1403775"/>
            <a:ext cx="6615979" cy="3022810"/>
            <a:chOff x="1269737" y="1403775"/>
            <a:chExt cx="6615979" cy="302281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6C84DDC-21DC-9F3A-5344-B6B6485FA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9737" y="1403775"/>
              <a:ext cx="6604525" cy="188138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DB940F2-CA8E-24C1-6C68-43A5227A9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1191" y="3285160"/>
              <a:ext cx="6604525" cy="1141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266195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isErrorPage</a:t>
            </a:r>
            <a:r>
              <a:rPr lang="en-US" altLang="ko-KR" dirty="0"/>
              <a:t> </a:t>
            </a:r>
            <a:r>
              <a:rPr lang="ko-KR" altLang="en-US" dirty="0"/>
              <a:t>속성으로 오류 페이지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11-2]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</a:t>
            </a:r>
            <a:r>
              <a:rPr lang="en-US" altLang="ko-KR" b="1" dirty="0" err="1">
                <a:solidFill>
                  <a:srgbClr val="0070C0"/>
                </a:solidFill>
              </a:rPr>
              <a:t>isErrorPage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속성을 이용하여 오류 페이지 만들기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610885-DBF1-4F51-8118-75AB47ECB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52" y="1720877"/>
            <a:ext cx="6557294" cy="40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6140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isErrorPage</a:t>
            </a:r>
            <a:r>
              <a:rPr lang="en-US" altLang="ko-KR" dirty="0"/>
              <a:t> </a:t>
            </a:r>
            <a:r>
              <a:rPr lang="ko-KR" altLang="en-US" dirty="0"/>
              <a:t>속성으로 오류 페이지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11-2]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</a:t>
            </a:r>
            <a:r>
              <a:rPr lang="en-US" altLang="ko-KR" b="1" dirty="0" err="1">
                <a:solidFill>
                  <a:srgbClr val="0070C0"/>
                </a:solidFill>
              </a:rPr>
              <a:t>isErrorPage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속성을 이용하여 오류 페이지 만들기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082052-FCF0-74F9-EBAB-A39AFD3D6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81" y="1732605"/>
            <a:ext cx="6573037" cy="339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0286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isErrorPage</a:t>
            </a:r>
            <a:r>
              <a:rPr lang="en-US" altLang="ko-KR" dirty="0"/>
              <a:t> </a:t>
            </a:r>
            <a:r>
              <a:rPr lang="ko-KR" altLang="en-US" dirty="0"/>
              <a:t>속성으로 오류 페이지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11-3]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</a:t>
            </a:r>
            <a:r>
              <a:rPr lang="en-US" altLang="ko-KR" b="1" dirty="0" err="1">
                <a:solidFill>
                  <a:srgbClr val="0070C0"/>
                </a:solidFill>
              </a:rPr>
              <a:t>errorPage</a:t>
            </a:r>
            <a:r>
              <a:rPr lang="ko-KR" altLang="en-US" b="1" dirty="0">
                <a:solidFill>
                  <a:srgbClr val="0070C0"/>
                </a:solidFill>
              </a:rPr>
              <a:t>와 </a:t>
            </a:r>
            <a:r>
              <a:rPr lang="en-US" altLang="ko-KR" b="1" dirty="0" err="1">
                <a:solidFill>
                  <a:srgbClr val="0070C0"/>
                </a:solidFill>
              </a:rPr>
              <a:t>isErrorPage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속성을 이용하여 예외 처리하기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19C8374-3F40-C5AC-A413-3A28430A3695}"/>
              </a:ext>
            </a:extLst>
          </p:cNvPr>
          <p:cNvGrpSpPr/>
          <p:nvPr/>
        </p:nvGrpSpPr>
        <p:grpSpPr>
          <a:xfrm>
            <a:off x="1302418" y="1773075"/>
            <a:ext cx="6539163" cy="3627599"/>
            <a:chOff x="1305162" y="1538790"/>
            <a:chExt cx="6539163" cy="362759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44D5443-26D6-F828-7090-F341E64C7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5162" y="1538790"/>
              <a:ext cx="6533677" cy="193648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EB89F5E-5725-D2B8-E1B0-AC17A5A54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0648" y="3458186"/>
              <a:ext cx="6533677" cy="1708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241897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isErrorPage</a:t>
            </a:r>
            <a:r>
              <a:rPr lang="en-US" altLang="ko-KR" dirty="0"/>
              <a:t> </a:t>
            </a:r>
            <a:r>
              <a:rPr lang="ko-KR" altLang="en-US" dirty="0"/>
              <a:t>속성으로 오류 페이지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11-3]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</a:t>
            </a:r>
            <a:r>
              <a:rPr lang="en-US" altLang="ko-KR" b="1" dirty="0" err="1">
                <a:solidFill>
                  <a:srgbClr val="0070C0"/>
                </a:solidFill>
              </a:rPr>
              <a:t>errorPage</a:t>
            </a:r>
            <a:r>
              <a:rPr lang="ko-KR" altLang="en-US" b="1" dirty="0">
                <a:solidFill>
                  <a:srgbClr val="0070C0"/>
                </a:solidFill>
              </a:rPr>
              <a:t>와 </a:t>
            </a:r>
            <a:r>
              <a:rPr lang="en-US" altLang="ko-KR" b="1" dirty="0" err="1">
                <a:solidFill>
                  <a:srgbClr val="0070C0"/>
                </a:solidFill>
              </a:rPr>
              <a:t>isErrorPage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속성을 이용하여 예외 처리하기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0DFC8F-00E4-1A2E-AA79-D594FD75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033" y="1707677"/>
            <a:ext cx="6517934" cy="469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1324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isErrorPage</a:t>
            </a:r>
            <a:r>
              <a:rPr lang="en-US" altLang="ko-KR" dirty="0"/>
              <a:t> </a:t>
            </a:r>
            <a:r>
              <a:rPr lang="ko-KR" altLang="en-US" dirty="0"/>
              <a:t>속성으로 오류 페이지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11-3]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</a:t>
            </a:r>
            <a:r>
              <a:rPr lang="en-US" altLang="ko-KR" b="1" dirty="0" err="1">
                <a:solidFill>
                  <a:srgbClr val="0070C0"/>
                </a:solidFill>
              </a:rPr>
              <a:t>errorPage</a:t>
            </a:r>
            <a:r>
              <a:rPr lang="ko-KR" altLang="en-US" b="1" dirty="0">
                <a:solidFill>
                  <a:srgbClr val="0070C0"/>
                </a:solidFill>
              </a:rPr>
              <a:t>와 </a:t>
            </a:r>
            <a:r>
              <a:rPr lang="en-US" altLang="ko-KR" b="1" dirty="0" err="1">
                <a:solidFill>
                  <a:srgbClr val="0070C0"/>
                </a:solidFill>
              </a:rPr>
              <a:t>isErrorPage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속성을 이용하여 예외 처리하기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8AA7305-6AE7-A161-BA6A-453A6A9B82F6}"/>
              </a:ext>
            </a:extLst>
          </p:cNvPr>
          <p:cNvGrpSpPr/>
          <p:nvPr/>
        </p:nvGrpSpPr>
        <p:grpSpPr>
          <a:xfrm>
            <a:off x="1294560" y="1358770"/>
            <a:ext cx="6554880" cy="3915586"/>
            <a:chOff x="1301456" y="1607499"/>
            <a:chExt cx="6554880" cy="391558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AE84AF6-B588-D73F-C63C-A2AB090B9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1456" y="1607499"/>
              <a:ext cx="6549422" cy="214115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662C316-5019-5782-E125-1B4FFC857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6914" y="3744035"/>
              <a:ext cx="6549422" cy="1779050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3280B27-2CF4-C18B-8E8F-BC373E346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934" y="4924418"/>
            <a:ext cx="5996957" cy="182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2092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63657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/>
              <a:t>web.xml </a:t>
            </a:r>
            <a:r>
              <a:rPr lang="ko-KR" altLang="en-US" sz="4400" dirty="0"/>
              <a:t>파일을 </a:t>
            </a:r>
            <a:br>
              <a:rPr lang="en-US" altLang="ko-KR" sz="4400" dirty="0"/>
            </a:br>
            <a:r>
              <a:rPr lang="ko-KR" altLang="en-US" sz="4400" dirty="0"/>
              <a:t>이용한 예외 처리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03</a:t>
            </a:r>
          </a:p>
        </p:txBody>
      </p:sp>
    </p:spTree>
    <p:extLst>
      <p:ext uri="{BB962C8B-B14F-4D97-AF65-F5344CB8AC3E}">
        <p14:creationId xmlns:p14="http://schemas.microsoft.com/office/powerpoint/2010/main" val="276997049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5501565" y="836712"/>
            <a:ext cx="3308919" cy="286232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atin typeface="+mj-ea"/>
                <a:ea typeface="+mj-ea"/>
              </a:rPr>
              <a:t>Chapter 11</a:t>
            </a:r>
            <a:endParaRPr lang="en-US" altLang="ko-KR" sz="40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예외 처리</a:t>
            </a:r>
            <a:r>
              <a:rPr kumimoji="1" lang="en-US" altLang="ko-KR" sz="4000" b="1" spc="-150" dirty="0">
                <a:latin typeface="+mj-ea"/>
                <a:ea typeface="+mj-ea"/>
              </a:rPr>
              <a:t>:</a:t>
            </a: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예외 처리</a:t>
            </a: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페이지 만들기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오류 코드로 오류 페이지 호출하기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web.xml </a:t>
            </a:r>
            <a:r>
              <a:rPr lang="ko-KR" altLang="en-US" dirty="0"/>
              <a:t>파일을 이용한 예외 처리</a:t>
            </a:r>
            <a:endParaRPr lang="en-US" altLang="ko-KR" dirty="0"/>
          </a:p>
          <a:p>
            <a:pPr lvl="1"/>
            <a:r>
              <a:rPr lang="en-US" altLang="ko-KR" b="0" dirty="0"/>
              <a:t>web.xml </a:t>
            </a:r>
            <a:r>
              <a:rPr lang="ko-KR" altLang="en-US" b="0" dirty="0"/>
              <a:t>파일을 통해 오류 상태와 오류 페이지를 보여주는 방법</a:t>
            </a:r>
            <a:endParaRPr lang="en-US" altLang="ko-KR" b="0" dirty="0"/>
          </a:p>
          <a:p>
            <a:pPr lvl="1"/>
            <a:r>
              <a:rPr lang="en-US" altLang="ko-KR" b="0" dirty="0"/>
              <a:t>&lt;error-page&gt;…&lt;/error-page&gt; </a:t>
            </a:r>
            <a:r>
              <a:rPr lang="ko-KR" altLang="en-US" b="0" dirty="0"/>
              <a:t>요소 내에 처리할 오류 코드나 오류 유형 및 </a:t>
            </a:r>
            <a:br>
              <a:rPr lang="en-US" altLang="ko-KR" b="0" dirty="0"/>
            </a:br>
            <a:r>
              <a:rPr lang="ko-KR" altLang="en-US" b="0" dirty="0"/>
              <a:t>오류 페이지를 호출</a:t>
            </a:r>
            <a:endParaRPr lang="en-US" altLang="ko-KR" b="0" dirty="0"/>
          </a:p>
          <a:p>
            <a:pPr lvl="1"/>
            <a:r>
              <a:rPr lang="en-US" altLang="ko-KR" b="0" dirty="0"/>
              <a:t>web.xml </a:t>
            </a:r>
            <a:r>
              <a:rPr lang="ko-KR" altLang="en-US" b="0" dirty="0"/>
              <a:t>파일은 웹 애플리케이션의 </a:t>
            </a:r>
            <a:r>
              <a:rPr lang="en-US" altLang="ko-KR" b="0" dirty="0"/>
              <a:t>/WEB-INF/</a:t>
            </a:r>
            <a:r>
              <a:rPr lang="ko-KR" altLang="en-US" b="0" dirty="0"/>
              <a:t>폴더에 있어야 함</a:t>
            </a:r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7787" y="4329100"/>
            <a:ext cx="6448426" cy="14763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518585-3B58-DC99-E408-FAF35ACD2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228" y="2872859"/>
            <a:ext cx="6630366" cy="126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1783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오류 코드로 오류 페이지 호출하기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오류 코드로 오류 페이지 호출하기</a:t>
            </a:r>
            <a:endParaRPr lang="en-US" altLang="ko-KR" dirty="0"/>
          </a:p>
          <a:p>
            <a:pPr lvl="1"/>
            <a:r>
              <a:rPr lang="ko-KR" altLang="en-US" b="0" dirty="0"/>
              <a:t>오류 코드</a:t>
            </a:r>
            <a:endParaRPr lang="en-US" altLang="ko-KR" b="0" dirty="0"/>
          </a:p>
          <a:p>
            <a:pPr lvl="2"/>
            <a:r>
              <a:rPr lang="ko-KR" altLang="en-US" b="0" dirty="0"/>
              <a:t>웹 서버가 제공하는 기본 오류 페이지에 나타나는 </a:t>
            </a:r>
            <a:r>
              <a:rPr lang="en-US" altLang="ko-KR" b="0" dirty="0"/>
              <a:t>404, 500</a:t>
            </a:r>
            <a:r>
              <a:rPr lang="ko-KR" altLang="en-US" b="0" dirty="0"/>
              <a:t>과 같이 사용자의 요청이 올바르지 않을 때 출력되는 코드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페이지에서 발생하는 오류가 </a:t>
            </a:r>
            <a:r>
              <a:rPr lang="en-US" altLang="ko-KR" b="0" dirty="0"/>
              <a:t>web.xml </a:t>
            </a:r>
            <a:r>
              <a:rPr lang="ko-KR" altLang="en-US" b="0" dirty="0"/>
              <a:t>파일에 설정된 오류 코드와 일치하는 경우 오류 코드와 오류 페이지를 보여줌</a:t>
            </a:r>
            <a:endParaRPr lang="en-US" altLang="ko-KR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ED973C-3A20-034C-AFEA-AC49584D3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4" y="3429000"/>
            <a:ext cx="6596653" cy="127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3288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오류 코드로 오류 페이지 호출하기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주요 오류 코드의 종류</a:t>
            </a:r>
            <a:endParaRPr lang="en-US" altLang="ko-KR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3683" y="1403775"/>
            <a:ext cx="6776633" cy="311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549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오류 코드로 오류 페이지 호출하기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&lt;error-code&gt; </a:t>
            </a:r>
            <a:r>
              <a:rPr lang="ko-KR" altLang="en-US" dirty="0"/>
              <a:t>요소 사용 예</a:t>
            </a:r>
            <a:endParaRPr lang="en-US" altLang="ko-KR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A9718D-7DB3-C254-92D7-76C61C4C2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942" y="1403775"/>
            <a:ext cx="6004114" cy="279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6176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오류 코드로 오류 페이지 호출하기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11-4] web.xml </a:t>
            </a:r>
            <a:r>
              <a:rPr lang="ko-KR" altLang="en-US" b="1" dirty="0">
                <a:solidFill>
                  <a:srgbClr val="0070C0"/>
                </a:solidFill>
              </a:rPr>
              <a:t>파일에 오류 코드로 오류 페이지 호출하기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B40788-BE16-8620-A18C-113BE3791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93" y="1133745"/>
            <a:ext cx="5975488" cy="22112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BDC532E-1610-1DB6-D3EA-C49642BD7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668" y="2957260"/>
            <a:ext cx="5968332" cy="389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6179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오류 코드로 오류 페이지 호출하기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11-4] web.xml </a:t>
            </a:r>
            <a:r>
              <a:rPr lang="ko-KR" altLang="en-US" b="1" dirty="0">
                <a:solidFill>
                  <a:srgbClr val="0070C0"/>
                </a:solidFill>
              </a:rPr>
              <a:t>파일에 오류 코드로 오류 페이지 호출하기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18F2AE-142C-2CFA-C26D-FA5431B8A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881" y="1763815"/>
            <a:ext cx="5918238" cy="408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0363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오류 코드로 오류 페이지 호출하기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11-4] web.xml </a:t>
            </a:r>
            <a:r>
              <a:rPr lang="ko-KR" altLang="en-US" b="1" dirty="0">
                <a:solidFill>
                  <a:srgbClr val="0070C0"/>
                </a:solidFill>
              </a:rPr>
              <a:t>파일에 오류 코드로 오류 페이지 호출하기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8B80EC-5091-063D-4E70-717DE2FA4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34" y="1961964"/>
            <a:ext cx="5968332" cy="293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3544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예외 유형으로 오류 페이지 호출하기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예외 유형으로 오류 페이지 호출하기</a:t>
            </a:r>
            <a:endParaRPr lang="en-US" altLang="ko-KR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페이지가 발생시키는 오류가 </a:t>
            </a:r>
            <a:r>
              <a:rPr lang="en-US" altLang="ko-KR" b="0" dirty="0"/>
              <a:t>web.xml </a:t>
            </a:r>
            <a:r>
              <a:rPr lang="ko-KR" altLang="en-US" b="0" dirty="0"/>
              <a:t>파일에 설정된 예외 유형과 일치하는 경우 예외 유형과 오류 페이지를 보여줌</a:t>
            </a:r>
            <a:endParaRPr lang="en-US" altLang="ko-KR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A4784E-D702-D408-3367-51FEAAF5C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66" y="1895331"/>
            <a:ext cx="6011269" cy="11736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678B6C-0CA4-D6E6-8791-00846B5EB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4915" y="3174725"/>
            <a:ext cx="5935221" cy="349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3878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예외 유형으로 오류 페이지 호출하기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&lt;exception-type&gt; </a:t>
            </a:r>
            <a:r>
              <a:rPr lang="ko-KR" altLang="en-US" dirty="0"/>
              <a:t>요소 사용 예</a:t>
            </a:r>
            <a:endParaRPr lang="en-US" altLang="ko-KR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4AEBB3-66DF-6254-EA06-6D43A6277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1358770"/>
            <a:ext cx="6604525" cy="17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6818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예외 유형으로 오류 페이지 호출하기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11-5] web.xml </a:t>
            </a:r>
            <a:r>
              <a:rPr lang="ko-KR" altLang="en-US" b="1" dirty="0">
                <a:solidFill>
                  <a:srgbClr val="0070C0"/>
                </a:solidFill>
              </a:rPr>
              <a:t>파일에 예외 유형으로 오류 페이지 호출하기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0328BC-0761-CBCA-E2A1-1EED371DF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09" y="2193112"/>
            <a:ext cx="6588781" cy="24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4568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예외 처리의 개요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page </a:t>
            </a:r>
            <a:r>
              <a:rPr lang="ko-KR" altLang="en-US" sz="2400" b="1" spc="-150" dirty="0" err="1">
                <a:latin typeface="맑은 고딕"/>
              </a:rPr>
              <a:t>디렉티브</a:t>
            </a:r>
            <a:r>
              <a:rPr lang="ko-KR" altLang="en-US" sz="2400" b="1" spc="-150" dirty="0">
                <a:latin typeface="맑은 고딕"/>
              </a:rPr>
              <a:t> 태그를 이용한 예외 처리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web.xml </a:t>
            </a:r>
            <a:r>
              <a:rPr lang="ko-KR" altLang="en-US" sz="2400" b="1" spc="-150" dirty="0">
                <a:latin typeface="맑은 고딕"/>
              </a:rPr>
              <a:t>파일을 이용한 예외 처리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try-catch-finally</a:t>
            </a:r>
            <a:r>
              <a:rPr lang="ko-KR" altLang="en-US" sz="2400" b="1" spc="-150" dirty="0">
                <a:latin typeface="맑은 고딕"/>
              </a:rPr>
              <a:t>를 이용한 예외 처리</a:t>
            </a:r>
            <a:endParaRPr lang="en-US" altLang="ko-KR" sz="2400" b="1" spc="-150" dirty="0">
              <a:latin typeface="맑은 고딕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[</a:t>
            </a:r>
            <a:r>
              <a:rPr lang="ko-KR" altLang="en-US" sz="2400" b="1" spc="-150" dirty="0" err="1">
                <a:latin typeface="맑은 고딕"/>
              </a:rPr>
              <a:t>북마켓</a:t>
            </a:r>
            <a:r>
              <a:rPr lang="en-US" altLang="ko-KR" sz="2400" b="1" spc="-150" dirty="0">
                <a:latin typeface="맑은 고딕"/>
              </a:rPr>
              <a:t>]</a:t>
            </a:r>
            <a:r>
              <a:rPr lang="ko-KR" altLang="en-US" sz="2400" b="1" spc="-150" dirty="0">
                <a:latin typeface="맑은 고딕"/>
              </a:rPr>
              <a:t> 예외 처리 페이지 만들기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예외 유형으로 오류 페이지 호출하기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11-5] web.xml </a:t>
            </a:r>
            <a:r>
              <a:rPr lang="ko-KR" altLang="en-US" b="1" dirty="0">
                <a:solidFill>
                  <a:srgbClr val="0070C0"/>
                </a:solidFill>
              </a:rPr>
              <a:t>파일에 예외 유형으로 오류 페이지 호출하기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904D74B-E200-E5FA-4F75-FAF0B3A6105E}"/>
              </a:ext>
            </a:extLst>
          </p:cNvPr>
          <p:cNvGrpSpPr/>
          <p:nvPr/>
        </p:nvGrpSpPr>
        <p:grpSpPr>
          <a:xfrm>
            <a:off x="1496989" y="1448780"/>
            <a:ext cx="6514641" cy="3645405"/>
            <a:chOff x="1496989" y="1448780"/>
            <a:chExt cx="6514641" cy="364540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C2BE9EA-6E1B-7251-880D-481A59EEB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6989" y="1448780"/>
              <a:ext cx="6510062" cy="294409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27978EA-351F-3D09-F81B-6804F83A6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1568" y="4338482"/>
              <a:ext cx="6510062" cy="7557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08490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예외 유형으로 오류 페이지 호출하기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11-5] web.xml </a:t>
            </a:r>
            <a:r>
              <a:rPr lang="ko-KR" altLang="en-US" b="1" dirty="0">
                <a:solidFill>
                  <a:srgbClr val="0070C0"/>
                </a:solidFill>
              </a:rPr>
              <a:t>파일에 예외 유형으로 오류 페이지 호출하기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F1C1A9-D596-D64C-0949-B78F7877B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224" y="1485912"/>
            <a:ext cx="6541550" cy="446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8585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예외 유형으로 오류 페이지 호출하기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11-5] web.xml </a:t>
            </a:r>
            <a:r>
              <a:rPr lang="ko-KR" altLang="en-US" b="1" dirty="0">
                <a:solidFill>
                  <a:srgbClr val="0070C0"/>
                </a:solidFill>
              </a:rPr>
              <a:t>파일에 예외 유형으로 오류 페이지 호출하기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A4DBEA-1DD7-57D6-0C80-B5C9A2928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224" y="1732605"/>
            <a:ext cx="6541550" cy="339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568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63657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/>
              <a:t>try-catch-finally</a:t>
            </a:r>
            <a:r>
              <a:rPr lang="ko-KR" altLang="en-US" sz="4400" dirty="0"/>
              <a:t>를</a:t>
            </a:r>
          </a:p>
          <a:p>
            <a:pPr lvl="0">
              <a:defRPr/>
            </a:pPr>
            <a:r>
              <a:rPr lang="ko-KR" altLang="en-US" sz="4400" dirty="0"/>
              <a:t>이용한 예외 처리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04</a:t>
            </a:r>
          </a:p>
        </p:txBody>
      </p:sp>
    </p:spTree>
    <p:extLst>
      <p:ext uri="{BB962C8B-B14F-4D97-AF65-F5344CB8AC3E}">
        <p14:creationId xmlns:p14="http://schemas.microsoft.com/office/powerpoint/2010/main" val="47966567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try-catch-finally</a:t>
            </a:r>
            <a:r>
              <a:rPr lang="ko-KR" altLang="en-US" dirty="0"/>
              <a:t>를 이용한 예외 처리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try-catch-finally</a:t>
            </a:r>
          </a:p>
          <a:p>
            <a:pPr lvl="1"/>
            <a:r>
              <a:rPr lang="ko-KR" altLang="en-US" b="0" dirty="0"/>
              <a:t>자바의 예외 처리 구문으로 </a:t>
            </a:r>
            <a:r>
              <a:rPr lang="ko-KR" altLang="en-US" b="0" dirty="0" err="1"/>
              <a:t>스크립틀릿</a:t>
            </a:r>
            <a:r>
              <a:rPr lang="ko-KR" altLang="en-US" b="0" dirty="0"/>
              <a:t> 태그에 작성</a:t>
            </a:r>
            <a:endParaRPr lang="en-US" altLang="ko-KR" b="0" dirty="0"/>
          </a:p>
          <a:p>
            <a:pPr lvl="1"/>
            <a:r>
              <a:rPr lang="en-US" altLang="ko-KR" b="0" dirty="0"/>
              <a:t>try </a:t>
            </a:r>
            <a:r>
              <a:rPr lang="ko-KR" altLang="en-US" b="0" dirty="0"/>
              <a:t>구문 </a:t>
            </a:r>
            <a:endParaRPr lang="en-US" altLang="ko-KR" b="0" dirty="0"/>
          </a:p>
          <a:p>
            <a:pPr lvl="2"/>
            <a:r>
              <a:rPr lang="ko-KR" altLang="en-US" b="0" dirty="0"/>
              <a:t>예외가 발생할 수 있는 코드를 작성</a:t>
            </a:r>
            <a:r>
              <a:rPr lang="en-US" altLang="ko-KR" b="0" dirty="0"/>
              <a:t> </a:t>
            </a:r>
          </a:p>
          <a:p>
            <a:pPr lvl="1"/>
            <a:r>
              <a:rPr lang="en-US" altLang="ko-KR" b="0" dirty="0"/>
              <a:t>catch </a:t>
            </a:r>
            <a:r>
              <a:rPr lang="ko-KR" altLang="en-US" b="0" dirty="0"/>
              <a:t>구문 </a:t>
            </a:r>
            <a:endParaRPr lang="en-US" altLang="ko-KR" b="0" dirty="0"/>
          </a:p>
          <a:p>
            <a:pPr lvl="2"/>
            <a:r>
              <a:rPr lang="ko-KR" altLang="en-US" b="0" dirty="0"/>
              <a:t>오류가 </a:t>
            </a:r>
            <a:r>
              <a:rPr lang="ko-KR" altLang="en-US" b="0" dirty="0" err="1"/>
              <a:t>발생할수</a:t>
            </a:r>
            <a:r>
              <a:rPr lang="ko-KR" altLang="en-US" b="0" dirty="0"/>
              <a:t> 있는 예외 사항을 예측하여 오류를 처리하는 코드를 작성</a:t>
            </a:r>
            <a:endParaRPr lang="en-US" altLang="ko-KR" b="0" dirty="0"/>
          </a:p>
          <a:p>
            <a:pPr lvl="1"/>
            <a:r>
              <a:rPr lang="en-US" altLang="ko-KR" b="0" dirty="0"/>
              <a:t>finally </a:t>
            </a:r>
            <a:r>
              <a:rPr lang="ko-KR" altLang="en-US" b="0" dirty="0"/>
              <a:t>구문 </a:t>
            </a:r>
            <a:endParaRPr lang="en-US" altLang="ko-KR" b="0" dirty="0"/>
          </a:p>
          <a:p>
            <a:pPr lvl="2"/>
            <a:r>
              <a:rPr lang="en-US" altLang="ko-KR" b="0" dirty="0"/>
              <a:t>try </a:t>
            </a:r>
            <a:r>
              <a:rPr lang="ko-KR" altLang="en-US" b="0" dirty="0"/>
              <a:t>구문이 실행된 후 실행할 코드를 작성하는데 이는 생략 가능함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333274-81C6-4900-985F-2C06524FD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3969060"/>
            <a:ext cx="6604525" cy="252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3863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try-catch-finally</a:t>
            </a:r>
            <a:r>
              <a:rPr lang="ko-KR" altLang="en-US" dirty="0"/>
              <a:t>를 이용한 예외 처리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try-catch-finally </a:t>
            </a:r>
            <a:r>
              <a:rPr lang="ko-KR" altLang="en-US" dirty="0"/>
              <a:t>사용 예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ACB07CD-464B-D0E0-4B54-3415CE3AA2F1}"/>
              </a:ext>
            </a:extLst>
          </p:cNvPr>
          <p:cNvGrpSpPr/>
          <p:nvPr/>
        </p:nvGrpSpPr>
        <p:grpSpPr>
          <a:xfrm>
            <a:off x="1561553" y="1448780"/>
            <a:ext cx="6020894" cy="4143482"/>
            <a:chOff x="1566366" y="1448780"/>
            <a:chExt cx="6020894" cy="414348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EF9C546-1570-00BB-52A4-7DCD4A3B1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6366" y="1448780"/>
              <a:ext cx="6011269" cy="103765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3D92F5A-4DFA-36E0-B90F-C81C16E8E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5991" y="2486439"/>
              <a:ext cx="6011269" cy="3105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490192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try-catch-finally</a:t>
            </a:r>
            <a:r>
              <a:rPr lang="ko-KR" altLang="en-US" dirty="0"/>
              <a:t>를 이용한 예외 처리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11-6] try-catch-finally</a:t>
            </a:r>
            <a:r>
              <a:rPr lang="ko-KR" altLang="en-US" b="1" dirty="0">
                <a:solidFill>
                  <a:srgbClr val="0070C0"/>
                </a:solidFill>
              </a:rPr>
              <a:t>를 이용하여 예외 처리하기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56E75D-6BD2-47D0-4349-3C9A74645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567" y="1732963"/>
            <a:ext cx="5946864" cy="33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5383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try-catch-finally</a:t>
            </a:r>
            <a:r>
              <a:rPr lang="ko-KR" altLang="en-US" dirty="0"/>
              <a:t>를 이용한 예외 처리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11-6] try-catch-finally</a:t>
            </a:r>
            <a:r>
              <a:rPr lang="ko-KR" altLang="en-US" b="1" dirty="0">
                <a:solidFill>
                  <a:srgbClr val="0070C0"/>
                </a:solidFill>
              </a:rPr>
              <a:t>를 이용하여 예외 처리하기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9ACF13-F608-C6C9-06E2-7EBC92624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28" y="1336824"/>
            <a:ext cx="5898744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4755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try-catch-finally</a:t>
            </a:r>
            <a:r>
              <a:rPr lang="ko-KR" altLang="en-US" dirty="0"/>
              <a:t>를 이용한 예외 처리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11-6] try-catch-finally</a:t>
            </a:r>
            <a:r>
              <a:rPr lang="ko-KR" altLang="en-US" b="1" dirty="0">
                <a:solidFill>
                  <a:srgbClr val="0070C0"/>
                </a:solidFill>
              </a:rPr>
              <a:t>를 이용하여 예외 처리하기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469D03-9CDD-9C10-1BA1-C17F83CF1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11" y="1965542"/>
            <a:ext cx="5961176" cy="292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0030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902878" cy="177159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>
                <a:solidFill>
                  <a:srgbClr val="0082C6"/>
                </a:solidFill>
              </a:rPr>
              <a:t>[</a:t>
            </a:r>
            <a:r>
              <a:rPr lang="ko-KR" altLang="en-US" sz="4000" dirty="0" err="1">
                <a:solidFill>
                  <a:srgbClr val="0082C6"/>
                </a:solidFill>
              </a:rPr>
              <a:t>북마켓</a:t>
            </a:r>
            <a:r>
              <a:rPr lang="en-US" altLang="ko-KR" sz="4000" dirty="0">
                <a:solidFill>
                  <a:srgbClr val="0082C6"/>
                </a:solidFill>
              </a:rPr>
              <a:t>] </a:t>
            </a:r>
            <a:r>
              <a:rPr lang="ko-KR" altLang="en-US" sz="4000" dirty="0"/>
              <a:t>예외 처리 페이지 만들기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5" y="1851323"/>
            <a:ext cx="8001889" cy="41044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예외 처리의 개념을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태그를 이용한 예외 처리 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web.xml </a:t>
            </a:r>
            <a:r>
              <a:rPr lang="ko-KR" altLang="en-US" dirty="0"/>
              <a:t>파일을 이용한 예외 처리 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try-catch-finally</a:t>
            </a:r>
            <a:r>
              <a:rPr lang="ko-KR" altLang="en-US" dirty="0"/>
              <a:t>를 이용한 예외 처리 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북마켓의 예외 처리 페이지를 만듭니다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예외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로드맵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A00592-8DC7-3737-ED7A-A4121F788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6536" y="1597317"/>
            <a:ext cx="6430925" cy="416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2296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예외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실행 결과</a:t>
            </a:r>
          </a:p>
        </p:txBody>
      </p:sp>
      <p:pic>
        <p:nvPicPr>
          <p:cNvPr id="9" name="그림 8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C3AD5706-EE99-87C9-C66F-DAF26C30C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52" y="2034887"/>
            <a:ext cx="7282295" cy="278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6964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예외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11-7] page </a:t>
            </a:r>
            <a:r>
              <a:rPr lang="ko-KR" altLang="en-US" b="1" dirty="0" err="1">
                <a:solidFill>
                  <a:srgbClr val="00A496"/>
                </a:solidFill>
              </a:rPr>
              <a:t>디렉티브</a:t>
            </a:r>
            <a:r>
              <a:rPr lang="ko-KR" altLang="en-US" b="1" dirty="0">
                <a:solidFill>
                  <a:srgbClr val="00A496"/>
                </a:solidFill>
              </a:rPr>
              <a:t> 태그에 </a:t>
            </a:r>
            <a:r>
              <a:rPr lang="en-US" altLang="ko-KR" b="1" dirty="0" err="1">
                <a:solidFill>
                  <a:srgbClr val="00A496"/>
                </a:solidFill>
              </a:rPr>
              <a:t>errorPage</a:t>
            </a:r>
            <a:r>
              <a:rPr lang="en-US" altLang="ko-KR" b="1" dirty="0">
                <a:solidFill>
                  <a:srgbClr val="00A496"/>
                </a:solidFill>
              </a:rPr>
              <a:t> </a:t>
            </a:r>
            <a:r>
              <a:rPr lang="ko-KR" altLang="en-US" b="1" dirty="0">
                <a:solidFill>
                  <a:srgbClr val="00A496"/>
                </a:solidFill>
              </a:rPr>
              <a:t>속성을 이용하여 오류 페이지 호출하기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웹 서버에 사용자와 역할 설정하기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1A3648-D3C2-4417-6D79-C1B810A1A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12" y="1988840"/>
            <a:ext cx="5961176" cy="37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1209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예외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11-7] page </a:t>
            </a:r>
            <a:r>
              <a:rPr lang="ko-KR" altLang="en-US" b="1" dirty="0" err="1">
                <a:solidFill>
                  <a:srgbClr val="00A496"/>
                </a:solidFill>
              </a:rPr>
              <a:t>디렉티브</a:t>
            </a:r>
            <a:r>
              <a:rPr lang="ko-KR" altLang="en-US" b="1" dirty="0">
                <a:solidFill>
                  <a:srgbClr val="00A496"/>
                </a:solidFill>
              </a:rPr>
              <a:t> 태그에 </a:t>
            </a:r>
            <a:r>
              <a:rPr lang="en-US" altLang="ko-KR" b="1" dirty="0" err="1">
                <a:solidFill>
                  <a:srgbClr val="00A496"/>
                </a:solidFill>
              </a:rPr>
              <a:t>errorPage</a:t>
            </a:r>
            <a:r>
              <a:rPr lang="en-US" altLang="ko-KR" b="1" dirty="0">
                <a:solidFill>
                  <a:srgbClr val="00A496"/>
                </a:solidFill>
              </a:rPr>
              <a:t> </a:t>
            </a:r>
            <a:r>
              <a:rPr lang="ko-KR" altLang="en-US" b="1" dirty="0">
                <a:solidFill>
                  <a:srgbClr val="00A496"/>
                </a:solidFill>
              </a:rPr>
              <a:t>속성을 이용하여 오류 페이지 호출하기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EDD4F9-3989-30EB-34D0-251325E1B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55" y="2054995"/>
            <a:ext cx="5982645" cy="274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6329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예외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11-7] page </a:t>
            </a:r>
            <a:r>
              <a:rPr lang="ko-KR" altLang="en-US" b="1" dirty="0" err="1">
                <a:solidFill>
                  <a:srgbClr val="00A496"/>
                </a:solidFill>
              </a:rPr>
              <a:t>디렉티브</a:t>
            </a:r>
            <a:r>
              <a:rPr lang="ko-KR" altLang="en-US" b="1" dirty="0">
                <a:solidFill>
                  <a:srgbClr val="00A496"/>
                </a:solidFill>
              </a:rPr>
              <a:t> 태그에 </a:t>
            </a:r>
            <a:r>
              <a:rPr lang="en-US" altLang="ko-KR" b="1" dirty="0" err="1">
                <a:solidFill>
                  <a:srgbClr val="00A496"/>
                </a:solidFill>
              </a:rPr>
              <a:t>errorPage</a:t>
            </a:r>
            <a:r>
              <a:rPr lang="en-US" altLang="ko-KR" b="1" dirty="0">
                <a:solidFill>
                  <a:srgbClr val="00A496"/>
                </a:solidFill>
              </a:rPr>
              <a:t> </a:t>
            </a:r>
            <a:r>
              <a:rPr lang="ko-KR" altLang="en-US" b="1" dirty="0">
                <a:solidFill>
                  <a:srgbClr val="00A496"/>
                </a:solidFill>
              </a:rPr>
              <a:t>속성을 이용하여 오류 페이지 호출하기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도서 상세 보기 페이지 수정하기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프로젝트 실행하기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1314570" lvl="2" indent="-342900"/>
            <a:r>
              <a:rPr lang="en-US" altLang="ko-KR" dirty="0">
                <a:solidFill>
                  <a:schemeClr val="tx1"/>
                </a:solidFill>
              </a:rPr>
              <a:t>http://localhost:8080/BookMarket/book.jsp?id=ISBN 0000</a:t>
            </a:r>
            <a:r>
              <a:rPr lang="ko-KR" altLang="en-US" dirty="0">
                <a:solidFill>
                  <a:schemeClr val="tx1"/>
                </a:solidFill>
              </a:rPr>
              <a:t>을 입력하여 오류 화면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확인하기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7E8F2E-B41D-EC8A-52FF-30AF64A53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568" y="1763815"/>
            <a:ext cx="5946864" cy="15242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1CF41B1-37D2-645C-B9C3-BB3C377B4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295" y="4604819"/>
            <a:ext cx="3525408" cy="1960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711227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예외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11-8] web.xml </a:t>
            </a:r>
            <a:r>
              <a:rPr lang="ko-KR" altLang="en-US" b="1" dirty="0">
                <a:solidFill>
                  <a:srgbClr val="00A496"/>
                </a:solidFill>
              </a:rPr>
              <a:t>파일에 오류 코드로 오류 페이지 호출하기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web.xml </a:t>
            </a:r>
            <a:r>
              <a:rPr lang="ko-KR" altLang="en-US" dirty="0">
                <a:solidFill>
                  <a:schemeClr val="tx1"/>
                </a:solidFill>
              </a:rPr>
              <a:t>파일에 추가 작성하기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80FFE5-801C-6BDD-ACAE-DA68EE30C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418" y="1939461"/>
            <a:ext cx="6565165" cy="247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4125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예외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11-8] web.xml </a:t>
            </a:r>
            <a:r>
              <a:rPr lang="ko-KR" altLang="en-US" b="1" dirty="0">
                <a:solidFill>
                  <a:srgbClr val="00A496"/>
                </a:solidFill>
              </a:rPr>
              <a:t>파일에 오류 코드로 오류 페이지 호출하기</a:t>
            </a: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오류 페이지 작성하기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4561D0-69B7-410F-36BC-6571A649E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990" y="1654721"/>
            <a:ext cx="5954020" cy="474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82240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예외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11-8] web.xml </a:t>
            </a:r>
            <a:r>
              <a:rPr lang="ko-KR" altLang="en-US" b="1" dirty="0">
                <a:solidFill>
                  <a:srgbClr val="00A496"/>
                </a:solidFill>
              </a:rPr>
              <a:t>파일에 오류 코드로 오류 페이지 호출하기</a:t>
            </a: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프로젝트 실행하기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</a:p>
          <a:p>
            <a:pPr marL="1257420" lvl="2"/>
            <a:r>
              <a:rPr lang="en-US" altLang="ko-KR" dirty="0">
                <a:solidFill>
                  <a:schemeClr val="tx1"/>
                </a:solidFill>
              </a:rPr>
              <a:t>http://localhost:8080/BookMarket/bookList.jsp</a:t>
            </a:r>
            <a:r>
              <a:rPr lang="ko-KR" altLang="en-US" dirty="0">
                <a:solidFill>
                  <a:schemeClr val="tx1"/>
                </a:solidFill>
              </a:rPr>
              <a:t>를 입력하여 실행 결과 확인하기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FF9ACD-137E-B318-7754-9FE9313B0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841" y="2213865"/>
            <a:ext cx="4692318" cy="26171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4246380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예외 처리의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예외 처리의 개요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예외 처리</a:t>
            </a:r>
            <a:endParaRPr lang="en-US" altLang="ko-KR" dirty="0"/>
          </a:p>
          <a:p>
            <a:pPr lvl="1"/>
            <a:r>
              <a:rPr lang="ko-KR" altLang="en-US" b="0" dirty="0"/>
              <a:t>프로그램이 처리되는 동안 특정한 문제가 발생했을 때 처리를 중단하고 다른 처리를 하는 것으로 오류 처리라고도 함</a:t>
            </a:r>
            <a:endParaRPr lang="en-US" altLang="ko-KR" b="0" dirty="0"/>
          </a:p>
          <a:p>
            <a:pPr lvl="1"/>
            <a:r>
              <a:rPr lang="ko-KR" altLang="en-US" b="0" dirty="0"/>
              <a:t>웹 사이트를 이용하다가 주소를 잘못 입력하면 오류 페이지를 보게 됨</a:t>
            </a:r>
            <a:r>
              <a:rPr lang="en-US" altLang="ko-KR" b="0" dirty="0"/>
              <a:t> </a:t>
            </a:r>
          </a:p>
          <a:p>
            <a:pPr lvl="2"/>
            <a:r>
              <a:rPr lang="ko-KR" altLang="en-US" b="0" dirty="0"/>
              <a:t>웹 서버가 제공하는 오류 페이지로 해당 페이지에 발생한 오류</a:t>
            </a:r>
            <a:r>
              <a:rPr lang="en-US" altLang="ko-KR" b="0" dirty="0"/>
              <a:t>, </a:t>
            </a:r>
            <a:r>
              <a:rPr lang="ko-KR" altLang="en-US" b="0" dirty="0"/>
              <a:t>디렉터리 구조</a:t>
            </a:r>
            <a:r>
              <a:rPr lang="en-US" altLang="ko-KR" b="0" dirty="0"/>
              <a:t>, </a:t>
            </a:r>
            <a:r>
              <a:rPr lang="ko-KR" altLang="en-US" b="0" dirty="0" err="1"/>
              <a:t>톰캣</a:t>
            </a:r>
            <a:r>
              <a:rPr lang="ko-KR" altLang="en-US" b="0" dirty="0"/>
              <a:t> 버전 등의 정보가 나타나 있기 때문에 웹 보안이 취약하여 쉽게 해킹 당할 수 있음</a:t>
            </a:r>
            <a:endParaRPr lang="en-US" altLang="ko-KR" b="0" dirty="0"/>
          </a:p>
          <a:p>
            <a:pPr lvl="2"/>
            <a:endParaRPr lang="en-US" altLang="ko-KR" dirty="0"/>
          </a:p>
          <a:p>
            <a:pPr lvl="2"/>
            <a:endParaRPr lang="en-US" altLang="ko-KR" b="0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b="0" dirty="0"/>
          </a:p>
          <a:p>
            <a:pPr lvl="1"/>
            <a:endParaRPr lang="en-US" altLang="ko-KR" b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68" y="3284984"/>
            <a:ext cx="5976664" cy="22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예외 처리의 개요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예외 처리</a:t>
            </a:r>
            <a:endParaRPr lang="en-US" altLang="ko-KR" dirty="0"/>
          </a:p>
          <a:p>
            <a:pPr lvl="1"/>
            <a:r>
              <a:rPr lang="ko-KR" altLang="en-US" b="0" dirty="0"/>
              <a:t> 웹 애플리케이션 실행 도중에 발생할 수 있는 오류에 대비한 예외 처리 코드를 작성하여 비정상적인 종료를 막을 수 있음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r>
              <a:rPr lang="ko-KR" altLang="en-US" dirty="0"/>
              <a:t>예외 처리 방법의 종류</a:t>
            </a:r>
          </a:p>
          <a:p>
            <a:endParaRPr lang="ko-KR" altLang="en-US" b="0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b="0" dirty="0"/>
          </a:p>
          <a:p>
            <a:pPr lvl="1"/>
            <a:endParaRPr lang="en-US" altLang="ko-KR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15" y="2814385"/>
            <a:ext cx="6710795" cy="155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2874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72658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태그를</a:t>
            </a:r>
          </a:p>
          <a:p>
            <a:pPr lvl="0">
              <a:defRPr/>
            </a:pPr>
            <a:r>
              <a:rPr lang="ko-KR" altLang="en-US" dirty="0"/>
              <a:t>이용한 예외 처리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02</a:t>
            </a:r>
          </a:p>
        </p:txBody>
      </p:sp>
    </p:spTree>
    <p:extLst>
      <p:ext uri="{BB962C8B-B14F-4D97-AF65-F5344CB8AC3E}">
        <p14:creationId xmlns:p14="http://schemas.microsoft.com/office/powerpoint/2010/main" val="120638402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errorPage</a:t>
            </a:r>
            <a:r>
              <a:rPr lang="en-US" altLang="ko-KR" dirty="0"/>
              <a:t> </a:t>
            </a:r>
            <a:r>
              <a:rPr lang="ko-KR" altLang="en-US" dirty="0"/>
              <a:t>속성으로 오류 페이지 호출하기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/>
              <a:t>errorPage</a:t>
            </a:r>
            <a:r>
              <a:rPr lang="en-US" altLang="ko-KR" b="0" dirty="0"/>
              <a:t> </a:t>
            </a:r>
            <a:r>
              <a:rPr lang="ko-KR" altLang="en-US" b="0" dirty="0"/>
              <a:t>속성</a:t>
            </a:r>
            <a:endParaRPr lang="en-US" altLang="ko-KR" b="0" dirty="0"/>
          </a:p>
          <a:p>
            <a:pPr lvl="1"/>
            <a:r>
              <a:rPr lang="ko-KR" altLang="en-US" b="0" dirty="0"/>
              <a:t>오류 페이지를 호출하는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태그의 속성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페이지가 실행되는 도중에 오류가 발생하면 웹 서버의 기본 오류 페이지를 대신하여 </a:t>
            </a:r>
            <a:r>
              <a:rPr lang="en-US" altLang="ko-KR" b="0" dirty="0" err="1"/>
              <a:t>errorPage</a:t>
            </a:r>
            <a:r>
              <a:rPr lang="en-US" altLang="ko-KR" b="0" dirty="0"/>
              <a:t> </a:t>
            </a:r>
            <a:r>
              <a:rPr lang="ko-KR" altLang="en-US" b="0" dirty="0"/>
              <a:t>속성에 설정한 페이지가 오류 페이지로 호출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errorPage</a:t>
            </a:r>
            <a:r>
              <a:rPr lang="en-US" altLang="ko-KR" dirty="0"/>
              <a:t> </a:t>
            </a:r>
            <a:r>
              <a:rPr lang="ko-KR" altLang="en-US" dirty="0"/>
              <a:t>속성 사용 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7510C1-F725-1C9B-DE92-ACA998517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02" y="2438890"/>
            <a:ext cx="6612396" cy="5352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DB9D08-A5DC-4AED-E803-215A6A0E9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064" y="3526673"/>
            <a:ext cx="6604525" cy="329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132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1051</Words>
  <Application>Microsoft Office PowerPoint</Application>
  <PresentationFormat>화면 슬라이드 쇼(4:3)</PresentationFormat>
  <Paragraphs>159</Paragraphs>
  <Slides>48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5" baseType="lpstr">
      <vt:lpstr>HY견고딕</vt:lpstr>
      <vt:lpstr>맑은 고딕</vt:lpstr>
      <vt:lpstr>한컴바탕</vt:lpstr>
      <vt:lpstr>Arial</vt:lpstr>
      <vt:lpstr>Arial Black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예외 처리의 개요</vt:lpstr>
      <vt:lpstr>1. 예외 처리의 개요</vt:lpstr>
      <vt:lpstr>PowerPoint 프레젠테이션</vt:lpstr>
      <vt:lpstr>1. errorPage 속성으로 오류 페이지 호출하기</vt:lpstr>
      <vt:lpstr>1. errorPage 속성으로 오류 페이지 호출하기</vt:lpstr>
      <vt:lpstr>1. errorPage 속성으로 오류 페이지 호출하기</vt:lpstr>
      <vt:lpstr>2. isErrorPage 속성으로 오류 페이지 만들기</vt:lpstr>
      <vt:lpstr>2. isErrorPage 속성으로 오류 페이지 만들기</vt:lpstr>
      <vt:lpstr>2. isErrorPage 속성으로 오류 페이지 만들기</vt:lpstr>
      <vt:lpstr>2. isErrorPage 속성으로 오류 페이지 만들기</vt:lpstr>
      <vt:lpstr>2. isErrorPage 속성으로 오류 페이지 만들기</vt:lpstr>
      <vt:lpstr>2. isErrorPage 속성으로 오류 페이지 만들기</vt:lpstr>
      <vt:lpstr>2. isErrorPage 속성으로 오류 페이지 만들기</vt:lpstr>
      <vt:lpstr>PowerPoint 프레젠테이션</vt:lpstr>
      <vt:lpstr>1. 오류 코드로 오류 페이지 호출하기</vt:lpstr>
      <vt:lpstr>1. 오류 코드로 오류 페이지 호출하기</vt:lpstr>
      <vt:lpstr>1. 오류 코드로 오류 페이지 호출하기</vt:lpstr>
      <vt:lpstr>1. 오류 코드로 오류 페이지 호출하기</vt:lpstr>
      <vt:lpstr>1. 오류 코드로 오류 페이지 호출하기</vt:lpstr>
      <vt:lpstr>1. 오류 코드로 오류 페이지 호출하기</vt:lpstr>
      <vt:lpstr>1. 오류 코드로 오류 페이지 호출하기</vt:lpstr>
      <vt:lpstr>2. 예외 유형으로 오류 페이지 호출하기</vt:lpstr>
      <vt:lpstr>2. 예외 유형으로 오류 페이지 호출하기</vt:lpstr>
      <vt:lpstr>2. 예외 유형으로 오류 페이지 호출하기</vt:lpstr>
      <vt:lpstr>2. 예외 유형으로 오류 페이지 호출하기</vt:lpstr>
      <vt:lpstr>2. 예외 유형으로 오류 페이지 호출하기</vt:lpstr>
      <vt:lpstr>2. 예외 유형으로 오류 페이지 호출하기</vt:lpstr>
      <vt:lpstr>PowerPoint 프레젠테이션</vt:lpstr>
      <vt:lpstr>1. try-catch-finally를 이용한 예외 처리</vt:lpstr>
      <vt:lpstr>1. try-catch-finally를 이용한 예외 처리</vt:lpstr>
      <vt:lpstr>1. try-catch-finally를 이용한 예외 처리</vt:lpstr>
      <vt:lpstr>1. try-catch-finally를 이용한 예외 처리</vt:lpstr>
      <vt:lpstr>1. try-catch-finally를 이용한 예외 처리</vt:lpstr>
      <vt:lpstr>PowerPoint 프레젠테이션</vt:lpstr>
      <vt:lpstr>[북마켓] 예외 처리 페이지 만들기</vt:lpstr>
      <vt:lpstr>[북마켓] 예외 처리 페이지 만들기</vt:lpstr>
      <vt:lpstr>[북마켓] 예외 처리 페이지 만들기</vt:lpstr>
      <vt:lpstr>[북마켓] 예외 처리 페이지 만들기</vt:lpstr>
      <vt:lpstr>[북마켓] 예외 처리 페이지 만들기</vt:lpstr>
      <vt:lpstr>[북마켓] 예외 처리 페이지 만들기</vt:lpstr>
      <vt:lpstr>[북마켓] 예외 처리 페이지 만들기</vt:lpstr>
      <vt:lpstr>[북마켓] 예외 처리 페이지 만들기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Kim Sungmu</cp:lastModifiedBy>
  <cp:revision>2078</cp:revision>
  <dcterms:created xsi:type="dcterms:W3CDTF">2012-07-23T02:34:37Z</dcterms:created>
  <dcterms:modified xsi:type="dcterms:W3CDTF">2024-03-08T06:34:17Z</dcterms:modified>
  <cp:version>1000.0000.01</cp:version>
</cp:coreProperties>
</file>