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878" r:id="rId7"/>
    <p:sldId id="879" r:id="rId8"/>
    <p:sldId id="914" r:id="rId9"/>
    <p:sldId id="326" r:id="rId10"/>
    <p:sldId id="881" r:id="rId11"/>
    <p:sldId id="915" r:id="rId12"/>
    <p:sldId id="916" r:id="rId13"/>
    <p:sldId id="327" r:id="rId14"/>
    <p:sldId id="885" r:id="rId15"/>
    <p:sldId id="917" r:id="rId16"/>
    <p:sldId id="887" r:id="rId17"/>
    <p:sldId id="918" r:id="rId18"/>
    <p:sldId id="912" r:id="rId19"/>
    <p:sldId id="889" r:id="rId20"/>
    <p:sldId id="919" r:id="rId21"/>
    <p:sldId id="920" r:id="rId22"/>
    <p:sldId id="921" r:id="rId23"/>
    <p:sldId id="893" r:id="rId24"/>
    <p:sldId id="922" r:id="rId25"/>
    <p:sldId id="913" r:id="rId26"/>
    <p:sldId id="896" r:id="rId27"/>
    <p:sldId id="923" r:id="rId28"/>
    <p:sldId id="924" r:id="rId29"/>
    <p:sldId id="925" r:id="rId30"/>
    <p:sldId id="275" r:id="rId31"/>
    <p:sldId id="349" r:id="rId32"/>
    <p:sldId id="324" r:id="rId33"/>
    <p:sldId id="911" r:id="rId34"/>
    <p:sldId id="926" r:id="rId35"/>
    <p:sldId id="927" r:id="rId36"/>
    <p:sldId id="928" r:id="rId37"/>
    <p:sldId id="929" r:id="rId38"/>
    <p:sldId id="930" r:id="rId39"/>
    <p:sldId id="931" r:id="rId40"/>
    <p:sldId id="933" r:id="rId41"/>
    <p:sldId id="934" r:id="rId42"/>
    <p:sldId id="282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7" autoAdjust="0"/>
    <p:restoredTop sz="94317" autoAdjust="0"/>
  </p:normalViewPr>
  <p:slideViewPr>
    <p:cSldViewPr>
      <p:cViewPr varScale="1">
        <p:scale>
          <a:sx n="110" d="100"/>
          <a:sy n="110" d="100"/>
        </p:scale>
        <p:origin x="2022" y="114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2024-01-16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2024-01-16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7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42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5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세션 생성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세션 생성</a:t>
            </a:r>
            <a:endParaRPr lang="en-US" altLang="ko-KR" dirty="0"/>
          </a:p>
          <a:p>
            <a:pPr lvl="1"/>
            <a:r>
              <a:rPr lang="en-US" altLang="ko-KR" b="0" dirty="0"/>
              <a:t>session </a:t>
            </a:r>
            <a:r>
              <a:rPr lang="ko-KR" altLang="en-US" b="0" dirty="0"/>
              <a:t>내장 객체의 </a:t>
            </a:r>
            <a:r>
              <a:rPr lang="en-US" altLang="ko-KR" b="0" dirty="0" err="1"/>
              <a:t>setAttribute</a:t>
            </a:r>
            <a:r>
              <a:rPr lang="en-US" altLang="ko-KR" b="0" dirty="0"/>
              <a:t>( ) </a:t>
            </a:r>
            <a:r>
              <a:rPr lang="ko-KR" altLang="en-US" b="0" dirty="0"/>
              <a:t>메소드를 사용함</a:t>
            </a:r>
            <a:endParaRPr lang="en-US" altLang="ko-KR" b="0" dirty="0"/>
          </a:p>
          <a:p>
            <a:pPr lvl="1"/>
            <a:r>
              <a:rPr lang="en-US" altLang="ko-KR" dirty="0" err="1"/>
              <a:t>setAttribute</a:t>
            </a:r>
            <a:r>
              <a:rPr lang="en-US" altLang="ko-KR" dirty="0"/>
              <a:t>( 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이용하여 세션의 속성을 설정하면 계속 세션 상태를 유지할 수 있음</a:t>
            </a:r>
            <a:endParaRPr lang="en-US" altLang="ko-KR" dirty="0"/>
          </a:p>
          <a:p>
            <a:pPr lvl="1"/>
            <a:r>
              <a:rPr lang="ko-KR" altLang="en-US" dirty="0"/>
              <a:t>만약 동일한 세션의 속성 이름으로 세션을 생성하면 마지막에 설정한 것이 세션 속성 값이 됨</a:t>
            </a:r>
            <a:endParaRPr lang="en-US" altLang="ko-KR" dirty="0"/>
          </a:p>
          <a:p>
            <a:pPr lvl="1"/>
            <a:endParaRPr lang="en-US" altLang="ko-KR" b="0" dirty="0"/>
          </a:p>
          <a:p>
            <a:endParaRPr lang="en-US" altLang="ko-KR" sz="1000" b="0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b="0" dirty="0"/>
              <a:t>첫 번째 매개변수 </a:t>
            </a:r>
            <a:r>
              <a:rPr lang="en-US" altLang="ko-KR" b="0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b="0" dirty="0"/>
              <a:t> 세션으로 사용할 세션 속성 이름을 나타내며</a:t>
            </a:r>
            <a:r>
              <a:rPr lang="en-US" altLang="ko-KR" b="0" dirty="0"/>
              <a:t>, </a:t>
            </a:r>
            <a:r>
              <a:rPr lang="ko-KR" altLang="en-US" b="0" dirty="0"/>
              <a:t>세션에 저장된 특정 값을 찾아오기 위한 키로 사용됨</a:t>
            </a:r>
            <a:endParaRPr lang="en-US" altLang="ko-KR" b="0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b="0" dirty="0"/>
              <a:t>두 번째 매개변수 </a:t>
            </a:r>
            <a:r>
              <a:rPr lang="en-US" altLang="ko-KR" b="0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b="0" dirty="0"/>
              <a:t> 세션의 속성 값</a:t>
            </a:r>
            <a:endParaRPr lang="en-US" altLang="ko-KR" b="0" dirty="0"/>
          </a:p>
          <a:p>
            <a:pPr lvl="2"/>
            <a:r>
              <a:rPr lang="ko-KR" altLang="en-US" b="0" dirty="0"/>
              <a:t>세션 속성 값은 </a:t>
            </a:r>
            <a:r>
              <a:rPr lang="en-US" altLang="ko-KR" b="0" dirty="0"/>
              <a:t>Object </a:t>
            </a:r>
            <a:r>
              <a:rPr lang="ko-KR" altLang="en-US" b="0" dirty="0"/>
              <a:t>객체 타입만 가능하기 때문에 </a:t>
            </a:r>
            <a:r>
              <a:rPr lang="en-US" altLang="ko-KR" b="0" dirty="0" err="1"/>
              <a:t>int</a:t>
            </a:r>
            <a:r>
              <a:rPr lang="en-US" altLang="ko-KR" b="0" dirty="0"/>
              <a:t>, double, char </a:t>
            </a:r>
            <a:r>
              <a:rPr lang="ko-KR" altLang="en-US" b="0" dirty="0"/>
              <a:t>등의 기본 타입은 사용할 수 없음</a:t>
            </a:r>
            <a:endParaRPr lang="en-US" altLang="ko-KR" b="0" dirty="0"/>
          </a:p>
          <a:p>
            <a:r>
              <a:rPr lang="en-US" altLang="ko-KR" dirty="0" err="1"/>
              <a:t>setAttribute</a:t>
            </a:r>
            <a:r>
              <a:rPr lang="en-US" altLang="ko-KR" dirty="0"/>
              <a:t>() </a:t>
            </a:r>
            <a:r>
              <a:rPr lang="ko-KR" altLang="en-US" dirty="0"/>
              <a:t>메소드 사용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92B93C-CAFF-F38E-D5AE-D5BC749E0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43" y="3093092"/>
            <a:ext cx="6004114" cy="4937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69EC32-E3F9-B7E6-8A92-2E8ABF77C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943" y="5851001"/>
            <a:ext cx="5989801" cy="46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6262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세션 생성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3-1] </a:t>
            </a:r>
            <a:r>
              <a:rPr lang="ko-KR" altLang="en-US" b="1" dirty="0">
                <a:solidFill>
                  <a:srgbClr val="0070C0"/>
                </a:solidFill>
              </a:rPr>
              <a:t>세션 생성하기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59122A-257A-8AFC-88A9-F6A90A13D740}"/>
              </a:ext>
            </a:extLst>
          </p:cNvPr>
          <p:cNvGrpSpPr/>
          <p:nvPr/>
        </p:nvGrpSpPr>
        <p:grpSpPr>
          <a:xfrm>
            <a:off x="1591411" y="1538790"/>
            <a:ext cx="5962771" cy="3327844"/>
            <a:chOff x="1591411" y="1538790"/>
            <a:chExt cx="5962771" cy="332784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21FAA55-4E8B-1312-AED9-C266614BF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1411" y="1538790"/>
              <a:ext cx="5961176" cy="105197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2412364-87D9-9245-6408-D4420830E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3006" y="2598095"/>
              <a:ext cx="5961176" cy="2268539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3A45EB2A-16F6-5681-B53C-B97250F7F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827" y="5123543"/>
            <a:ext cx="4723141" cy="128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1502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세션 생성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13-1] </a:t>
            </a:r>
            <a:r>
              <a:rPr lang="ko-KR" altLang="en-US" b="1" dirty="0">
                <a:solidFill>
                  <a:srgbClr val="0070C0"/>
                </a:solidFill>
              </a:rPr>
              <a:t>세션 생성하기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893C2D-FA9C-8BDA-7541-150AA62A7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210" y="1291819"/>
            <a:ext cx="5887581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287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05151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dirty="0"/>
              <a:t>세션 정보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19304435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단일 세션 정보 얻기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단일 세션 정보 얻기</a:t>
            </a:r>
            <a:endParaRPr lang="en-US" altLang="ko-KR" dirty="0"/>
          </a:p>
          <a:p>
            <a:pPr lvl="1"/>
            <a:r>
              <a:rPr lang="ko-KR" altLang="en-US" b="0" dirty="0"/>
              <a:t>세션에 저장된 하나의 세션 속성 이름에 대한 속성 값을 얻어오려면 </a:t>
            </a:r>
            <a:r>
              <a:rPr lang="en-US" altLang="ko-KR" b="0" dirty="0" err="1"/>
              <a:t>getAttribute</a:t>
            </a:r>
            <a:r>
              <a:rPr lang="en-US" altLang="ko-KR" b="0" dirty="0"/>
              <a:t>( ) </a:t>
            </a:r>
            <a:r>
              <a:rPr lang="ko-KR" altLang="en-US" b="0" dirty="0"/>
              <a:t>메소드를 사용함</a:t>
            </a:r>
            <a:endParaRPr lang="en-US" altLang="ko-KR" b="0" dirty="0"/>
          </a:p>
          <a:p>
            <a:pPr lvl="1"/>
            <a:r>
              <a:rPr lang="en-US" altLang="ko-KR" b="0" dirty="0" err="1"/>
              <a:t>getAttribute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메소드는</a:t>
            </a:r>
            <a:r>
              <a:rPr lang="ko-KR" altLang="en-US" b="0" dirty="0"/>
              <a:t> 반환 유형이 </a:t>
            </a:r>
            <a:r>
              <a:rPr lang="en-US" altLang="ko-KR" b="0" dirty="0"/>
              <a:t>Object </a:t>
            </a:r>
            <a:r>
              <a:rPr lang="ko-KR" altLang="en-US" b="0" dirty="0"/>
              <a:t>형이므로 반드시 형 변환을 하여 사용해야 </a:t>
            </a:r>
            <a:r>
              <a:rPr lang="ko-KR" altLang="en-US" dirty="0"/>
              <a:t>함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b="0" dirty="0"/>
              <a:t>첫 번째 매개변수 </a:t>
            </a:r>
            <a:r>
              <a:rPr lang="en-US" altLang="ko-KR" b="0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b="0" dirty="0"/>
              <a:t> 세션에 저장된 세션 속성 이름</a:t>
            </a:r>
            <a:endParaRPr lang="en-US" altLang="ko-KR" b="0" dirty="0"/>
          </a:p>
          <a:p>
            <a:pPr lvl="2"/>
            <a:r>
              <a:rPr lang="ko-KR" altLang="en-US" b="0" dirty="0"/>
              <a:t>해당 속성 이름이 없는 경우 </a:t>
            </a:r>
            <a:r>
              <a:rPr lang="en-US" altLang="ko-KR" b="0" dirty="0"/>
              <a:t>null</a:t>
            </a:r>
            <a:r>
              <a:rPr lang="ko-KR" altLang="en-US" b="0" dirty="0"/>
              <a:t>을 반환함</a:t>
            </a:r>
            <a:endParaRPr lang="en-US" altLang="ko-KR" b="0" dirty="0"/>
          </a:p>
          <a:p>
            <a:pPr lvl="2"/>
            <a:endParaRPr lang="en-US" altLang="ko-KR" sz="1000" b="0" dirty="0"/>
          </a:p>
          <a:p>
            <a:r>
              <a:rPr lang="en-US" altLang="ko-KR" dirty="0" err="1"/>
              <a:t>getAttribute</a:t>
            </a:r>
            <a:r>
              <a:rPr lang="en-US" altLang="ko-KR" dirty="0"/>
              <a:t>() </a:t>
            </a:r>
            <a:r>
              <a:rPr lang="ko-KR" altLang="en-US" dirty="0"/>
              <a:t>메소드 사용 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7F7757-0B0F-3391-602B-3165D82F7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02" y="2721563"/>
            <a:ext cx="6612396" cy="5274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12C79E-C7B6-60D7-50EC-D1931D37D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73" y="4734145"/>
            <a:ext cx="6604525" cy="5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4143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단일 세션 정보 얻기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13-2] </a:t>
            </a:r>
            <a:r>
              <a:rPr lang="ko-KR" altLang="en-US" b="1" dirty="0">
                <a:solidFill>
                  <a:srgbClr val="0070C0"/>
                </a:solidFill>
              </a:rPr>
              <a:t>세션에 저장된 속성 값 가져와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C424FD-C3D7-1CBB-FD23-8135E6B18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4" y="1503963"/>
            <a:ext cx="5968332" cy="385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3495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다중 세션 정보 얻기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세션 정보 얻기</a:t>
            </a:r>
            <a:endParaRPr lang="en-US" altLang="ko-KR" dirty="0"/>
          </a:p>
          <a:p>
            <a:pPr lvl="1"/>
            <a:r>
              <a:rPr lang="ko-KR" altLang="en-US" dirty="0"/>
              <a:t>세션에 저장된 여러 개의 세션 속성 이름에 대한 속성 값을 얻어오려면 </a:t>
            </a:r>
            <a:r>
              <a:rPr lang="en-US" altLang="ko-KR" dirty="0" err="1"/>
              <a:t>getAttributeNames</a:t>
            </a:r>
            <a:r>
              <a:rPr lang="en-US" altLang="ko-KR" dirty="0"/>
              <a:t>() </a:t>
            </a:r>
            <a:r>
              <a:rPr lang="ko-KR" altLang="en-US" dirty="0"/>
              <a:t>메소드를 사용함</a:t>
            </a:r>
            <a:endParaRPr lang="en-US" altLang="ko-KR" dirty="0"/>
          </a:p>
          <a:p>
            <a:pPr lvl="1"/>
            <a:r>
              <a:rPr lang="en-US" altLang="ko-KR" dirty="0" err="1"/>
              <a:t>getAttributeNames</a:t>
            </a:r>
            <a:r>
              <a:rPr lang="en-US" altLang="ko-KR" dirty="0"/>
              <a:t>() </a:t>
            </a:r>
            <a:r>
              <a:rPr lang="ko-KR" altLang="en-US" dirty="0"/>
              <a:t>메소드는 반환 유형이 </a:t>
            </a:r>
            <a:r>
              <a:rPr lang="en-US" altLang="ko-KR" dirty="0"/>
              <a:t>Enumeration </a:t>
            </a:r>
            <a:r>
              <a:rPr lang="ko-KR" altLang="en-US" dirty="0"/>
              <a:t>객체 타입이라 모든 세션 정보를 얻어오는 데 유용함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Enumeration </a:t>
            </a:r>
            <a:r>
              <a:rPr lang="ko-KR" altLang="en-US" dirty="0"/>
              <a:t>객체를 사용하려면 </a:t>
            </a:r>
            <a:r>
              <a:rPr lang="en-US" altLang="ko-KR" dirty="0" err="1"/>
              <a:t>java.util.Enumeration</a:t>
            </a:r>
            <a:r>
              <a:rPr lang="ko-KR" altLang="en-US" dirty="0"/>
              <a:t>을 설정해야 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 err="1"/>
              <a:t>getAttributeNames</a:t>
            </a:r>
            <a:r>
              <a:rPr lang="en-US" altLang="ko-KR" dirty="0"/>
              <a:t>() </a:t>
            </a:r>
            <a:r>
              <a:rPr lang="ko-KR" altLang="en-US" dirty="0"/>
              <a:t>메소드 사용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12F6FD-E4C9-140B-8533-082CE543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3113965"/>
            <a:ext cx="6596653" cy="5431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419392-8926-A5E7-542F-373369A5D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38" y="4101911"/>
            <a:ext cx="6604525" cy="175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9389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다중 세션 정보 얻기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13-3] </a:t>
            </a:r>
            <a:r>
              <a:rPr lang="ko-KR" altLang="en-US" b="1" dirty="0">
                <a:solidFill>
                  <a:srgbClr val="0070C0"/>
                </a:solidFill>
              </a:rPr>
              <a:t>세션에 저장된 모든 세션 속성 이름과 속성 값 가져와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01627F-2006-34AF-F4BB-857C9BE39ECE}"/>
              </a:ext>
            </a:extLst>
          </p:cNvPr>
          <p:cNvGrpSpPr/>
          <p:nvPr/>
        </p:nvGrpSpPr>
        <p:grpSpPr>
          <a:xfrm>
            <a:off x="1602147" y="1063851"/>
            <a:ext cx="5949331" cy="5813399"/>
            <a:chOff x="1602147" y="1063851"/>
            <a:chExt cx="5949331" cy="58133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FEEDC0A-9A5B-6F11-42DD-1333F8C33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147" y="1063851"/>
              <a:ext cx="5939706" cy="473029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82A2AB5-2DDE-BFA4-6D46-CE797175D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1772" y="5768027"/>
              <a:ext cx="5939706" cy="11092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04531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05151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dirty="0"/>
              <a:t>세션 삭제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  <p:extLst>
      <p:ext uri="{BB962C8B-B14F-4D97-AF65-F5344CB8AC3E}">
        <p14:creationId xmlns:p14="http://schemas.microsoft.com/office/powerpoint/2010/main" val="124036582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단일 세션 삭제하기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단일 세션 삭제하기</a:t>
            </a:r>
            <a:endParaRPr lang="en-US" altLang="ko-KR" dirty="0"/>
          </a:p>
          <a:p>
            <a:pPr lvl="1"/>
            <a:r>
              <a:rPr lang="ko-KR" altLang="en-US" b="0" dirty="0"/>
              <a:t>세션에 저장된 하나의 세션 속성 이름을 삭제하려면 </a:t>
            </a:r>
            <a:r>
              <a:rPr lang="en-US" altLang="ko-KR" b="0" dirty="0" err="1"/>
              <a:t>removeAttribute</a:t>
            </a:r>
            <a:r>
              <a:rPr lang="en-US" altLang="ko-KR" b="0" dirty="0"/>
              <a:t>( ) </a:t>
            </a:r>
            <a:r>
              <a:rPr lang="ko-KR" altLang="en-US" b="0" dirty="0"/>
              <a:t>메소드를 사용함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매개변수 </a:t>
            </a:r>
            <a:r>
              <a:rPr lang="en-US" altLang="ko-KR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세션에 저장된 세션 속성 이름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removeAttribute</a:t>
            </a:r>
            <a:r>
              <a:rPr lang="en-US" altLang="ko-KR" dirty="0"/>
              <a:t>() </a:t>
            </a:r>
            <a:r>
              <a:rPr lang="ko-KR" altLang="en-US" dirty="0"/>
              <a:t>메소드 사용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7B8E06-46E5-C9DF-568C-A84986E04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3" y="2078850"/>
            <a:ext cx="6596653" cy="5116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EC9316-5A9A-B96B-6591-3106648BE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09" y="3854560"/>
            <a:ext cx="6588781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590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5007840" y="836712"/>
            <a:ext cx="3802644" cy="286232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13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세션</a:t>
            </a:r>
            <a:r>
              <a:rPr kumimoji="1" lang="en-US" altLang="ko-KR" sz="4000" b="1" spc="-150" dirty="0">
                <a:latin typeface="+mj-ea"/>
                <a:ea typeface="+mj-ea"/>
              </a:rPr>
              <a:t>:</a:t>
            </a: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장바구니 페이지</a:t>
            </a: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만들기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단일 세션 삭제하기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61D513-6F2C-AF80-33FF-111A705FA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11" y="1088741"/>
            <a:ext cx="5618578" cy="5733516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13-4] </a:t>
            </a:r>
            <a:r>
              <a:rPr lang="ko-KR" altLang="en-US" b="1" dirty="0">
                <a:solidFill>
                  <a:srgbClr val="0070C0"/>
                </a:solidFill>
              </a:rPr>
              <a:t>세션에 저장된 세션 속성 삭제하기 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7485009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단일 세션 삭제하기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13-5] </a:t>
            </a:r>
            <a:r>
              <a:rPr lang="ko-KR" altLang="en-US" b="1" dirty="0">
                <a:solidFill>
                  <a:srgbClr val="0070C0"/>
                </a:solidFill>
              </a:rPr>
              <a:t>세션에 저장된 세션 속성 삭제하기 </a:t>
            </a:r>
            <a:r>
              <a:rPr lang="en-US" altLang="ko-KR" b="1" dirty="0">
                <a:solidFill>
                  <a:srgbClr val="0070C0"/>
                </a:solidFill>
              </a:rPr>
              <a:t>2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28326A-95F4-6756-E07D-BA6BE8A5B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43" y="1136607"/>
            <a:ext cx="6028314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301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단일 세션 삭제하기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13-5] </a:t>
            </a:r>
            <a:r>
              <a:rPr lang="ko-KR" altLang="en-US" b="1" dirty="0">
                <a:solidFill>
                  <a:srgbClr val="0070C0"/>
                </a:solidFill>
              </a:rPr>
              <a:t>세션에 저장된 세션 속성 삭제하기 </a:t>
            </a:r>
            <a:r>
              <a:rPr lang="en-US" altLang="ko-KR" b="1" dirty="0">
                <a:solidFill>
                  <a:srgbClr val="0070C0"/>
                </a:solidFill>
              </a:rPr>
              <a:t>2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68E9037-3155-CDC2-3172-7715157B23FC}"/>
              </a:ext>
            </a:extLst>
          </p:cNvPr>
          <p:cNvGrpSpPr/>
          <p:nvPr/>
        </p:nvGrpSpPr>
        <p:grpSpPr>
          <a:xfrm>
            <a:off x="1585973" y="1583795"/>
            <a:ext cx="5972054" cy="4336702"/>
            <a:chOff x="1595598" y="1403775"/>
            <a:chExt cx="5972054" cy="433670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D2284F8-DDFC-4B8D-7648-A553C24DF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9320" y="1403775"/>
              <a:ext cx="5968332" cy="137400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CBF6292-D581-061D-59CA-CE5A191BC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5598" y="2777780"/>
              <a:ext cx="5968332" cy="2962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292664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다중 세션 삭제하기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세션 삭제하기</a:t>
            </a:r>
            <a:endParaRPr lang="en-US" altLang="ko-KR" dirty="0"/>
          </a:p>
          <a:p>
            <a:pPr lvl="1"/>
            <a:r>
              <a:rPr lang="ko-KR" altLang="en-US" b="0" dirty="0"/>
              <a:t>세션에 저장된 모든 세션 속성 이름을 삭제하려면 </a:t>
            </a:r>
            <a:r>
              <a:rPr lang="en-US" altLang="ko-KR" b="0" dirty="0"/>
              <a:t>invalidate( ) </a:t>
            </a:r>
            <a:r>
              <a:rPr lang="ko-KR" altLang="en-US" b="0" dirty="0"/>
              <a:t>메소드를 사용함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invalidate() </a:t>
            </a:r>
            <a:r>
              <a:rPr lang="ko-KR" altLang="en-US" dirty="0"/>
              <a:t>메소드 사용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9F9B91-4ABC-C69F-0389-614A197AD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1763815"/>
            <a:ext cx="6596653" cy="5274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E0FC9E-AECC-DC6B-C753-AB61269F4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37" y="3293985"/>
            <a:ext cx="6604525" cy="5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5393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다중 세션 삭제하기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13-6] </a:t>
            </a:r>
            <a:r>
              <a:rPr lang="ko-KR" altLang="en-US" b="1" dirty="0">
                <a:solidFill>
                  <a:srgbClr val="0070C0"/>
                </a:solidFill>
              </a:rPr>
              <a:t>세션에 저장된 모든 세션 속성 삭제하기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71BAF1-3D63-3A4C-54FA-7FA7780E2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1091602"/>
            <a:ext cx="5736386" cy="56677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B459A2-C206-4F61-CF00-66E039F01F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978"/>
          <a:stretch/>
        </p:blipFill>
        <p:spPr>
          <a:xfrm>
            <a:off x="4700459" y="4824155"/>
            <a:ext cx="4443542" cy="19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4044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05151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dirty="0"/>
              <a:t>세션 유효 시간 설정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05</a:t>
            </a:r>
          </a:p>
        </p:txBody>
      </p:sp>
    </p:spTree>
    <p:extLst>
      <p:ext uri="{BB962C8B-B14F-4D97-AF65-F5344CB8AC3E}">
        <p14:creationId xmlns:p14="http://schemas.microsoft.com/office/powerpoint/2010/main" val="282392158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세션 유효 시간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세션 유효 시간</a:t>
            </a:r>
            <a:endParaRPr lang="en-US" altLang="ko-KR" dirty="0"/>
          </a:p>
          <a:p>
            <a:pPr lvl="1"/>
            <a:r>
              <a:rPr lang="ko-KR" altLang="en-US" b="0" dirty="0"/>
              <a:t>세션을 유지하기 위한 세션의 일정 시간</a:t>
            </a:r>
            <a:endParaRPr lang="en-US" altLang="ko-KR" b="0" dirty="0"/>
          </a:p>
          <a:p>
            <a:pPr lvl="1"/>
            <a:r>
              <a:rPr lang="ko-KR" altLang="en-US" b="0" dirty="0"/>
              <a:t>웹 브라우저에 마지막 접근한 시간부터 일정 시간 이내에 다시 웹 브라우저에 접근하지 않으면 자동으로 세션이 종료</a:t>
            </a:r>
            <a:r>
              <a:rPr lang="ko-KR" altLang="en-US" dirty="0"/>
              <a:t>됨</a:t>
            </a:r>
            <a:endParaRPr lang="en-US" altLang="ko-KR" b="0" dirty="0"/>
          </a:p>
          <a:p>
            <a:pPr lvl="1"/>
            <a:r>
              <a:rPr lang="ko-KR" altLang="en-US" b="0" dirty="0"/>
              <a:t>세션 유효 시간을 설정하기 위해 </a:t>
            </a:r>
            <a:r>
              <a:rPr lang="en-US" altLang="ko-KR" b="0" dirty="0"/>
              <a:t>session </a:t>
            </a:r>
            <a:r>
              <a:rPr lang="ko-KR" altLang="en-US" b="0" dirty="0"/>
              <a:t>내장 객체의 </a:t>
            </a:r>
            <a:r>
              <a:rPr lang="en-US" altLang="ko-KR" b="0" dirty="0" err="1"/>
              <a:t>setMaxInactiveInterval</a:t>
            </a:r>
            <a:br>
              <a:rPr lang="en-US" altLang="ko-KR" b="0" dirty="0"/>
            </a:br>
            <a:r>
              <a:rPr lang="en-US" altLang="ko-KR" b="0" dirty="0"/>
              <a:t>( ) </a:t>
            </a:r>
            <a:r>
              <a:rPr lang="ko-KR" altLang="en-US" b="0" dirty="0"/>
              <a:t>메소드를 사용함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매개변수 </a:t>
            </a:r>
            <a:r>
              <a:rPr lang="en-US" altLang="ko-KR" dirty="0"/>
              <a:t>interval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세션 유효 시간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세션 유효 시간의 기본값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1,800</a:t>
            </a:r>
            <a:r>
              <a:rPr lang="ko-KR" altLang="en-US" dirty="0"/>
              <a:t>초</a:t>
            </a:r>
            <a:r>
              <a:rPr lang="en-US" altLang="ko-KR" dirty="0"/>
              <a:t>(</a:t>
            </a:r>
            <a:r>
              <a:rPr lang="ko-KR" altLang="en-US" dirty="0"/>
              <a:t>초 단위로 설정함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62D68B-3F8D-B6CD-2B52-9AF000084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3" y="3161355"/>
            <a:ext cx="6596653" cy="5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4598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세션 유효 시간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세션 유효 시간</a:t>
            </a:r>
            <a:endParaRPr lang="en-US" altLang="ko-KR" dirty="0"/>
          </a:p>
          <a:p>
            <a:pPr lvl="1"/>
            <a:r>
              <a:rPr lang="ko-KR" altLang="en-US" b="0" dirty="0"/>
              <a:t>세션 유효 시간이 </a:t>
            </a:r>
            <a:r>
              <a:rPr lang="en-US" altLang="ko-KR" b="0" dirty="0"/>
              <a:t>0 </a:t>
            </a:r>
            <a:r>
              <a:rPr lang="ko-KR" altLang="en-US" b="0" dirty="0"/>
              <a:t>또는 음수인 경우 </a:t>
            </a:r>
            <a:r>
              <a:rPr lang="en-US" altLang="ko-KR" b="0" dirty="0"/>
              <a:t>: </a:t>
            </a:r>
            <a:r>
              <a:rPr lang="ko-KR" altLang="en-US" b="0" dirty="0"/>
              <a:t>세션 유효 시간이 없는 상태</a:t>
            </a:r>
            <a:r>
              <a:rPr lang="en-US" altLang="ko-KR" b="0" dirty="0"/>
              <a:t> </a:t>
            </a:r>
          </a:p>
          <a:p>
            <a:pPr lvl="2"/>
            <a:r>
              <a:rPr lang="ko-KR" altLang="en-US" b="0" dirty="0"/>
              <a:t>이 경우 세션을 삭제했을 때 </a:t>
            </a:r>
            <a:r>
              <a:rPr lang="en-US" altLang="ko-KR" b="0" dirty="0" err="1"/>
              <a:t>session.invalidate</a:t>
            </a:r>
            <a:r>
              <a:rPr lang="en-US" altLang="ko-KR" b="0" dirty="0"/>
              <a:t>() </a:t>
            </a:r>
            <a:r>
              <a:rPr lang="ko-KR" altLang="en-US" b="0" dirty="0"/>
              <a:t>메소드를 호출하지 않으면 생성된 세션 속성이 웹 서버에서 제거되지 않고 유지됨</a:t>
            </a:r>
            <a:r>
              <a:rPr lang="en-US" altLang="ko-KR" b="0" dirty="0"/>
              <a:t> </a:t>
            </a:r>
          </a:p>
          <a:p>
            <a:pPr lvl="2"/>
            <a:r>
              <a:rPr lang="ko-KR" altLang="en-US" b="0" dirty="0"/>
              <a:t>즉 세션 유효 시간이 없는 상태에서 </a:t>
            </a:r>
            <a:r>
              <a:rPr lang="en-US" altLang="ko-KR" b="0" dirty="0" err="1"/>
              <a:t>session.invalidate</a:t>
            </a:r>
            <a:r>
              <a:rPr lang="en-US" altLang="ko-KR" b="0" dirty="0"/>
              <a:t>() </a:t>
            </a:r>
            <a:r>
              <a:rPr lang="ko-KR" altLang="en-US" b="0" dirty="0"/>
              <a:t>메소드를 명시적으로 실행하지 않으면 이 세션 때문에 메모리 부족 현상이 발생할 수 있음</a:t>
            </a:r>
            <a:endParaRPr lang="en-US" altLang="ko-KR" b="0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setMaxInactiveInterval</a:t>
            </a:r>
            <a:r>
              <a:rPr lang="en-US" altLang="ko-KR" dirty="0"/>
              <a:t>() </a:t>
            </a:r>
            <a:r>
              <a:rPr lang="ko-KR" altLang="en-US" dirty="0"/>
              <a:t>메소드 사용 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A75A27-F7DA-B05A-225E-CEE432708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3" y="3789040"/>
            <a:ext cx="6596653" cy="5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0698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세션 유효 시간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13-7] </a:t>
            </a:r>
            <a:r>
              <a:rPr lang="ko-KR" altLang="en-US" b="1" dirty="0">
                <a:solidFill>
                  <a:srgbClr val="0070C0"/>
                </a:solidFill>
              </a:rPr>
              <a:t>세션 유효 시간을 가져와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69F692-7306-BD9F-628A-9B46E4A2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112" y="1391371"/>
            <a:ext cx="5903777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8069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세션 유효 시간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13-8] </a:t>
            </a:r>
            <a:r>
              <a:rPr lang="ko-KR" altLang="en-US" b="1" dirty="0">
                <a:solidFill>
                  <a:srgbClr val="0070C0"/>
                </a:solidFill>
              </a:rPr>
              <a:t>세션 아이디와 웹 사이트에서 유지한 시간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729356-A4AE-9D13-BD9C-AFBEE6723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840" y="1291819"/>
            <a:ext cx="5566320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417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세션의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세션 생성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세션 정보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세션 삭제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세션 유효 시간 설정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장바구니 페이지 만들기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902878" cy="9389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>
                <a:solidFill>
                  <a:srgbClr val="0082C6"/>
                </a:solidFill>
              </a:rPr>
              <a:t>[</a:t>
            </a:r>
            <a:r>
              <a:rPr lang="ko-KR" altLang="en-US" sz="4000" dirty="0" err="1">
                <a:solidFill>
                  <a:srgbClr val="0082C6"/>
                </a:solidFill>
              </a:rPr>
              <a:t>북마켓</a:t>
            </a:r>
            <a:r>
              <a:rPr lang="en-US" altLang="ko-KR" sz="4000" dirty="0">
                <a:solidFill>
                  <a:srgbClr val="0082C6"/>
                </a:solidFill>
              </a:rPr>
              <a:t>] </a:t>
            </a:r>
            <a:r>
              <a:rPr lang="ko-KR" altLang="en-US" sz="4000" dirty="0"/>
              <a:t>장바구니 페이지 만들기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장바구니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2548" y="1597317"/>
            <a:ext cx="6378900" cy="416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장바구니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AD5706-EE99-87C9-C66F-DAF26C30C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4900" y="1916482"/>
            <a:ext cx="6794198" cy="302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장바구니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13-9]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추가된 멤버 변수의 </a:t>
            </a:r>
            <a:r>
              <a:rPr lang="en-US" altLang="ko-KR" dirty="0">
                <a:solidFill>
                  <a:schemeClr val="tx1"/>
                </a:solidFill>
              </a:rPr>
              <a:t>Setter/Getter() </a:t>
            </a:r>
            <a:r>
              <a:rPr lang="ko-KR" altLang="en-US" dirty="0">
                <a:solidFill>
                  <a:schemeClr val="tx1"/>
                </a:solidFill>
              </a:rPr>
              <a:t>메소드 작성하기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DFCC2E-65EA-38F1-6673-7F5BA3A93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" y="1760634"/>
            <a:ext cx="5939706" cy="382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5841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장바구니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13-9]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도서 상세 정보 페이지 수정하기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7EE189-F06E-DF3B-9C0C-E604AFF4E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610" y="1561849"/>
            <a:ext cx="5646779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5620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장바구니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13-9]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dirty="0">
                <a:solidFill>
                  <a:schemeClr val="tx1"/>
                </a:solidFill>
              </a:rPr>
              <a:t>장바구니에 등록하는 페이지 작성하기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7BF045-3F05-0249-6F77-6DFA5E5B1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579" y="1701873"/>
            <a:ext cx="5478843" cy="433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3221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장바구니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13-9]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F42200-73C1-44EC-7C1B-94A383A479AC}"/>
              </a:ext>
            </a:extLst>
          </p:cNvPr>
          <p:cNvGrpSpPr/>
          <p:nvPr/>
        </p:nvGrpSpPr>
        <p:grpSpPr>
          <a:xfrm>
            <a:off x="360041" y="1223755"/>
            <a:ext cx="8665653" cy="5310590"/>
            <a:chOff x="360041" y="1223755"/>
            <a:chExt cx="8665653" cy="531059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A578D83-197E-7882-29FF-B0B392B15FEF}"/>
                </a:ext>
              </a:extLst>
            </p:cNvPr>
            <p:cNvGrpSpPr/>
            <p:nvPr/>
          </p:nvGrpSpPr>
          <p:grpSpPr>
            <a:xfrm>
              <a:off x="360041" y="1223755"/>
              <a:ext cx="5425756" cy="5310590"/>
              <a:chOff x="1859122" y="1223755"/>
              <a:chExt cx="5425756" cy="531059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0FB5BA4B-B893-B3D6-5646-8E3D1A8C1C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59122" y="1223755"/>
                <a:ext cx="5425756" cy="3526091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4B9DDAE1-3FD3-6513-7701-6706A30E60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45439"/>
              <a:stretch/>
            </p:blipFill>
            <p:spPr>
              <a:xfrm>
                <a:off x="1859122" y="4731173"/>
                <a:ext cx="5425756" cy="1803172"/>
              </a:xfrm>
              <a:prstGeom prst="rect">
                <a:avLst/>
              </a:prstGeom>
            </p:spPr>
          </p:pic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7197623-534D-2606-713C-5ABACC4ACE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6758" r="21200"/>
            <a:stretch/>
          </p:blipFill>
          <p:spPr>
            <a:xfrm>
              <a:off x="4750220" y="5105246"/>
              <a:ext cx="4275474" cy="14290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664645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장바구니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13-9]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ko-KR" altLang="en-US" dirty="0">
                <a:solidFill>
                  <a:schemeClr val="tx1"/>
                </a:solidFill>
              </a:rPr>
              <a:t>장바구니 페이지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CEA010-FE40-4C31-3329-C2BC0C664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213" y="1458635"/>
            <a:ext cx="5231575" cy="536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0244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장바구니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13-9]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54CBEC-38C6-7109-323A-C25D0E912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82" y="1336824"/>
            <a:ext cx="5574635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192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장바구니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13-9]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370E1CA-79D5-EB86-8EFA-7BB8E58AFAF3}"/>
              </a:ext>
            </a:extLst>
          </p:cNvPr>
          <p:cNvGrpSpPr/>
          <p:nvPr/>
        </p:nvGrpSpPr>
        <p:grpSpPr>
          <a:xfrm>
            <a:off x="395138" y="1223755"/>
            <a:ext cx="8733828" cy="5439589"/>
            <a:chOff x="395138" y="1223755"/>
            <a:chExt cx="8733828" cy="543958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6D2068D-C300-80A1-5BB2-58F7E7CAD219}"/>
                </a:ext>
              </a:extLst>
            </p:cNvPr>
            <p:cNvGrpSpPr/>
            <p:nvPr/>
          </p:nvGrpSpPr>
          <p:grpSpPr>
            <a:xfrm>
              <a:off x="395138" y="1223755"/>
              <a:ext cx="5412745" cy="5439589"/>
              <a:chOff x="1855752" y="1223755"/>
              <a:chExt cx="5412745" cy="5439589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0C7BD29C-9F6B-FDBE-0FD5-7EBD1801B3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55752" y="1223755"/>
                <a:ext cx="5399733" cy="2712878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793611F-8573-1A32-1C92-32A8E88765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34100"/>
              <a:stretch/>
            </p:blipFill>
            <p:spPr>
              <a:xfrm>
                <a:off x="1855752" y="3936633"/>
                <a:ext cx="5412745" cy="2726711"/>
              </a:xfrm>
              <a:prstGeom prst="rect">
                <a:avLst/>
              </a:prstGeom>
            </p:spPr>
          </p:pic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AAF4454-2CFC-E3D1-D3E8-F20F15356E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4012" r="26993"/>
            <a:stretch/>
          </p:blipFill>
          <p:spPr>
            <a:xfrm>
              <a:off x="5177290" y="3936633"/>
              <a:ext cx="3951676" cy="14890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488523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8001889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필터의 개념을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Filter </a:t>
            </a:r>
            <a:r>
              <a:rPr lang="ko-KR" altLang="en-US" dirty="0"/>
              <a:t>인터페이스의 구현 클래스 작성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web.xml </a:t>
            </a:r>
            <a:r>
              <a:rPr lang="ko-KR" altLang="en-US" dirty="0"/>
              <a:t>파일에 필터를 구성하는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북마켓의 로그 기록을 만듭니다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장바구니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41" y="774420"/>
            <a:ext cx="8280919" cy="5624910"/>
          </a:xfrm>
        </p:spPr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13-9]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800100" lvl="1" indent="-342900">
              <a:buFont typeface="+mj-lt"/>
              <a:buAutoNum type="arabicPeriod" startAt="6"/>
            </a:pPr>
            <a:r>
              <a:rPr lang="ko-KR" altLang="en-US" dirty="0">
                <a:solidFill>
                  <a:schemeClr val="tx1"/>
                </a:solidFill>
              </a:rPr>
              <a:t>장바구니에 등록된 개별 도서 삭제 페이지 작성하기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8B9EE6-3674-846F-E024-E1C8E993F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856"/>
          <a:stretch/>
        </p:blipFill>
        <p:spPr>
          <a:xfrm>
            <a:off x="521550" y="1628800"/>
            <a:ext cx="5102328" cy="46225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7D6C79-DDE8-C2D2-21C7-594D592B7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399" r="28959" b="-1"/>
          <a:stretch/>
        </p:blipFill>
        <p:spPr>
          <a:xfrm>
            <a:off x="5177728" y="3931546"/>
            <a:ext cx="3624741" cy="159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5124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장바구니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41" y="774420"/>
            <a:ext cx="8280919" cy="5624910"/>
          </a:xfrm>
        </p:spPr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13-9]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800100" lvl="1" indent="-342900">
              <a:buFont typeface="+mj-lt"/>
              <a:buAutoNum type="arabicPeriod" startAt="7"/>
            </a:pPr>
            <a:r>
              <a:rPr lang="ko-KR" altLang="en-US" dirty="0">
                <a:solidFill>
                  <a:schemeClr val="tx1"/>
                </a:solidFill>
              </a:rPr>
              <a:t>장바구니에 등록된 전체 도서 삭제 페이지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181E39-C78B-526E-C539-5BC721B7F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51" y="1787708"/>
            <a:ext cx="5463099" cy="328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0605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세션의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세션의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세션</a:t>
            </a:r>
            <a:r>
              <a:rPr lang="en-US" altLang="ko-KR" dirty="0"/>
              <a:t>(session)</a:t>
            </a:r>
          </a:p>
          <a:p>
            <a:pPr lvl="1"/>
            <a:r>
              <a:rPr lang="ko-KR" altLang="en-US" b="0" dirty="0"/>
              <a:t>클라이언트와 웹 서버 간의 상태를 지속적으로 유지하는 방법</a:t>
            </a:r>
            <a:endParaRPr lang="en-US" altLang="ko-KR" b="0" dirty="0"/>
          </a:p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예</a:t>
            </a:r>
            <a:r>
              <a:rPr lang="en-US" altLang="ko-KR" b="0" dirty="0"/>
              <a:t>]</a:t>
            </a:r>
            <a:r>
              <a:rPr lang="ko-KR" altLang="en-US" b="0" dirty="0"/>
              <a:t> 웹 쇼핑몰의 장바구니</a:t>
            </a:r>
            <a:r>
              <a:rPr lang="en-US" altLang="ko-KR" b="0" dirty="0"/>
              <a:t>,</a:t>
            </a:r>
            <a:r>
              <a:rPr lang="ko-KR" altLang="en-US" b="0" dirty="0"/>
              <a:t> 주문 처리와 같은 회원 전용 페이지</a:t>
            </a:r>
            <a:endParaRPr lang="en-US" altLang="ko-KR" b="0" dirty="0"/>
          </a:p>
          <a:p>
            <a:pPr lvl="1"/>
            <a:r>
              <a:rPr lang="ko-KR" altLang="en-US" b="0" dirty="0"/>
              <a:t>웹 서버에서만 접근이 가능하므로 보안 유지에 유리하며 데이터를 저장하는 데 한계가 없음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b="0" dirty="0"/>
              <a:t>오직 웹 서버에 존재하는 객체로 웹 브라우저마다 하나씩 존재하므로 웹 서버의 서비스를 제공받는 사용자를 구분하는 단위가 됨</a:t>
            </a:r>
          </a:p>
          <a:p>
            <a:pPr lvl="1"/>
            <a:r>
              <a:rPr lang="ko-KR" altLang="en-US" b="0" dirty="0"/>
              <a:t>웹 브라우저를 닫기 전까지 웹 페이지를 이동하더라도 사용자의 정보가 웹 서버에 보관되어 있어 사용자 정보를 잃지 않음</a:t>
            </a:r>
          </a:p>
          <a:p>
            <a:pPr lvl="1"/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세션의 개요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세션</a:t>
            </a:r>
            <a:r>
              <a:rPr lang="en-US" altLang="ko-KR" dirty="0"/>
              <a:t>(session)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7130" y="1808820"/>
            <a:ext cx="5469741" cy="393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12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세션의 개요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세션</a:t>
            </a:r>
            <a:r>
              <a:rPr lang="en-US" altLang="ko-KR" dirty="0"/>
              <a:t>(session)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8815" y="1076055"/>
            <a:ext cx="6026371" cy="575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9947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세션 생성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162101269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910</Words>
  <Application>Microsoft Office PowerPoint</Application>
  <PresentationFormat>화면 슬라이드 쇼(4:3)</PresentationFormat>
  <Paragraphs>146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세션의 개요</vt:lpstr>
      <vt:lpstr>1. 세션의 개요</vt:lpstr>
      <vt:lpstr>1. 세션의 개요</vt:lpstr>
      <vt:lpstr>PowerPoint 프레젠테이션</vt:lpstr>
      <vt:lpstr>1. 세션 생성</vt:lpstr>
      <vt:lpstr>1. 세션 생성</vt:lpstr>
      <vt:lpstr>1. 세션 생성</vt:lpstr>
      <vt:lpstr>PowerPoint 프레젠테이션</vt:lpstr>
      <vt:lpstr>1. 단일 세션 정보 얻기</vt:lpstr>
      <vt:lpstr>1. 단일 세션 정보 얻기</vt:lpstr>
      <vt:lpstr>2. 다중 세션 정보 얻기</vt:lpstr>
      <vt:lpstr>2. 다중 세션 정보 얻기</vt:lpstr>
      <vt:lpstr>PowerPoint 프레젠테이션</vt:lpstr>
      <vt:lpstr>1. 단일 세션 삭제하기</vt:lpstr>
      <vt:lpstr>1. 단일 세션 삭제하기</vt:lpstr>
      <vt:lpstr>1. 단일 세션 삭제하기</vt:lpstr>
      <vt:lpstr>1. 단일 세션 삭제하기</vt:lpstr>
      <vt:lpstr>2. 다중 세션 삭제하기</vt:lpstr>
      <vt:lpstr>2. 다중 세션 삭제하기</vt:lpstr>
      <vt:lpstr>PowerPoint 프레젠테이션</vt:lpstr>
      <vt:lpstr>1. 세션 유효 시간 설정</vt:lpstr>
      <vt:lpstr>1. 세션 유효 시간 설정</vt:lpstr>
      <vt:lpstr>1. 세션 유효 시간 설정</vt:lpstr>
      <vt:lpstr>1. 세션 유효 시간 설정</vt:lpstr>
      <vt:lpstr>PowerPoint 프레젠테이션</vt:lpstr>
      <vt:lpstr>[북마켓] 장바구니 페이지 만들기</vt:lpstr>
      <vt:lpstr>[북마켓] 장바구니 페이지 만들기</vt:lpstr>
      <vt:lpstr>[북마켓] 장바구니 페이지 만들기</vt:lpstr>
      <vt:lpstr>[북마켓] 장바구니 페이지 만들기</vt:lpstr>
      <vt:lpstr>[북마켓] 장바구니 페이지 만들기</vt:lpstr>
      <vt:lpstr>[북마켓] 장바구니 페이지 만들기</vt:lpstr>
      <vt:lpstr>[북마켓] 장바구니 페이지 만들기</vt:lpstr>
      <vt:lpstr>[북마켓] 장바구니 페이지 만들기</vt:lpstr>
      <vt:lpstr>[북마켓] 장바구니 페이지 만들기</vt:lpstr>
      <vt:lpstr>[북마켓] 장바구니 페이지 만들기</vt:lpstr>
      <vt:lpstr>[북마켓] 장바구니 페이지 만들기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예원 김</cp:lastModifiedBy>
  <cp:revision>2276</cp:revision>
  <dcterms:created xsi:type="dcterms:W3CDTF">2012-07-23T02:34:37Z</dcterms:created>
  <dcterms:modified xsi:type="dcterms:W3CDTF">2024-01-16T08:35:09Z</dcterms:modified>
  <cp:version>1000.0000.01</cp:version>
</cp:coreProperties>
</file>