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6" r:id="rId2"/>
    <p:sldId id="277" r:id="rId3"/>
    <p:sldId id="278" r:id="rId4"/>
  </p:sldIdLst>
  <p:sldSz cx="12192000" cy="6858000"/>
  <p:notesSz cx="6858000" cy="9144000"/>
  <p:embeddedFontLst>
    <p:embeddedFont>
      <p:font typeface="210 콤퓨타세탁 L" panose="02020603020101020101" pitchFamily="18" charset="-127"/>
      <p:regular r:id="rId5"/>
    </p:embeddedFont>
    <p:embeddedFont>
      <p:font typeface="210 콤퓨타세탁 R" panose="02020603020101020101" pitchFamily="18" charset="-127"/>
      <p:regular r:id="rId6"/>
    </p:embeddedFont>
    <p:embeddedFont>
      <p:font typeface="맑은 고딕" panose="020B0503020000020004" pitchFamily="50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CCB0"/>
    <a:srgbClr val="CA955A"/>
    <a:srgbClr val="DAB38A"/>
    <a:srgbClr val="E7CEB3"/>
    <a:srgbClr val="C2B3CA"/>
    <a:srgbClr val="F28E83"/>
    <a:srgbClr val="ACC499"/>
    <a:srgbClr val="F9DF84"/>
    <a:srgbClr val="E9F1D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8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29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82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92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1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05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05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11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67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62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3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5662-5AE8-43DE-870E-682D6471314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9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타원 34"/>
          <p:cNvSpPr/>
          <p:nvPr/>
        </p:nvSpPr>
        <p:spPr>
          <a:xfrm rot="5400000">
            <a:off x="594027" y="517165"/>
            <a:ext cx="776038" cy="810459"/>
          </a:xfrm>
          <a:prstGeom prst="ellipse">
            <a:avLst/>
          </a:prstGeom>
          <a:solidFill>
            <a:srgbClr val="DAB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 rot="5400000">
            <a:off x="1688692" y="503330"/>
            <a:ext cx="0" cy="840317"/>
          </a:xfrm>
          <a:prstGeom prst="line">
            <a:avLst/>
          </a:prstGeom>
          <a:ln w="19050" cap="rnd">
            <a:solidFill>
              <a:srgbClr val="DAB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 rot="5400000">
            <a:off x="2103284" y="889433"/>
            <a:ext cx="63124" cy="65924"/>
          </a:xfrm>
          <a:prstGeom prst="ellipse">
            <a:avLst/>
          </a:prstGeom>
          <a:solidFill>
            <a:srgbClr val="DAB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224111" y="777176"/>
            <a:ext cx="61427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DAB38A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ERD</a:t>
            </a:r>
            <a:endParaRPr lang="ko-KR" altLang="en-US" sz="1600" dirty="0">
              <a:solidFill>
                <a:srgbClr val="DAB38A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88900">
            <a:solidFill>
              <a:srgbClr val="DAB3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54" y="746002"/>
            <a:ext cx="352784" cy="352784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0D76FF75-37A8-4677-817B-30AECA2D3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37" y="1478366"/>
            <a:ext cx="9964607" cy="457040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6C67D574-0513-4783-8EC7-4DC55B52BAB4}"/>
              </a:ext>
            </a:extLst>
          </p:cNvPr>
          <p:cNvSpPr txBox="1"/>
          <p:nvPr/>
        </p:nvSpPr>
        <p:spPr>
          <a:xfrm>
            <a:off x="5670789" y="534375"/>
            <a:ext cx="582211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rgbClr val="DAB38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ERD</a:t>
            </a:r>
            <a:endParaRPr lang="ko-KR" altLang="en-US" sz="1050" spc="300" dirty="0">
              <a:solidFill>
                <a:srgbClr val="DAB38A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13572E3-F7ED-48E7-AB67-069860F10F1D}"/>
              </a:ext>
            </a:extLst>
          </p:cNvPr>
          <p:cNvCxnSpPr/>
          <p:nvPr/>
        </p:nvCxnSpPr>
        <p:spPr>
          <a:xfrm>
            <a:off x="6586014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9AE26AEF-E47B-4407-89C5-88D7E5D121F4}"/>
              </a:ext>
            </a:extLst>
          </p:cNvPr>
          <p:cNvCxnSpPr/>
          <p:nvPr/>
        </p:nvCxnSpPr>
        <p:spPr>
          <a:xfrm>
            <a:off x="5337775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조류이(가) 표시된 사진&#10;&#10;자동 생성된 설명">
            <a:extLst>
              <a:ext uri="{FF2B5EF4-FFF2-40B4-BE49-F238E27FC236}">
                <a16:creationId xmlns:a16="http://schemas.microsoft.com/office/drawing/2014/main" id="{F24ED259-73EB-4187-901B-5F78E6755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288" y="1478366"/>
            <a:ext cx="4213756" cy="453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7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타원 34"/>
          <p:cNvSpPr/>
          <p:nvPr/>
        </p:nvSpPr>
        <p:spPr>
          <a:xfrm rot="5400000">
            <a:off x="594027" y="517165"/>
            <a:ext cx="776038" cy="810459"/>
          </a:xfrm>
          <a:prstGeom prst="ellipse">
            <a:avLst/>
          </a:prstGeom>
          <a:solidFill>
            <a:srgbClr val="DAB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 rot="5400000">
            <a:off x="1688692" y="503330"/>
            <a:ext cx="0" cy="840317"/>
          </a:xfrm>
          <a:prstGeom prst="line">
            <a:avLst/>
          </a:prstGeom>
          <a:ln w="19050" cap="rnd">
            <a:solidFill>
              <a:srgbClr val="DAB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 rot="5400000">
            <a:off x="2103284" y="889433"/>
            <a:ext cx="63124" cy="65924"/>
          </a:xfrm>
          <a:prstGeom prst="ellipse">
            <a:avLst/>
          </a:prstGeom>
          <a:solidFill>
            <a:srgbClr val="DAB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224111" y="777176"/>
            <a:ext cx="1922449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rgbClr val="DAB38A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Table_Company</a:t>
            </a:r>
            <a:endParaRPr lang="ko-KR" altLang="en-US" sz="1600" dirty="0">
              <a:solidFill>
                <a:srgbClr val="DAB38A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88900">
            <a:solidFill>
              <a:srgbClr val="DAB3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54" y="746002"/>
            <a:ext cx="352784" cy="352784"/>
          </a:xfrm>
          <a:prstGeom prst="rect">
            <a:avLst/>
          </a:prstGeom>
        </p:spPr>
      </p:pic>
      <p:graphicFrame>
        <p:nvGraphicFramePr>
          <p:cNvPr id="23" name="표 5">
            <a:extLst>
              <a:ext uri="{FF2B5EF4-FFF2-40B4-BE49-F238E27FC236}">
                <a16:creationId xmlns:a16="http://schemas.microsoft.com/office/drawing/2014/main" id="{72EB947D-1728-4A4D-9B3A-8D693442D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495966"/>
              </p:ext>
            </p:extLst>
          </p:nvPr>
        </p:nvGraphicFramePr>
        <p:xfrm>
          <a:off x="6095673" y="1538150"/>
          <a:ext cx="5409452" cy="4659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772">
                  <a:extLst>
                    <a:ext uri="{9D8B030D-6E8A-4147-A177-3AD203B41FA5}">
                      <a16:colId xmlns:a16="http://schemas.microsoft.com/office/drawing/2014/main" val="2655422401"/>
                    </a:ext>
                  </a:extLst>
                </a:gridCol>
                <a:gridCol w="3790680">
                  <a:extLst>
                    <a:ext uri="{9D8B030D-6E8A-4147-A177-3AD203B41FA5}">
                      <a16:colId xmlns:a16="http://schemas.microsoft.com/office/drawing/2014/main" val="3258381895"/>
                    </a:ext>
                  </a:extLst>
                </a:gridCol>
              </a:tblGrid>
              <a:tr h="354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column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A955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상세 설명</a:t>
                      </a:r>
                    </a:p>
                  </a:txBody>
                  <a:tcPr anchor="ctr">
                    <a:solidFill>
                      <a:srgbClr val="CA95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680722"/>
                  </a:ext>
                </a:extLst>
              </a:tr>
              <a:tr h="466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id ( PK )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관리번호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) (Primary key)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id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값을 저장한다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 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516007"/>
                  </a:ext>
                </a:extLst>
              </a:tr>
              <a:tr h="466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busindess_state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영업상태구분코드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) 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영업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폐업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휴업 상태를 저장한다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760166"/>
                  </a:ext>
                </a:extLst>
              </a:tr>
              <a:tr h="561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business_category</a:t>
                      </a:r>
                      <a:endParaRPr lang="ko-KR" altLang="en-US" sz="11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업체분류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) 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동물병원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동물판매업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동물약국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등을 구분한다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057963"/>
                  </a:ext>
                </a:extLst>
              </a:tr>
              <a:tr h="466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tel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소재지전화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) 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업체 전화번호를 등록한다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543846"/>
                  </a:ext>
                </a:extLst>
              </a:tr>
              <a:tr h="466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address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소재지전체주소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) 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업체의 주소를 저장한다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327568"/>
                  </a:ext>
                </a:extLst>
              </a:tr>
              <a:tr h="466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road_name_address</a:t>
                      </a:r>
                      <a:endParaRPr lang="ko-KR" altLang="en-US" sz="10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소재지도로명주소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) 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업체의 도로명 주소를 저장한다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071232"/>
                  </a:ext>
                </a:extLst>
              </a:tr>
              <a:tr h="466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business_name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사업장명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) 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업체명을 저장한다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954176"/>
                  </a:ext>
                </a:extLst>
              </a:tr>
              <a:tr h="466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x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좌표정보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X) x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좌표정보를 저장한다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908371"/>
                  </a:ext>
                </a:extLst>
              </a:tr>
              <a:tr h="466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y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좌표정보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Y) y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좌표정보를 저장한다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499325"/>
                  </a:ext>
                </a:extLst>
              </a:tr>
            </a:tbl>
          </a:graphicData>
        </a:graphic>
      </p:graphicFrame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AE9CDA33-B080-44AF-860D-EB9EE4C7D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45" y="1568619"/>
            <a:ext cx="4436381" cy="462890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A544F41-012E-4C67-A3CD-74B378627F23}"/>
              </a:ext>
            </a:extLst>
          </p:cNvPr>
          <p:cNvSpPr txBox="1"/>
          <p:nvPr/>
        </p:nvSpPr>
        <p:spPr>
          <a:xfrm>
            <a:off x="5670789" y="534375"/>
            <a:ext cx="582211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rgbClr val="DAB38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ERD</a:t>
            </a:r>
            <a:endParaRPr lang="ko-KR" altLang="en-US" sz="1050" spc="300" dirty="0">
              <a:solidFill>
                <a:srgbClr val="DAB38A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FCFB7D-28BA-4084-A8B9-4C95BD56E010}"/>
              </a:ext>
            </a:extLst>
          </p:cNvPr>
          <p:cNvCxnSpPr/>
          <p:nvPr/>
        </p:nvCxnSpPr>
        <p:spPr>
          <a:xfrm>
            <a:off x="6586014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3838244-0A8F-4325-ACBB-D90C4DAFFDB5}"/>
              </a:ext>
            </a:extLst>
          </p:cNvPr>
          <p:cNvCxnSpPr/>
          <p:nvPr/>
        </p:nvCxnSpPr>
        <p:spPr>
          <a:xfrm>
            <a:off x="5337775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24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조류이(가) 표시된 사진&#10;&#10;자동 생성된 설명">
            <a:extLst>
              <a:ext uri="{FF2B5EF4-FFF2-40B4-BE49-F238E27FC236}">
                <a16:creationId xmlns:a16="http://schemas.microsoft.com/office/drawing/2014/main" id="{A849F0B0-C65F-4569-9702-27307FF3C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44" y="1568618"/>
            <a:ext cx="4436381" cy="4617529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 rot="5400000">
            <a:off x="594027" y="517165"/>
            <a:ext cx="776038" cy="810459"/>
          </a:xfrm>
          <a:prstGeom prst="ellipse">
            <a:avLst/>
          </a:prstGeom>
          <a:solidFill>
            <a:srgbClr val="DAB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 rot="5400000">
            <a:off x="1688692" y="503330"/>
            <a:ext cx="0" cy="840317"/>
          </a:xfrm>
          <a:prstGeom prst="line">
            <a:avLst/>
          </a:prstGeom>
          <a:ln w="19050" cap="rnd">
            <a:solidFill>
              <a:srgbClr val="DAB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 rot="5400000">
            <a:off x="2103284" y="889433"/>
            <a:ext cx="63124" cy="65924"/>
          </a:xfrm>
          <a:prstGeom prst="ellipse">
            <a:avLst/>
          </a:prstGeom>
          <a:solidFill>
            <a:srgbClr val="DAB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224111" y="777176"/>
            <a:ext cx="1714059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DAB38A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Table_Review</a:t>
            </a:r>
            <a:endParaRPr lang="ko-KR" altLang="en-US" sz="1600" dirty="0">
              <a:solidFill>
                <a:srgbClr val="DAB38A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88900">
            <a:solidFill>
              <a:srgbClr val="DAB3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54" y="746002"/>
            <a:ext cx="352784" cy="352784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5670789" y="534375"/>
            <a:ext cx="582211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rgbClr val="DAB38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ERD</a:t>
            </a:r>
            <a:endParaRPr lang="ko-KR" altLang="en-US" sz="1050" spc="300" dirty="0">
              <a:solidFill>
                <a:srgbClr val="DAB38A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6586014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>
            <a:off x="5337775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9A9F39CE-6752-46FF-924B-2BAECC0B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215152"/>
              </p:ext>
            </p:extLst>
          </p:nvPr>
        </p:nvGraphicFramePr>
        <p:xfrm>
          <a:off x="6095673" y="1538150"/>
          <a:ext cx="5409453" cy="4647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214">
                  <a:extLst>
                    <a:ext uri="{9D8B030D-6E8A-4147-A177-3AD203B41FA5}">
                      <a16:colId xmlns:a16="http://schemas.microsoft.com/office/drawing/2014/main" val="2655422401"/>
                    </a:ext>
                  </a:extLst>
                </a:gridCol>
                <a:gridCol w="4121239">
                  <a:extLst>
                    <a:ext uri="{9D8B030D-6E8A-4147-A177-3AD203B41FA5}">
                      <a16:colId xmlns:a16="http://schemas.microsoft.com/office/drawing/2014/main" val="3258381895"/>
                    </a:ext>
                  </a:extLst>
                </a:gridCol>
              </a:tblGrid>
              <a:tr h="45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column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A955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상세 설명</a:t>
                      </a:r>
                    </a:p>
                  </a:txBody>
                  <a:tcPr anchor="ctr">
                    <a:solidFill>
                      <a:srgbClr val="CA95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680722"/>
                  </a:ext>
                </a:extLst>
              </a:tr>
              <a:tr h="698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id ( PK )</a:t>
                      </a:r>
                      <a:endParaRPr lang="ko-KR" altLang="en-US" sz="16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리뷰번호</a:t>
                      </a:r>
                      <a:r>
                        <a:rPr lang="en-US" altLang="ko-KR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) (Primary key) id</a:t>
                      </a:r>
                      <a:r>
                        <a:rPr lang="ko-KR" altLang="en-US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값 저장</a:t>
                      </a: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516007"/>
                  </a:ext>
                </a:extLst>
              </a:tr>
              <a:tr h="698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id_company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( FK )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관리번호</a:t>
                      </a:r>
                      <a:r>
                        <a:rPr lang="en-US" altLang="ko-KR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) (Foreign key) </a:t>
                      </a:r>
                      <a:r>
                        <a:rPr lang="ko-KR" altLang="en-US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업체 관리 번호이다</a:t>
                      </a:r>
                      <a:r>
                        <a:rPr lang="en-US" altLang="ko-KR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sz="14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057963"/>
                  </a:ext>
                </a:extLst>
              </a:tr>
              <a:tr h="698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date</a:t>
                      </a:r>
                      <a:endParaRPr lang="ko-KR" altLang="en-US" sz="16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작성날짜</a:t>
                      </a:r>
                      <a:r>
                        <a:rPr lang="en-US" altLang="ko-KR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) </a:t>
                      </a:r>
                      <a:r>
                        <a:rPr lang="ko-KR" altLang="en-US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리뷰 작성 날짜를 저장한다</a:t>
                      </a:r>
                      <a:r>
                        <a:rPr lang="en-US" altLang="ko-KR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sz="14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954176"/>
                  </a:ext>
                </a:extLst>
              </a:tr>
              <a:tr h="698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rate</a:t>
                      </a:r>
                      <a:endParaRPr lang="ko-KR" altLang="en-US" sz="16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</a:t>
                      </a:r>
                      <a:r>
                        <a:rPr lang="ko-KR" altLang="en-US" sz="1400" dirty="0" err="1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별점</a:t>
                      </a:r>
                      <a:r>
                        <a:rPr lang="en-US" altLang="ko-KR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) </a:t>
                      </a:r>
                      <a:r>
                        <a:rPr lang="ko-KR" altLang="en-US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리뷰 </a:t>
                      </a:r>
                      <a:r>
                        <a:rPr lang="ko-KR" altLang="en-US" sz="1400" dirty="0" err="1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별점을</a:t>
                      </a:r>
                      <a:r>
                        <a:rPr lang="ko-KR" altLang="en-US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저장한다</a:t>
                      </a:r>
                      <a:r>
                        <a:rPr lang="en-US" altLang="ko-KR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sz="14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908371"/>
                  </a:ext>
                </a:extLst>
              </a:tr>
              <a:tr h="698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user</a:t>
                      </a:r>
                      <a:endParaRPr lang="ko-KR" altLang="en-US" sz="16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작성자</a:t>
                      </a:r>
                      <a:r>
                        <a:rPr lang="en-US" altLang="ko-KR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) </a:t>
                      </a:r>
                      <a:r>
                        <a:rPr lang="ko-KR" altLang="en-US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리뷰 작성자의 정보를 저장한다</a:t>
                      </a:r>
                      <a:r>
                        <a:rPr lang="en-US" altLang="ko-KR" sz="140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sz="14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984619"/>
                  </a:ext>
                </a:extLst>
              </a:tr>
              <a:tr h="698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content</a:t>
                      </a:r>
                      <a:endParaRPr lang="ko-KR" altLang="en-US" sz="16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리뷰내용</a:t>
                      </a:r>
                      <a:r>
                        <a:rPr lang="en-US" altLang="ko-KR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) </a:t>
                      </a:r>
                      <a:r>
                        <a:rPr lang="ko-KR" altLang="en-US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리뷰 내용을 저장한다</a:t>
                      </a:r>
                      <a:r>
                        <a:rPr lang="en-US" altLang="ko-KR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sz="14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499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891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180</Words>
  <Application>Microsoft Office PowerPoint</Application>
  <PresentationFormat>와이드스크린</PresentationFormat>
  <Paragraphs>40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210 콤퓨타세탁 R</vt:lpstr>
      <vt:lpstr>210 콤퓨타세탁 L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hhj</dc:creator>
  <cp:lastModifiedBy>HUSTAR_02</cp:lastModifiedBy>
  <cp:revision>75</cp:revision>
  <dcterms:created xsi:type="dcterms:W3CDTF">2017-02-27T10:27:04Z</dcterms:created>
  <dcterms:modified xsi:type="dcterms:W3CDTF">2020-07-14T07:08:08Z</dcterms:modified>
</cp:coreProperties>
</file>