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9" autoAdjust="0"/>
    <p:restoredTop sz="94280" autoAdjust="0"/>
  </p:normalViewPr>
  <p:slideViewPr>
    <p:cSldViewPr snapToGrid="0">
      <p:cViewPr>
        <p:scale>
          <a:sx n="60" d="100"/>
          <a:sy n="60" d="100"/>
        </p:scale>
        <p:origin x="25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5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4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35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46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0" y="943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0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6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3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661124-A754-4E80-BEC7-0629E265ECA2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8FC1C-104F-4787-BF97-A4B405057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what to diagram?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Look for UI items that a user will interact with.</a:t>
            </a:r>
          </a:p>
          <a:p>
            <a:pPr lvl="1"/>
            <a:r>
              <a:rPr lang="en-US" dirty="0"/>
              <a:t>In the case of Turtle one, there are buttons that have </a:t>
            </a:r>
            <a:r>
              <a:rPr lang="en-US" dirty="0" err="1"/>
              <a:t>ActionListeners</a:t>
            </a:r>
            <a:r>
              <a:rPr lang="en-US" dirty="0"/>
              <a:t> associated to it.</a:t>
            </a:r>
          </a:p>
          <a:p>
            <a:pPr lvl="1"/>
            <a:r>
              <a:rPr lang="en-US" dirty="0"/>
              <a:t>You will want to sequence the flow with the </a:t>
            </a:r>
            <a:r>
              <a:rPr lang="en-US" dirty="0" err="1"/>
              <a:t>ActionListeners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// Define and initialize AWT buttons.</a:t>
            </a:r>
          </a:p>
          <a:p>
            <a:pPr lvl="1"/>
            <a:r>
              <a:rPr lang="en-US" dirty="0"/>
              <a:t>  private Button </a:t>
            </a:r>
            <a:r>
              <a:rPr lang="en-US" dirty="0" err="1"/>
              <a:t>penUpButton</a:t>
            </a:r>
            <a:r>
              <a:rPr lang="en-US" dirty="0"/>
              <a:t>     = </a:t>
            </a:r>
            <a:r>
              <a:rPr lang="en-US" dirty="0" err="1"/>
              <a:t>toolControlPanel.getPenUpButton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 private Button </a:t>
            </a:r>
            <a:r>
              <a:rPr lang="en-US" dirty="0" err="1"/>
              <a:t>penDownButton</a:t>
            </a:r>
            <a:r>
              <a:rPr lang="en-US" dirty="0"/>
              <a:t>   = </a:t>
            </a:r>
            <a:r>
              <a:rPr lang="en-US" dirty="0" err="1"/>
              <a:t>toolControlPanel.getPenDownButton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 private Button </a:t>
            </a:r>
            <a:r>
              <a:rPr lang="en-US" dirty="0" err="1"/>
              <a:t>turnRightButton</a:t>
            </a:r>
            <a:r>
              <a:rPr lang="en-US" dirty="0"/>
              <a:t> = </a:t>
            </a:r>
            <a:r>
              <a:rPr lang="en-US" dirty="0" err="1"/>
              <a:t>toolControlPanel.getTurnRightButton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 private Button </a:t>
            </a:r>
            <a:r>
              <a:rPr lang="en-US" dirty="0" err="1"/>
              <a:t>turnLeftButton</a:t>
            </a:r>
            <a:r>
              <a:rPr lang="en-US" dirty="0"/>
              <a:t>  = </a:t>
            </a:r>
            <a:r>
              <a:rPr lang="en-US" dirty="0" err="1"/>
              <a:t>toolControlPanel.getTurnLeftButton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 private Button </a:t>
            </a:r>
            <a:r>
              <a:rPr lang="en-US" dirty="0" err="1"/>
              <a:t>moveButton</a:t>
            </a:r>
            <a:r>
              <a:rPr lang="en-US" dirty="0"/>
              <a:t>      = </a:t>
            </a:r>
            <a:r>
              <a:rPr lang="en-US" dirty="0" err="1"/>
              <a:t>toolControlPanel.getMoveButton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 private Button </a:t>
            </a:r>
            <a:r>
              <a:rPr lang="en-US" dirty="0" err="1"/>
              <a:t>printButton</a:t>
            </a:r>
            <a:r>
              <a:rPr lang="en-US" dirty="0"/>
              <a:t>     = </a:t>
            </a:r>
            <a:r>
              <a:rPr lang="en-US" dirty="0" err="1"/>
              <a:t>toolControlPanel.getPrintButton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  private Button </a:t>
            </a:r>
            <a:r>
              <a:rPr lang="en-US" dirty="0" err="1"/>
              <a:t>endButton</a:t>
            </a:r>
            <a:r>
              <a:rPr lang="en-US" dirty="0"/>
              <a:t>       = </a:t>
            </a:r>
            <a:r>
              <a:rPr lang="en-US" dirty="0" err="1"/>
              <a:t>toolControlPanel.getEndButton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1485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20" y="1087238"/>
            <a:ext cx="8546433" cy="57707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Turtle1 &gt; Pen Down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3116" y="2056686"/>
            <a:ext cx="3249441" cy="424731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toolControlPanel</a:t>
            </a:r>
            <a:r>
              <a:rPr lang="en-US" dirty="0">
                <a:solidFill>
                  <a:schemeClr val="bg1"/>
                </a:solidFill>
              </a:rPr>
              <a:t> is a dependent class (as initialized at the top of the TurtleFrame.java code)</a:t>
            </a:r>
          </a:p>
          <a:p>
            <a:pPr marL="339725"/>
            <a:endParaRPr lang="en-US" dirty="0">
              <a:solidFill>
                <a:schemeClr val="bg1"/>
              </a:solidFill>
            </a:endParaRPr>
          </a:p>
          <a:p>
            <a:pPr marL="339725"/>
            <a:r>
              <a:rPr lang="en-US" dirty="0">
                <a:solidFill>
                  <a:schemeClr val="bg1"/>
                </a:solidFill>
              </a:rPr>
              <a:t>// Define objects on dependent classes.</a:t>
            </a:r>
          </a:p>
          <a:p>
            <a:pPr marL="339725"/>
            <a:r>
              <a:rPr lang="en-US" dirty="0">
                <a:solidFill>
                  <a:schemeClr val="bg1"/>
                </a:solidFill>
              </a:rPr>
              <a:t>  private </a:t>
            </a:r>
            <a:r>
              <a:rPr lang="en-US" dirty="0" err="1">
                <a:solidFill>
                  <a:schemeClr val="bg1"/>
                </a:solidFill>
              </a:rPr>
              <a:t>TurtleControlPanelOne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toolControlPanel</a:t>
            </a:r>
            <a:r>
              <a:rPr lang="en-US" dirty="0">
                <a:solidFill>
                  <a:schemeClr val="bg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TurtleControlPanelOne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339725"/>
            <a:endParaRPr lang="en-US" dirty="0">
              <a:solidFill>
                <a:schemeClr val="bg1"/>
              </a:solidFill>
            </a:endParaRPr>
          </a:p>
          <a:p>
            <a:pPr indent="3175"/>
            <a:r>
              <a:rPr lang="en-US" dirty="0">
                <a:solidFill>
                  <a:schemeClr val="bg1"/>
                </a:solidFill>
              </a:rPr>
              <a:t>That means that the next Object Lifeline after </a:t>
            </a:r>
            <a:r>
              <a:rPr lang="en-US" dirty="0" err="1">
                <a:solidFill>
                  <a:schemeClr val="bg1"/>
                </a:solidFill>
              </a:rPr>
              <a:t>TurtleFrame</a:t>
            </a:r>
            <a:r>
              <a:rPr lang="en-US" dirty="0">
                <a:solidFill>
                  <a:schemeClr val="bg1"/>
                </a:solidFill>
              </a:rPr>
              <a:t> should be </a:t>
            </a:r>
            <a:r>
              <a:rPr lang="en-US" dirty="0" err="1">
                <a:solidFill>
                  <a:schemeClr val="bg1"/>
                </a:solidFill>
              </a:rPr>
              <a:t>TurtleControlPanel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0774" y="1653621"/>
            <a:ext cx="5091783" cy="51706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39725"/>
            <a:r>
              <a:rPr lang="en-US" dirty="0">
                <a:solidFill>
                  <a:schemeClr val="bg1"/>
                </a:solidFill>
              </a:rPr>
              <a:t>TurtleFrame.java contains the code which support the actions relating to when a user triggers the Pen Down activity (via the </a:t>
            </a:r>
            <a:r>
              <a:rPr lang="en-US" dirty="0" err="1">
                <a:solidFill>
                  <a:schemeClr val="bg1"/>
                </a:solidFill>
              </a:rPr>
              <a:t>PenDown</a:t>
            </a:r>
            <a:r>
              <a:rPr lang="en-US" dirty="0">
                <a:solidFill>
                  <a:schemeClr val="bg1"/>
                </a:solidFill>
              </a:rPr>
              <a:t> button).</a:t>
            </a:r>
          </a:p>
          <a:p>
            <a:pPr marL="339725"/>
            <a:endParaRPr lang="en-US" dirty="0">
              <a:solidFill>
                <a:schemeClr val="bg1"/>
              </a:solidFill>
            </a:endParaRPr>
          </a:p>
          <a:p>
            <a:pPr marL="339725"/>
            <a:r>
              <a:rPr lang="en-US" dirty="0">
                <a:solidFill>
                  <a:schemeClr val="bg1"/>
                </a:solidFill>
              </a:rPr>
              <a:t>That means that after the user, the next Object </a:t>
            </a:r>
            <a:r>
              <a:rPr lang="en-US" dirty="0" err="1">
                <a:solidFill>
                  <a:schemeClr val="bg1"/>
                </a:solidFill>
              </a:rPr>
              <a:t>LifeLine</a:t>
            </a:r>
            <a:r>
              <a:rPr lang="en-US" dirty="0">
                <a:solidFill>
                  <a:schemeClr val="bg1"/>
                </a:solidFill>
              </a:rPr>
              <a:t> should be </a:t>
            </a:r>
            <a:r>
              <a:rPr lang="en-US" dirty="0" err="1">
                <a:solidFill>
                  <a:schemeClr val="bg1"/>
                </a:solidFill>
              </a:rPr>
              <a:t>TurtleFrame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39725"/>
            <a:endParaRPr lang="en-US" dirty="0">
              <a:solidFill>
                <a:schemeClr val="bg1"/>
              </a:solidFill>
            </a:endParaRPr>
          </a:p>
          <a:p>
            <a:pPr marL="339725"/>
            <a:r>
              <a:rPr lang="en-US" dirty="0">
                <a:solidFill>
                  <a:schemeClr val="bg1"/>
                </a:solidFill>
              </a:rPr>
              <a:t>Reading the code for </a:t>
            </a:r>
            <a:r>
              <a:rPr lang="en-US" dirty="0" err="1">
                <a:solidFill>
                  <a:schemeClr val="bg1"/>
                </a:solidFill>
              </a:rPr>
              <a:t>PenDownButton</a:t>
            </a:r>
            <a:r>
              <a:rPr lang="en-US" dirty="0">
                <a:solidFill>
                  <a:schemeClr val="bg1"/>
                </a:solidFill>
              </a:rPr>
              <a:t> (in </a:t>
            </a:r>
            <a:r>
              <a:rPr lang="en-US" dirty="0" err="1">
                <a:solidFill>
                  <a:schemeClr val="bg1"/>
                </a:solidFill>
              </a:rPr>
              <a:t>TurtleFrame</a:t>
            </a:r>
            <a:r>
              <a:rPr lang="en-US" dirty="0">
                <a:solidFill>
                  <a:schemeClr val="bg1"/>
                </a:solidFill>
              </a:rPr>
              <a:t>), additional actions are coded in </a:t>
            </a:r>
            <a:r>
              <a:rPr lang="en-US" dirty="0" err="1">
                <a:solidFill>
                  <a:schemeClr val="bg1"/>
                </a:solidFill>
              </a:rPr>
              <a:t>toolControlPanel</a:t>
            </a:r>
            <a:endParaRPr lang="en-US" dirty="0">
              <a:solidFill>
                <a:schemeClr val="bg1"/>
              </a:solidFill>
            </a:endParaRP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// Define an event listener for the </a:t>
            </a:r>
            <a:r>
              <a:rPr lang="en-US" sz="1200" dirty="0" err="1">
                <a:solidFill>
                  <a:schemeClr val="bg1"/>
                </a:solidFill>
              </a:rPr>
              <a:t>penDownButton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penDownButton.addActionListener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  new </a:t>
            </a:r>
            <a:r>
              <a:rPr lang="en-US" sz="1200" dirty="0" err="1">
                <a:solidFill>
                  <a:schemeClr val="bg1"/>
                </a:solidFill>
              </a:rPr>
              <a:t>ActionListener</a:t>
            </a:r>
            <a:r>
              <a:rPr lang="en-US" sz="1200" dirty="0">
                <a:solidFill>
                  <a:schemeClr val="bg1"/>
                </a:solidFill>
              </a:rPr>
              <a:t>()</a:t>
            </a: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  {</a:t>
            </a: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    public void </a:t>
            </a:r>
            <a:r>
              <a:rPr lang="en-US" sz="1200" dirty="0" err="1">
                <a:solidFill>
                  <a:schemeClr val="bg1"/>
                </a:solidFill>
              </a:rPr>
              <a:t>actionPerformed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ActionEvent</a:t>
            </a:r>
            <a:r>
              <a:rPr lang="en-US" sz="1200" dirty="0">
                <a:solidFill>
                  <a:schemeClr val="bg1"/>
                </a:solidFill>
              </a:rPr>
              <a:t> e)</a:t>
            </a: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      // Alter state of button and related buttons.</a:t>
            </a: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      </a:t>
            </a:r>
            <a:r>
              <a:rPr lang="en-US" sz="1200" b="1" dirty="0" err="1">
                <a:solidFill>
                  <a:schemeClr val="bg1"/>
                </a:solidFill>
              </a:rPr>
              <a:t>toolControlPanel</a:t>
            </a:r>
            <a:r>
              <a:rPr lang="en-US" sz="1200" dirty="0" err="1">
                <a:solidFill>
                  <a:schemeClr val="bg1"/>
                </a:solidFill>
              </a:rPr>
              <a:t>.setPenDownButton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pPr marL="339725"/>
            <a:endParaRPr lang="en-US" sz="1200" dirty="0">
              <a:solidFill>
                <a:schemeClr val="bg1"/>
              </a:solidFill>
            </a:endParaRP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    } // End of </a:t>
            </a:r>
            <a:r>
              <a:rPr lang="en-US" sz="1200" dirty="0" err="1">
                <a:solidFill>
                  <a:schemeClr val="bg1"/>
                </a:solidFill>
              </a:rPr>
              <a:t>actionPerformed</a:t>
            </a:r>
            <a:r>
              <a:rPr lang="en-US" sz="1200" dirty="0">
                <a:solidFill>
                  <a:schemeClr val="bg1"/>
                </a:solidFill>
              </a:rPr>
              <a:t> method.</a:t>
            </a:r>
          </a:p>
          <a:p>
            <a:pPr marL="339725"/>
            <a:r>
              <a:rPr lang="en-US" sz="1200" dirty="0">
                <a:solidFill>
                  <a:schemeClr val="bg1"/>
                </a:solidFill>
              </a:rPr>
              <a:t>      }); // End of commands action listener.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171864" y="1877787"/>
            <a:ext cx="537820" cy="41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042484" y="1916017"/>
            <a:ext cx="240632" cy="1406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20" y="1087238"/>
            <a:ext cx="8546433" cy="57707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Turtle1 &gt; Pen Down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17558" y="2186763"/>
            <a:ext cx="4700337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dirty="0" err="1">
                <a:solidFill>
                  <a:schemeClr val="bg1"/>
                </a:solidFill>
              </a:rPr>
              <a:t>TurtleControlPanel</a:t>
            </a:r>
            <a:r>
              <a:rPr lang="en-US" dirty="0">
                <a:solidFill>
                  <a:schemeClr val="bg1"/>
                </a:solidFill>
              </a:rPr>
              <a:t>, if/case statements need to be in a loop fragment</a:t>
            </a:r>
          </a:p>
          <a:p>
            <a:r>
              <a:rPr lang="en-US" sz="1400" dirty="0">
                <a:solidFill>
                  <a:schemeClr val="bg1"/>
                </a:solidFill>
              </a:rPr>
              <a:t> // Define method to set button enablement state.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protected void </a:t>
            </a:r>
            <a:r>
              <a:rPr lang="en-US" sz="1400" dirty="0" err="1">
                <a:solidFill>
                  <a:schemeClr val="bg1"/>
                </a:solidFill>
              </a:rPr>
              <a:t>setPenDownButton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// Evaluate state of button enablement and alter it.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b="1" dirty="0">
                <a:solidFill>
                  <a:schemeClr val="bg1"/>
                </a:solidFill>
              </a:rPr>
              <a:t>if (</a:t>
            </a:r>
            <a:r>
              <a:rPr lang="en-US" sz="1400" b="1" dirty="0" err="1">
                <a:solidFill>
                  <a:schemeClr val="bg1"/>
                </a:solidFill>
              </a:rPr>
              <a:t>penDownButton.isEnabled</a:t>
            </a:r>
            <a:r>
              <a:rPr lang="en-US" sz="1400" b="1" dirty="0">
                <a:solidFill>
                  <a:schemeClr val="bg1"/>
                </a:solidFill>
              </a:rPr>
              <a:t>())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// Disable </a:t>
            </a:r>
            <a:r>
              <a:rPr lang="en-US" sz="1400" dirty="0" err="1">
                <a:solidFill>
                  <a:schemeClr val="bg1"/>
                </a:solidFill>
              </a:rPr>
              <a:t>penDownButton</a:t>
            </a:r>
            <a:r>
              <a:rPr lang="en-US" sz="1400" dirty="0">
                <a:solidFill>
                  <a:schemeClr val="bg1"/>
                </a:solidFill>
              </a:rPr>
              <a:t> and enable </a:t>
            </a:r>
            <a:r>
              <a:rPr lang="en-US" sz="1400" dirty="0" err="1">
                <a:solidFill>
                  <a:schemeClr val="bg1"/>
                </a:solidFill>
              </a:rPr>
              <a:t>penUpButton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chemeClr val="bg1"/>
                </a:solidFill>
              </a:rPr>
              <a:t>penDownButton.</a:t>
            </a:r>
            <a:r>
              <a:rPr lang="en-US" sz="1400" b="1" dirty="0" err="1">
                <a:solidFill>
                  <a:schemeClr val="bg1"/>
                </a:solidFill>
              </a:rPr>
              <a:t>setEnabled</a:t>
            </a:r>
            <a:r>
              <a:rPr lang="en-US" sz="1400" b="1" dirty="0">
                <a:solidFill>
                  <a:schemeClr val="bg1"/>
                </a:solidFill>
              </a:rPr>
              <a:t>(false)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</a:rPr>
              <a:t>setPenDown</a:t>
            </a:r>
            <a:r>
              <a:rPr lang="en-US" sz="1400" b="1" dirty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</a:rPr>
              <a:t>setPenUpButton</a:t>
            </a:r>
            <a:r>
              <a:rPr lang="en-US" sz="1400" b="1" dirty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else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// Enable </a:t>
            </a:r>
            <a:r>
              <a:rPr lang="en-US" sz="1400" dirty="0" err="1">
                <a:solidFill>
                  <a:schemeClr val="bg1"/>
                </a:solidFill>
              </a:rPr>
              <a:t>penDownButton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dirty="0" err="1">
                <a:solidFill>
                  <a:schemeClr val="bg1"/>
                </a:solidFill>
              </a:rPr>
              <a:t>penDownButton.</a:t>
            </a:r>
            <a:r>
              <a:rPr lang="en-US" sz="1400" b="1" dirty="0" err="1">
                <a:solidFill>
                  <a:schemeClr val="bg1"/>
                </a:solidFill>
              </a:rPr>
              <a:t>setEnabled</a:t>
            </a:r>
            <a:r>
              <a:rPr lang="en-US" sz="1400" b="1" dirty="0">
                <a:solidFill>
                  <a:schemeClr val="bg1"/>
                </a:solidFill>
              </a:rPr>
              <a:t>(true);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</a:rPr>
              <a:t>setPenDown</a:t>
            </a:r>
            <a:r>
              <a:rPr lang="en-US" sz="1400" b="1" dirty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 // End of if to alter enabled state.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} // End of </a:t>
            </a:r>
            <a:r>
              <a:rPr lang="en-US" sz="1400" dirty="0" err="1">
                <a:solidFill>
                  <a:schemeClr val="bg1"/>
                </a:solidFill>
              </a:rPr>
              <a:t>setPenDownButton</a:t>
            </a:r>
            <a:r>
              <a:rPr lang="en-US" sz="1400" dirty="0">
                <a:solidFill>
                  <a:schemeClr val="bg1"/>
                </a:solidFill>
              </a:rPr>
              <a:t>() method.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817895" y="2743200"/>
            <a:ext cx="352926" cy="1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587916" y="3529263"/>
            <a:ext cx="350921" cy="269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587916" y="3798490"/>
            <a:ext cx="350921" cy="269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587916" y="3798490"/>
            <a:ext cx="350920" cy="785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38837" y="3613824"/>
            <a:ext cx="2151648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message stays within </a:t>
            </a:r>
            <a:r>
              <a:rPr lang="en-US" dirty="0" err="1">
                <a:solidFill>
                  <a:schemeClr val="bg1"/>
                </a:solidFill>
              </a:rPr>
              <a:t>TurtleControlPanel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844716" y="3031958"/>
            <a:ext cx="2298032" cy="7665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67299" y="3611489"/>
            <a:ext cx="1899988" cy="7754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753351" y="4127587"/>
            <a:ext cx="3190374" cy="5160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4" idx="3"/>
          </p:cNvCxnSpPr>
          <p:nvPr/>
        </p:nvCxnSpPr>
        <p:spPr>
          <a:xfrm flipV="1">
            <a:off x="3952374" y="4587420"/>
            <a:ext cx="2865521" cy="2077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61511" y="5198771"/>
            <a:ext cx="4309310" cy="562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067299" y="5675996"/>
            <a:ext cx="1750596" cy="206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4538" y="6116237"/>
            <a:ext cx="3183357" cy="33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3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69</TotalTime>
  <Words>372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How do I know what to diagram?</vt:lpstr>
      <vt:lpstr>Turtle1 &gt; Pen Down</vt:lpstr>
      <vt:lpstr>Turtle1 &gt; Pen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Hopkins</dc:creator>
  <cp:lastModifiedBy>Nikki Hopkins</cp:lastModifiedBy>
  <cp:revision>11</cp:revision>
  <dcterms:created xsi:type="dcterms:W3CDTF">2016-10-26T00:57:46Z</dcterms:created>
  <dcterms:modified xsi:type="dcterms:W3CDTF">2016-10-26T02:07:08Z</dcterms:modified>
</cp:coreProperties>
</file>