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32" autoAdjust="0"/>
    <p:restoredTop sz="74333" autoAdjust="0"/>
  </p:normalViewPr>
  <p:slideViewPr>
    <p:cSldViewPr snapToGrid="0">
      <p:cViewPr varScale="1">
        <p:scale>
          <a:sx n="63" d="100"/>
          <a:sy n="63" d="100"/>
        </p:scale>
        <p:origin x="14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D7099-BABA-444D-827B-5A59A9835C2D}" type="datetimeFigureOut">
              <a:rPr kumimoji="1" lang="ja-JP" altLang="en-US" smtClean="0"/>
              <a:t>2023/11/2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52C841-C71E-4BB6-9631-57D419BE4A6F}" type="slidenum">
              <a:rPr kumimoji="1" lang="ja-JP" altLang="en-US" smtClean="0"/>
              <a:t>‹#›</a:t>
            </a:fld>
            <a:endParaRPr kumimoji="1" lang="ja-JP" altLang="en-US"/>
          </a:p>
        </p:txBody>
      </p:sp>
    </p:spTree>
    <p:extLst>
      <p:ext uri="{BB962C8B-B14F-4D97-AF65-F5344CB8AC3E}">
        <p14:creationId xmlns:p14="http://schemas.microsoft.com/office/powerpoint/2010/main" val="85321592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4</a:t>
            </a:r>
            <a:r>
              <a:rPr kumimoji="1" lang="ja-JP" altLang="en-US" dirty="0"/>
              <a:t>つのレベルの検証</a:t>
            </a:r>
          </a:p>
        </p:txBody>
      </p:sp>
      <p:sp>
        <p:nvSpPr>
          <p:cNvPr id="4" name="スライド番号プレースホルダー 3"/>
          <p:cNvSpPr>
            <a:spLocks noGrp="1"/>
          </p:cNvSpPr>
          <p:nvPr>
            <p:ph type="sldNum" sz="quarter" idx="5"/>
          </p:nvPr>
        </p:nvSpPr>
        <p:spPr/>
        <p:txBody>
          <a:bodyPr/>
          <a:lstStyle/>
          <a:p>
            <a:fld id="{4452C841-C71E-4BB6-9631-57D419BE4A6F}" type="slidenum">
              <a:rPr kumimoji="1" lang="ja-JP" altLang="en-US" smtClean="0"/>
              <a:t>1</a:t>
            </a:fld>
            <a:endParaRPr kumimoji="1" lang="ja-JP" altLang="en-US"/>
          </a:p>
        </p:txBody>
      </p:sp>
    </p:spTree>
    <p:extLst>
      <p:ext uri="{BB962C8B-B14F-4D97-AF65-F5344CB8AC3E}">
        <p14:creationId xmlns:p14="http://schemas.microsoft.com/office/powerpoint/2010/main" val="1387672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イディオムレベルの検証では、</a:t>
            </a:r>
            <a:endParaRPr kumimoji="1" lang="en-US" altLang="ja-JP" dirty="0"/>
          </a:p>
          <a:p>
            <a:pPr algn="l">
              <a:buFont typeface="+mj-lt"/>
              <a:buAutoNum type="arabicPeriod"/>
            </a:pPr>
            <a:r>
              <a:rPr lang="ja-JP" altLang="en-US" b="1" i="0" dirty="0">
                <a:solidFill>
                  <a:srgbClr val="374151"/>
                </a:solidFill>
                <a:effectLst/>
                <a:latin typeface="Söhne"/>
              </a:rPr>
              <a:t>表示方法が機能しないことを確認</a:t>
            </a:r>
            <a:r>
              <a:rPr lang="en-US" altLang="ja-JP" b="0" i="0" dirty="0">
                <a:solidFill>
                  <a:srgbClr val="374151"/>
                </a:solidFill>
                <a:effectLst/>
                <a:latin typeface="Söhne"/>
              </a:rPr>
              <a:t>:</a:t>
            </a:r>
          </a:p>
          <a:p>
            <a:pPr marL="742950" lvl="1" indent="-285750" algn="l">
              <a:buFont typeface="+mj-lt"/>
              <a:buAutoNum type="arabicPeriod"/>
            </a:pPr>
            <a:r>
              <a:rPr lang="ja-JP" altLang="en-US" b="0" i="0" dirty="0">
                <a:solidFill>
                  <a:srgbClr val="374151"/>
                </a:solidFill>
                <a:effectLst/>
                <a:latin typeface="Söhne"/>
              </a:rPr>
              <a:t>ビジュアルエンコーディングイディオムおよび対話イディオムが、ビジュアライゼーションの目的に対して効果的でない場合、その問題点を特定します。ユーザーが情報を正しく理解できない、操作が複雑すぎるなどの問題がある可能性があります。</a:t>
            </a:r>
          </a:p>
          <a:p>
            <a:pPr algn="l">
              <a:buFont typeface="+mj-lt"/>
              <a:buAutoNum type="arabicPeriod"/>
            </a:pPr>
            <a:r>
              <a:rPr lang="ja-JP" altLang="en-US" b="1" i="0" dirty="0">
                <a:solidFill>
                  <a:srgbClr val="374151"/>
                </a:solidFill>
                <a:effectLst/>
                <a:latin typeface="Söhne"/>
              </a:rPr>
              <a:t>定性的</a:t>
            </a:r>
            <a:r>
              <a:rPr lang="en-US" altLang="ja-JP" b="1" i="0" dirty="0">
                <a:solidFill>
                  <a:srgbClr val="374151"/>
                </a:solidFill>
                <a:effectLst/>
                <a:latin typeface="Söhne"/>
              </a:rPr>
              <a:t>/</a:t>
            </a:r>
            <a:r>
              <a:rPr lang="ja-JP" altLang="en-US" b="1" i="0" dirty="0">
                <a:solidFill>
                  <a:srgbClr val="374151"/>
                </a:solidFill>
                <a:effectLst/>
                <a:latin typeface="Söhne"/>
              </a:rPr>
              <a:t>定量的な結果画像の分析</a:t>
            </a:r>
            <a:r>
              <a:rPr lang="en-US" altLang="ja-JP" b="0" i="0" dirty="0">
                <a:solidFill>
                  <a:srgbClr val="374151"/>
                </a:solidFill>
                <a:effectLst/>
                <a:latin typeface="Söhne"/>
              </a:rPr>
              <a:t>:</a:t>
            </a:r>
          </a:p>
          <a:p>
            <a:pPr marL="742950" lvl="1" indent="-285750" algn="l">
              <a:buFont typeface="+mj-lt"/>
              <a:buAutoNum type="arabicPeriod"/>
            </a:pPr>
            <a:r>
              <a:rPr lang="ja-JP" altLang="en-US" b="0" i="0" dirty="0">
                <a:solidFill>
                  <a:srgbClr val="374151"/>
                </a:solidFill>
                <a:effectLst/>
                <a:latin typeface="Söhne"/>
              </a:rPr>
              <a:t>ビジュアライゼーションの効果を評価するために、表示された情報の定性的および定量的な分析を行います。これには、ビジュアライゼーションを使用したユーザーからのフィードバック、効果的な情報伝達の評価、および表示された結果画像の比較が含まれます。</a:t>
            </a:r>
          </a:p>
          <a:p>
            <a:pPr algn="l">
              <a:buFont typeface="+mj-lt"/>
              <a:buAutoNum type="arabicPeriod"/>
            </a:pPr>
            <a:r>
              <a:rPr lang="ja-JP" altLang="en-US" b="1" i="0" dirty="0">
                <a:solidFill>
                  <a:srgbClr val="374151"/>
                </a:solidFill>
                <a:effectLst/>
                <a:latin typeface="Söhne"/>
              </a:rPr>
              <a:t>任意のユーザーによるテストと使いやすさの評価</a:t>
            </a:r>
            <a:r>
              <a:rPr lang="en-US" altLang="ja-JP" b="0" i="0" dirty="0">
                <a:solidFill>
                  <a:srgbClr val="374151"/>
                </a:solidFill>
                <a:effectLst/>
                <a:latin typeface="Söhne"/>
              </a:rPr>
              <a:t>:</a:t>
            </a:r>
          </a:p>
          <a:p>
            <a:pPr marL="742950" lvl="1" indent="-285750" algn="l">
              <a:buFont typeface="+mj-lt"/>
              <a:buAutoNum type="arabicPeriod"/>
            </a:pPr>
            <a:r>
              <a:rPr lang="ja-JP" altLang="en-US" b="0" i="0" dirty="0">
                <a:solidFill>
                  <a:srgbClr val="374151"/>
                </a:solidFill>
                <a:effectLst/>
                <a:latin typeface="Söhne"/>
              </a:rPr>
              <a:t>ビジュアルエンコーディングイディオムおよび対話イディオムの使いやすさを評価するために、任意のユーザーによるテストや使いやすさを調査。ユーザーのフィードバックや評価に基づいて、イディオムの改善点を特定します。</a:t>
            </a:r>
          </a:p>
          <a:p>
            <a:pPr algn="l">
              <a:buFont typeface="+mj-lt"/>
              <a:buAutoNum type="arabicPeriod"/>
            </a:pPr>
            <a:r>
              <a:rPr lang="ja-JP" altLang="en-US" b="1" i="0" dirty="0">
                <a:solidFill>
                  <a:srgbClr val="374151"/>
                </a:solidFill>
                <a:effectLst/>
                <a:latin typeface="Söhne"/>
              </a:rPr>
              <a:t>タスクの人間時間</a:t>
            </a:r>
            <a:r>
              <a:rPr lang="en-US" altLang="ja-JP" b="1" i="0" dirty="0">
                <a:solidFill>
                  <a:srgbClr val="374151"/>
                </a:solidFill>
                <a:effectLst/>
                <a:latin typeface="Söhne"/>
              </a:rPr>
              <a:t>/</a:t>
            </a:r>
            <a:r>
              <a:rPr lang="ja-JP" altLang="en-US" b="1" i="0" dirty="0">
                <a:solidFill>
                  <a:srgbClr val="374151"/>
                </a:solidFill>
                <a:effectLst/>
                <a:latin typeface="Söhne"/>
              </a:rPr>
              <a:t>エラーの測定</a:t>
            </a:r>
            <a:r>
              <a:rPr lang="en-US" altLang="ja-JP" b="0" i="0" dirty="0">
                <a:solidFill>
                  <a:srgbClr val="374151"/>
                </a:solidFill>
                <a:effectLst/>
                <a:latin typeface="Söhne"/>
              </a:rPr>
              <a:t>:</a:t>
            </a:r>
          </a:p>
          <a:p>
            <a:pPr marL="742950" lvl="1" indent="-285750" algn="l">
              <a:buFont typeface="+mj-lt"/>
              <a:buAutoNum type="arabicPeriod"/>
            </a:pPr>
            <a:r>
              <a:rPr lang="ja-JP" altLang="en-US" b="0" i="0" dirty="0">
                <a:solidFill>
                  <a:srgbClr val="374151"/>
                </a:solidFill>
                <a:effectLst/>
                <a:latin typeface="Söhne"/>
              </a:rPr>
              <a:t>ビジュアルエンコーディングイディオムおよび対話イディオムが、実際のタスク実行に対してどのくらい効率的であるかを評価するために、ユーザーがタスクを実行する際の時間とエラーを測定し、イディオムの効果を定量的に評価し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4452C841-C71E-4BB6-9631-57D419BE4A6F}" type="slidenum">
              <a:rPr kumimoji="1" lang="ja-JP" altLang="en-US" smtClean="0"/>
              <a:t>10</a:t>
            </a:fld>
            <a:endParaRPr kumimoji="1" lang="ja-JP" altLang="en-US"/>
          </a:p>
        </p:txBody>
      </p:sp>
    </p:spTree>
    <p:extLst>
      <p:ext uri="{BB962C8B-B14F-4D97-AF65-F5344CB8AC3E}">
        <p14:creationId xmlns:p14="http://schemas.microsoft.com/office/powerpoint/2010/main" val="4012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アルゴリズムレベルでの検証は</a:t>
            </a:r>
            <a:endParaRPr kumimoji="1" lang="en-US" altLang="ja-JP" dirty="0"/>
          </a:p>
          <a:p>
            <a:pPr algn="l">
              <a:buFont typeface="+mj-lt"/>
              <a:buAutoNum type="arabicPeriod"/>
            </a:pPr>
            <a:r>
              <a:rPr lang="ja-JP" altLang="en-US" b="1" i="0" dirty="0">
                <a:solidFill>
                  <a:srgbClr val="374151"/>
                </a:solidFill>
                <a:effectLst/>
                <a:latin typeface="Söhne"/>
              </a:rPr>
              <a:t>コードの実行速度が遅いことを確認</a:t>
            </a:r>
            <a:r>
              <a:rPr lang="en-US" altLang="ja-JP" b="0" i="0" dirty="0">
                <a:solidFill>
                  <a:srgbClr val="374151"/>
                </a:solidFill>
                <a:effectLst/>
                <a:latin typeface="Söhne"/>
              </a:rPr>
              <a:t>:</a:t>
            </a:r>
          </a:p>
          <a:p>
            <a:pPr marL="742950" lvl="1" indent="-285750" algn="l">
              <a:buFont typeface="+mj-lt"/>
              <a:buAutoNum type="arabicPeriod"/>
            </a:pPr>
            <a:r>
              <a:rPr lang="ja-JP" altLang="en-US" b="0" i="0" dirty="0">
                <a:solidFill>
                  <a:srgbClr val="374151"/>
                </a:solidFill>
                <a:effectLst/>
                <a:latin typeface="Söhne"/>
              </a:rPr>
              <a:t>ビジュアライゼーションのシステムが、データの処理や描画などのタスクを遅く実行する場合、その問題点を特定します。遅い実行速度は、ユーザーエクスペリエンスに悪影響を与える可能性があります。</a:t>
            </a:r>
          </a:p>
          <a:p>
            <a:pPr algn="l">
              <a:buFont typeface="+mj-lt"/>
              <a:buAutoNum type="arabicPeriod"/>
            </a:pPr>
            <a:r>
              <a:rPr lang="ja-JP" altLang="en-US" b="1" i="0" dirty="0">
                <a:solidFill>
                  <a:srgbClr val="374151"/>
                </a:solidFill>
                <a:effectLst/>
                <a:latin typeface="Söhne"/>
              </a:rPr>
              <a:t>システムの実行時間およびメモリの測定</a:t>
            </a:r>
            <a:r>
              <a:rPr lang="en-US" altLang="ja-JP" b="0" i="0" dirty="0">
                <a:solidFill>
                  <a:srgbClr val="374151"/>
                </a:solidFill>
                <a:effectLst/>
                <a:latin typeface="Söhne"/>
              </a:rPr>
              <a:t>:</a:t>
            </a:r>
          </a:p>
          <a:p>
            <a:pPr marL="742950" lvl="1" indent="-285750" algn="l">
              <a:buFont typeface="+mj-lt"/>
              <a:buAutoNum type="arabicPeriod"/>
            </a:pPr>
            <a:r>
              <a:rPr lang="ja-JP" altLang="en-US" b="0" i="0" dirty="0">
                <a:solidFill>
                  <a:srgbClr val="374151"/>
                </a:solidFill>
                <a:effectLst/>
                <a:latin typeface="Söhne"/>
              </a:rPr>
              <a:t>アルゴリズムの実行時間やメモリ使用量を定量的に測定します。これにより、システムの性能に関する情報を取得し、どの部分が遅いのか、どの部分がメモリを多く消費しているのかを特定できます。</a:t>
            </a:r>
          </a:p>
          <a:p>
            <a:pPr algn="l">
              <a:buFont typeface="+mj-lt"/>
              <a:buAutoNum type="arabicPeriod"/>
            </a:pPr>
            <a:r>
              <a:rPr lang="ja-JP" altLang="en-US" b="1" i="0" dirty="0">
                <a:solidFill>
                  <a:srgbClr val="374151"/>
                </a:solidFill>
                <a:effectLst/>
                <a:latin typeface="Söhne"/>
              </a:rPr>
              <a:t>計算の複雑さの分析</a:t>
            </a:r>
            <a:r>
              <a:rPr lang="en-US" altLang="ja-JP" b="0" i="0" dirty="0">
                <a:solidFill>
                  <a:srgbClr val="374151"/>
                </a:solidFill>
                <a:effectLst/>
                <a:latin typeface="Söhne"/>
              </a:rPr>
              <a:t>:</a:t>
            </a:r>
          </a:p>
          <a:p>
            <a:pPr marL="742950" lvl="1" indent="-285750" algn="l">
              <a:buFont typeface="+mj-lt"/>
              <a:buAutoNum type="arabicPeriod"/>
            </a:pPr>
            <a:r>
              <a:rPr lang="ja-JP" altLang="en-US" b="0" i="0" dirty="0">
                <a:solidFill>
                  <a:srgbClr val="374151"/>
                </a:solidFill>
                <a:effectLst/>
                <a:latin typeface="Söhne"/>
              </a:rPr>
              <a:t>アルゴリズムの計算複雑さを理論的に分析します。この手法は、アルゴリズムの効率性を評価するために使用されます。計算複雑さの分析により、アルゴリズムの実行時間やメモリ使用量に関する洞察が得られます。</a:t>
            </a:r>
          </a:p>
        </p:txBody>
      </p:sp>
      <p:sp>
        <p:nvSpPr>
          <p:cNvPr id="4" name="スライド番号プレースホルダー 3"/>
          <p:cNvSpPr>
            <a:spLocks noGrp="1"/>
          </p:cNvSpPr>
          <p:nvPr>
            <p:ph type="sldNum" sz="quarter" idx="5"/>
          </p:nvPr>
        </p:nvSpPr>
        <p:spPr/>
        <p:txBody>
          <a:bodyPr/>
          <a:lstStyle/>
          <a:p>
            <a:fld id="{4452C841-C71E-4BB6-9631-57D419BE4A6F}" type="slidenum">
              <a:rPr kumimoji="1" lang="ja-JP" altLang="en-US" smtClean="0"/>
              <a:t>11</a:t>
            </a:fld>
            <a:endParaRPr kumimoji="1" lang="ja-JP" altLang="en-US"/>
          </a:p>
        </p:txBody>
      </p:sp>
    </p:spTree>
    <p:extLst>
      <p:ext uri="{BB962C8B-B14F-4D97-AF65-F5344CB8AC3E}">
        <p14:creationId xmlns:p14="http://schemas.microsoft.com/office/powerpoint/2010/main" val="1014169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最後にミスマッチについては、問題に対する検証方法があっていない可能性があり、これを検証する方法は、しっかりと</a:t>
            </a:r>
            <a:r>
              <a:rPr kumimoji="1" lang="en-US" altLang="ja-JP" dirty="0"/>
              <a:t>4</a:t>
            </a:r>
            <a:r>
              <a:rPr kumimoji="1" lang="ja-JP" altLang="en-US" dirty="0"/>
              <a:t>つのレベルに分けて考える必要があります。</a:t>
            </a:r>
            <a:endParaRPr kumimoji="1" lang="en-US" altLang="ja-JP" dirty="0"/>
          </a:p>
          <a:p>
            <a:endParaRPr kumimoji="1" lang="en-US" altLang="ja-JP" dirty="0"/>
          </a:p>
          <a:p>
            <a:r>
              <a:rPr kumimoji="1" lang="ja-JP" altLang="en-US" dirty="0"/>
              <a:t>このように</a:t>
            </a:r>
            <a:r>
              <a:rPr kumimoji="1" lang="en-US" altLang="ja-JP" dirty="0"/>
              <a:t>4</a:t>
            </a:r>
            <a:r>
              <a:rPr kumimoji="1" lang="ja-JP" altLang="en-US" dirty="0"/>
              <a:t>つのレベルで検証を行うことでユーザーに合ったフレームワークを作成し、さらに、そのフレームワークの強みなどを確認することが出来ます。</a:t>
            </a:r>
          </a:p>
        </p:txBody>
      </p:sp>
      <p:sp>
        <p:nvSpPr>
          <p:cNvPr id="4" name="スライド番号プレースホルダー 3"/>
          <p:cNvSpPr>
            <a:spLocks noGrp="1"/>
          </p:cNvSpPr>
          <p:nvPr>
            <p:ph type="sldNum" sz="quarter" idx="5"/>
          </p:nvPr>
        </p:nvSpPr>
        <p:spPr/>
        <p:txBody>
          <a:bodyPr/>
          <a:lstStyle/>
          <a:p>
            <a:fld id="{4452C841-C71E-4BB6-9631-57D419BE4A6F}" type="slidenum">
              <a:rPr kumimoji="1" lang="ja-JP" altLang="en-US" smtClean="0"/>
              <a:t>12</a:t>
            </a:fld>
            <a:endParaRPr kumimoji="1" lang="ja-JP" altLang="en-US"/>
          </a:p>
        </p:txBody>
      </p:sp>
    </p:spTree>
    <p:extLst>
      <p:ext uri="{BB962C8B-B14F-4D97-AF65-F5344CB8AC3E}">
        <p14:creationId xmlns:p14="http://schemas.microsoft.com/office/powerpoint/2010/main" val="2901581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この章では、検証が重要であり、難しい問題であり、フレームワークの設計の最初から検証方法について考えることの重要性について説明します。</a:t>
            </a:r>
            <a:endParaRPr kumimoji="1" lang="en-US" altLang="ja-JP" dirty="0"/>
          </a:p>
          <a:p>
            <a:r>
              <a:rPr kumimoji="1" lang="ja-JP" altLang="en-US" dirty="0"/>
              <a:t>設計での</a:t>
            </a:r>
            <a:r>
              <a:rPr kumimoji="1" lang="en-US" altLang="ja-JP" dirty="0"/>
              <a:t>4</a:t>
            </a:r>
            <a:r>
              <a:rPr kumimoji="1" lang="ja-JP" altLang="en-US" dirty="0"/>
              <a:t>つのレベルでは、</a:t>
            </a:r>
            <a:r>
              <a:rPr lang="ja-JP" altLang="en-US" dirty="0"/>
              <a:t>可視化フレームワーク設計の複雑な問題を </a:t>
            </a:r>
            <a:r>
              <a:rPr lang="en-US" altLang="ja-JP" dirty="0"/>
              <a:t>4 </a:t>
            </a:r>
            <a:r>
              <a:rPr lang="ja-JP" altLang="en-US" dirty="0"/>
              <a:t>つのレベルに分割することで、さまざまな懸念事項に個別に対処できる分析フレームワークを設計することが出来る。</a:t>
            </a:r>
            <a:endParaRPr lang="en-US" altLang="ja-JP" dirty="0"/>
          </a:p>
          <a:p>
            <a:r>
              <a:rPr kumimoji="1" lang="en-US" altLang="ja-JP" dirty="0"/>
              <a:t>1</a:t>
            </a:r>
            <a:r>
              <a:rPr kumimoji="1" lang="ja-JP" altLang="en-US" dirty="0"/>
              <a:t>つ目がドメイン状況、</a:t>
            </a:r>
            <a:r>
              <a:rPr kumimoji="1" lang="en-US" altLang="ja-JP" dirty="0"/>
              <a:t>2</a:t>
            </a:r>
            <a:r>
              <a:rPr kumimoji="1" lang="ja-JP" altLang="en-US" dirty="0"/>
              <a:t>つ目がタスクとデータの抽象化、</a:t>
            </a:r>
            <a:r>
              <a:rPr kumimoji="1" lang="en-US" altLang="ja-JP" dirty="0"/>
              <a:t>3</a:t>
            </a:r>
            <a:r>
              <a:rPr kumimoji="1" lang="ja-JP" altLang="en-US" dirty="0"/>
              <a:t>つ目がビジュアルエンコーディングとインタラクションイディオム、</a:t>
            </a:r>
            <a:r>
              <a:rPr kumimoji="1" lang="en-US" altLang="ja-JP" dirty="0"/>
              <a:t>4</a:t>
            </a:r>
            <a:r>
              <a:rPr kumimoji="1" lang="ja-JP" altLang="en-US" dirty="0"/>
              <a:t>つ目がアルゴリズムです。</a:t>
            </a:r>
          </a:p>
        </p:txBody>
      </p:sp>
      <p:sp>
        <p:nvSpPr>
          <p:cNvPr id="4" name="スライド番号プレースホルダー 3"/>
          <p:cNvSpPr>
            <a:spLocks noGrp="1"/>
          </p:cNvSpPr>
          <p:nvPr>
            <p:ph type="sldNum" sz="quarter" idx="5"/>
          </p:nvPr>
        </p:nvSpPr>
        <p:spPr/>
        <p:txBody>
          <a:bodyPr/>
          <a:lstStyle/>
          <a:p>
            <a:fld id="{4452C841-C71E-4BB6-9631-57D419BE4A6F}" type="slidenum">
              <a:rPr kumimoji="1" lang="ja-JP" altLang="en-US" smtClean="0"/>
              <a:t>2</a:t>
            </a:fld>
            <a:endParaRPr kumimoji="1" lang="ja-JP" altLang="en-US"/>
          </a:p>
        </p:txBody>
      </p:sp>
    </p:spTree>
    <p:extLst>
      <p:ext uri="{BB962C8B-B14F-4D97-AF65-F5344CB8AC3E}">
        <p14:creationId xmlns:p14="http://schemas.microsoft.com/office/powerpoint/2010/main" val="3009469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dirty="0">
                <a:solidFill>
                  <a:srgbClr val="E8EAED"/>
                </a:solidFill>
                <a:effectLst/>
                <a:latin typeface="Roboto" panose="02000000000000000000" pitchFamily="2" charset="0"/>
              </a:rPr>
              <a:t>「ドメインの状況」について説明します。ここでは、どのようなターゲットユーザーにビジュアライゼーションを設計するかということに考えることです。</a:t>
            </a:r>
            <a:endParaRPr lang="en-US" altLang="ja-JP" b="0" i="0" dirty="0">
              <a:solidFill>
                <a:srgbClr val="E8EAED"/>
              </a:solidFill>
              <a:effectLst/>
              <a:latin typeface="Roboto" panose="02000000000000000000" pitchFamily="2" charset="0"/>
            </a:endParaRPr>
          </a:p>
          <a:p>
            <a:pPr algn="l">
              <a:buFont typeface="+mj-lt"/>
              <a:buAutoNum type="arabicPeriod"/>
            </a:pPr>
            <a:r>
              <a:rPr lang="ja-JP" altLang="en-US" b="0" i="0" dirty="0">
                <a:solidFill>
                  <a:srgbClr val="374151"/>
                </a:solidFill>
                <a:effectLst/>
                <a:latin typeface="Söhne"/>
              </a:rPr>
              <a:t>まずどのようなターゲットユーザーを対象としているかを考えます。これは、システムの利用者に関する情報です。</a:t>
            </a:r>
          </a:p>
          <a:p>
            <a:pPr algn="l">
              <a:buFont typeface="+mj-lt"/>
              <a:buAutoNum type="arabicPeriod"/>
            </a:pPr>
            <a:r>
              <a:rPr lang="ja-JP" altLang="en-US" b="0" i="0" dirty="0">
                <a:solidFill>
                  <a:srgbClr val="374151"/>
                </a:solidFill>
                <a:effectLst/>
                <a:latin typeface="Söhne"/>
              </a:rPr>
              <a:t>次に問題の特定</a:t>
            </a:r>
            <a:r>
              <a:rPr lang="en-US" altLang="ja-JP" b="0" i="0" dirty="0">
                <a:solidFill>
                  <a:srgbClr val="374151"/>
                </a:solidFill>
                <a:effectLst/>
                <a:latin typeface="Söhne"/>
              </a:rPr>
              <a:t>: </a:t>
            </a:r>
            <a:r>
              <a:rPr lang="ja-JP" altLang="en-US" b="0" i="0" dirty="0">
                <a:solidFill>
                  <a:srgbClr val="374151"/>
                </a:solidFill>
                <a:effectLst/>
                <a:latin typeface="Söhne"/>
              </a:rPr>
              <a:t>ターゲットユーザーが直面している具体的な問題や課題について考察します。彼らが解決しようとしている課題に焦点を当てます。</a:t>
            </a:r>
          </a:p>
          <a:p>
            <a:pPr algn="l">
              <a:buFont typeface="+mj-lt"/>
              <a:buAutoNum type="arabicPeriod"/>
            </a:pPr>
            <a:r>
              <a:rPr lang="ja-JP" altLang="en-US" b="0" i="0" dirty="0">
                <a:solidFill>
                  <a:srgbClr val="374151"/>
                </a:solidFill>
                <a:effectLst/>
                <a:latin typeface="Söhne"/>
              </a:rPr>
              <a:t>データの種類</a:t>
            </a:r>
            <a:r>
              <a:rPr lang="en-US" altLang="ja-JP" b="0" i="0" dirty="0">
                <a:solidFill>
                  <a:srgbClr val="374151"/>
                </a:solidFill>
                <a:effectLst/>
                <a:latin typeface="Söhne"/>
              </a:rPr>
              <a:t>: </a:t>
            </a:r>
            <a:r>
              <a:rPr lang="ja-JP" altLang="en-US" b="0" i="0" dirty="0">
                <a:solidFill>
                  <a:srgbClr val="374151"/>
                </a:solidFill>
                <a:effectLst/>
                <a:latin typeface="Söhne"/>
              </a:rPr>
              <a:t>ターゲットユーザーが持っているデータについて考えます。どの種類のデータが利用可能で、それらのデータの性質を理解します。</a:t>
            </a:r>
          </a:p>
          <a:p>
            <a:pPr algn="l">
              <a:buFont typeface="+mj-lt"/>
              <a:buAutoNum type="arabicPeriod"/>
            </a:pPr>
            <a:r>
              <a:rPr lang="ja-JP" altLang="en-US" b="0" i="0" dirty="0">
                <a:solidFill>
                  <a:srgbClr val="374151"/>
                </a:solidFill>
                <a:effectLst/>
                <a:latin typeface="Söhne"/>
              </a:rPr>
              <a:t>質問の内容</a:t>
            </a:r>
            <a:r>
              <a:rPr lang="en-US" altLang="ja-JP" b="0" i="0" dirty="0">
                <a:solidFill>
                  <a:srgbClr val="374151"/>
                </a:solidFill>
                <a:effectLst/>
                <a:latin typeface="Söhne"/>
              </a:rPr>
              <a:t>: </a:t>
            </a:r>
            <a:r>
              <a:rPr lang="ja-JP" altLang="en-US" b="0" i="0" dirty="0">
                <a:solidFill>
                  <a:srgbClr val="374151"/>
                </a:solidFill>
                <a:effectLst/>
                <a:latin typeface="Söhne"/>
              </a:rPr>
              <a:t>ターゲットユーザーがそのデータについてどのような質問をしているかについて考慮します。データから得たい情報や洞察に関する質問を特定します。</a:t>
            </a:r>
          </a:p>
          <a:p>
            <a:pPr algn="l">
              <a:buFont typeface="+mj-lt"/>
              <a:buAutoNum type="arabicPeriod"/>
            </a:pPr>
            <a:r>
              <a:rPr lang="ja-JP" altLang="en-US" b="0" i="0" dirty="0">
                <a:solidFill>
                  <a:srgbClr val="374151"/>
                </a:solidFill>
                <a:effectLst/>
                <a:latin typeface="Söhne"/>
              </a:rPr>
              <a:t>専門知識</a:t>
            </a:r>
            <a:r>
              <a:rPr lang="en-US" altLang="ja-JP" b="0" i="0" dirty="0">
                <a:solidFill>
                  <a:srgbClr val="374151"/>
                </a:solidFill>
                <a:effectLst/>
                <a:latin typeface="Söhne"/>
              </a:rPr>
              <a:t>: </a:t>
            </a:r>
            <a:r>
              <a:rPr lang="ja-JP" altLang="en-US" b="0" i="0" dirty="0">
                <a:solidFill>
                  <a:srgbClr val="374151"/>
                </a:solidFill>
                <a:effectLst/>
                <a:latin typeface="Söhne"/>
              </a:rPr>
              <a:t>ターゲットユーザーが持っている専門知識について考えます。彼らのバックグラウンドや領域知識を把握し、それをビジュアライゼーションシステムの設計に組み込む方法を考慮します。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4452C841-C71E-4BB6-9631-57D419BE4A6F}" type="slidenum">
              <a:rPr kumimoji="1" lang="ja-JP" altLang="en-US" smtClean="0"/>
              <a:t>3</a:t>
            </a:fld>
            <a:endParaRPr kumimoji="1" lang="ja-JP" altLang="en-US"/>
          </a:p>
        </p:txBody>
      </p:sp>
    </p:spTree>
    <p:extLst>
      <p:ext uri="{BB962C8B-B14F-4D97-AF65-F5344CB8AC3E}">
        <p14:creationId xmlns:p14="http://schemas.microsoft.com/office/powerpoint/2010/main" val="3504219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dirty="0">
                <a:solidFill>
                  <a:srgbClr val="343541"/>
                </a:solidFill>
                <a:effectLst/>
                <a:latin typeface="Söhne"/>
              </a:rPr>
              <a:t>データの抽象化（何が表示されているか）とタスクの抽象化（なぜターゲットユーザーがそれを見ているのか） </a:t>
            </a:r>
            <a:endParaRPr lang="en-US" altLang="ja-JP" b="0" i="0" dirty="0">
              <a:solidFill>
                <a:srgbClr val="343541"/>
              </a:solidFill>
              <a:effectLst/>
              <a:latin typeface="Söhne"/>
            </a:endParaRPr>
          </a:p>
          <a:p>
            <a:pPr algn="l">
              <a:buFont typeface="+mj-lt"/>
              <a:buAutoNum type="arabicPeriod"/>
            </a:pPr>
            <a:r>
              <a:rPr lang="ja-JP" altLang="en-US" b="1" i="0" dirty="0">
                <a:solidFill>
                  <a:srgbClr val="374151"/>
                </a:solidFill>
                <a:effectLst/>
                <a:latin typeface="Söhne"/>
              </a:rPr>
              <a:t>データの抽象化 </a:t>
            </a:r>
            <a:r>
              <a:rPr lang="en-US" altLang="ja-JP" b="1" i="0" dirty="0">
                <a:solidFill>
                  <a:srgbClr val="374151"/>
                </a:solidFill>
                <a:effectLst/>
                <a:latin typeface="Söhne"/>
              </a:rPr>
              <a:t>(Data Abstraction)</a:t>
            </a:r>
            <a:r>
              <a:rPr lang="en-US" altLang="ja-JP" b="0" i="0" dirty="0">
                <a:solidFill>
                  <a:srgbClr val="374151"/>
                </a:solidFill>
                <a:effectLst/>
                <a:latin typeface="Söhne"/>
              </a:rPr>
              <a:t>:</a:t>
            </a:r>
          </a:p>
          <a:p>
            <a:pPr marL="742950" lvl="1" indent="-285750" algn="l">
              <a:buFont typeface="+mj-lt"/>
              <a:buAutoNum type="arabicPeriod"/>
            </a:pPr>
            <a:r>
              <a:rPr lang="ja-JP" altLang="en-US" b="0" i="0" dirty="0">
                <a:solidFill>
                  <a:srgbClr val="374151"/>
                </a:solidFill>
                <a:effectLst/>
                <a:latin typeface="Söhne"/>
              </a:rPr>
              <a:t>これは、データの種類、特性、およびその表現方法を指します。ビジュアライゼーションが何を表示するのか、どのデータが重要か、どの情報が視覚化されるのかを考慮します。</a:t>
            </a:r>
          </a:p>
          <a:p>
            <a:pPr algn="l">
              <a:buFont typeface="+mj-lt"/>
              <a:buAutoNum type="arabicPeriod"/>
            </a:pPr>
            <a:r>
              <a:rPr lang="ja-JP" altLang="en-US" b="1" i="0" dirty="0">
                <a:solidFill>
                  <a:srgbClr val="374151"/>
                </a:solidFill>
                <a:effectLst/>
                <a:latin typeface="Söhne"/>
              </a:rPr>
              <a:t>タスクの抽象化 </a:t>
            </a:r>
            <a:r>
              <a:rPr lang="en-US" altLang="ja-JP" b="1" i="0" dirty="0">
                <a:solidFill>
                  <a:srgbClr val="374151"/>
                </a:solidFill>
                <a:effectLst/>
                <a:latin typeface="Söhne"/>
              </a:rPr>
              <a:t>(Task Abstraction)</a:t>
            </a:r>
            <a:r>
              <a:rPr lang="en-US" altLang="ja-JP" b="0" i="0" dirty="0">
                <a:solidFill>
                  <a:srgbClr val="374151"/>
                </a:solidFill>
                <a:effectLst/>
                <a:latin typeface="Söhne"/>
              </a:rPr>
              <a:t>:</a:t>
            </a:r>
          </a:p>
          <a:p>
            <a:pPr marL="742950" lvl="1" indent="-285750" algn="l">
              <a:buFont typeface="+mj-lt"/>
              <a:buAutoNum type="arabicPeriod"/>
            </a:pPr>
            <a:r>
              <a:rPr lang="ja-JP" altLang="en-US" b="0" i="0" dirty="0">
                <a:solidFill>
                  <a:srgbClr val="374151"/>
                </a:solidFill>
                <a:effectLst/>
                <a:latin typeface="Söhne"/>
              </a:rPr>
              <a:t>なぜ特定のユーザーがビジュアライゼーションを見ているのか、彼らが達成しようとしている目標やタスクに焦点を当てます。</a:t>
            </a:r>
          </a:p>
          <a:p>
            <a:pPr marL="742950" lvl="1" indent="-285750" algn="l">
              <a:buFont typeface="+mj-lt"/>
              <a:buAutoNum type="arabicPeriod"/>
            </a:pPr>
            <a:r>
              <a:rPr lang="ja-JP" altLang="en-US" b="0" i="0" dirty="0">
                <a:solidFill>
                  <a:srgbClr val="374151"/>
                </a:solidFill>
                <a:effectLst/>
                <a:latin typeface="Söhne"/>
              </a:rPr>
              <a:t>タスクの抽象化は、ビジュアライゼーションの有用性と効果を評価するのに役立ちます。ユーザーがビジュアライゼーションを使用して何を達成しようとしているかを理解します。</a:t>
            </a:r>
          </a:p>
          <a:p>
            <a:br>
              <a:rPr lang="ja-JP" altLang="en-US" dirty="0"/>
            </a:br>
            <a:endParaRPr kumimoji="1" lang="ja-JP" altLang="en-US" dirty="0"/>
          </a:p>
        </p:txBody>
      </p:sp>
      <p:sp>
        <p:nvSpPr>
          <p:cNvPr id="4" name="スライド番号プレースホルダー 3"/>
          <p:cNvSpPr>
            <a:spLocks noGrp="1"/>
          </p:cNvSpPr>
          <p:nvPr>
            <p:ph type="sldNum" sz="quarter" idx="5"/>
          </p:nvPr>
        </p:nvSpPr>
        <p:spPr/>
        <p:txBody>
          <a:bodyPr/>
          <a:lstStyle/>
          <a:p>
            <a:fld id="{4452C841-C71E-4BB6-9631-57D419BE4A6F}" type="slidenum">
              <a:rPr kumimoji="1" lang="ja-JP" altLang="en-US" smtClean="0"/>
              <a:t>4</a:t>
            </a:fld>
            <a:endParaRPr kumimoji="1" lang="ja-JP" altLang="en-US"/>
          </a:p>
        </p:txBody>
      </p:sp>
    </p:spTree>
    <p:extLst>
      <p:ext uri="{BB962C8B-B14F-4D97-AF65-F5344CB8AC3E}">
        <p14:creationId xmlns:p14="http://schemas.microsoft.com/office/powerpoint/2010/main" val="3837774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ビジュアルエンコーディングと対話イディオム</a:t>
            </a:r>
            <a:endParaRPr kumimoji="1" lang="en-US" altLang="ja-JP" dirty="0"/>
          </a:p>
          <a:p>
            <a:pPr algn="l">
              <a:buFont typeface="+mj-lt"/>
              <a:buAutoNum type="arabicPeriod"/>
            </a:pPr>
            <a:r>
              <a:rPr lang="ja-JP" altLang="en-US" b="1" i="0" dirty="0">
                <a:solidFill>
                  <a:srgbClr val="374151"/>
                </a:solidFill>
                <a:effectLst/>
                <a:latin typeface="Söhne"/>
              </a:rPr>
              <a:t>ビジュアルエンコーディングイディオム（</a:t>
            </a:r>
            <a:r>
              <a:rPr lang="en-US" altLang="ja-JP" b="1" i="0" dirty="0">
                <a:solidFill>
                  <a:srgbClr val="374151"/>
                </a:solidFill>
                <a:effectLst/>
                <a:latin typeface="Söhne"/>
              </a:rPr>
              <a:t>Encoding Idiom</a:t>
            </a:r>
            <a:r>
              <a:rPr lang="ja-JP" altLang="en-US" b="1" i="0" dirty="0">
                <a:solidFill>
                  <a:srgbClr val="374151"/>
                </a:solidFill>
                <a:effectLst/>
                <a:latin typeface="Söhne"/>
              </a:rPr>
              <a:t>）</a:t>
            </a:r>
            <a:r>
              <a:rPr lang="en-US" altLang="ja-JP" b="0" i="0" dirty="0">
                <a:solidFill>
                  <a:srgbClr val="374151"/>
                </a:solidFill>
                <a:effectLst/>
                <a:latin typeface="Söhne"/>
              </a:rPr>
              <a:t>:</a:t>
            </a:r>
          </a:p>
          <a:p>
            <a:pPr marL="742950" lvl="1" indent="-285750" algn="l">
              <a:buFont typeface="+mj-lt"/>
              <a:buAutoNum type="arabicPeriod"/>
            </a:pPr>
            <a:r>
              <a:rPr lang="ja-JP" altLang="en-US" b="0" i="0" dirty="0">
                <a:solidFill>
                  <a:srgbClr val="374151"/>
                </a:solidFill>
                <a:effectLst/>
                <a:latin typeface="Söhne"/>
              </a:rPr>
              <a:t>データ要素、属性、および関係を視覚的なマーク、色、形状、位置などにマッピングする方法を指します。</a:t>
            </a:r>
          </a:p>
          <a:p>
            <a:pPr marL="742950" lvl="1" indent="-285750" algn="l">
              <a:buFont typeface="+mj-lt"/>
              <a:buAutoNum type="arabicPeriod"/>
            </a:pPr>
            <a:r>
              <a:rPr lang="ja-JP" altLang="en-US" b="0" i="0" dirty="0">
                <a:solidFill>
                  <a:srgbClr val="374151"/>
                </a:solidFill>
                <a:effectLst/>
                <a:latin typeface="Söhne"/>
              </a:rPr>
              <a:t>例えば、散布図、折れ線グラフ、棒グラフなど、データの種類に応じた視覚的な表現方法が含まれます。</a:t>
            </a:r>
          </a:p>
          <a:p>
            <a:pPr algn="l">
              <a:buFont typeface="+mj-lt"/>
              <a:buAutoNum type="arabicPeriod"/>
            </a:pPr>
            <a:r>
              <a:rPr lang="ja-JP" altLang="en-US" b="1" i="0" dirty="0">
                <a:solidFill>
                  <a:srgbClr val="374151"/>
                </a:solidFill>
                <a:effectLst/>
                <a:latin typeface="Söhne"/>
              </a:rPr>
              <a:t>対話イディオム（</a:t>
            </a:r>
            <a:r>
              <a:rPr lang="en-US" altLang="ja-JP" b="1" i="0" dirty="0">
                <a:solidFill>
                  <a:srgbClr val="374151"/>
                </a:solidFill>
                <a:effectLst/>
                <a:latin typeface="Söhne"/>
              </a:rPr>
              <a:t>Interaction Idiom</a:t>
            </a:r>
            <a:r>
              <a:rPr lang="ja-JP" altLang="en-US" b="1" i="0" dirty="0">
                <a:solidFill>
                  <a:srgbClr val="374151"/>
                </a:solidFill>
                <a:effectLst/>
                <a:latin typeface="Söhne"/>
              </a:rPr>
              <a:t>）</a:t>
            </a:r>
            <a:r>
              <a:rPr lang="en-US" altLang="ja-JP" b="0" i="0" dirty="0">
                <a:solidFill>
                  <a:srgbClr val="374151"/>
                </a:solidFill>
                <a:effectLst/>
                <a:latin typeface="Söhne"/>
              </a:rPr>
              <a:t>:</a:t>
            </a:r>
          </a:p>
          <a:p>
            <a:pPr marL="742950" lvl="1" indent="-285750" algn="l">
              <a:buFont typeface="+mj-lt"/>
              <a:buAutoNum type="arabicPeriod"/>
            </a:pPr>
            <a:r>
              <a:rPr lang="ja-JP" altLang="en-US" b="0" i="0" dirty="0">
                <a:solidFill>
                  <a:srgbClr val="374151"/>
                </a:solidFill>
                <a:effectLst/>
                <a:latin typeface="Söhne"/>
              </a:rPr>
              <a:t>ユーザーがビジュアル化されたデータを操作、操作、フィルタリング、探索する方法が含まれます。</a:t>
            </a:r>
          </a:p>
          <a:p>
            <a:endParaRPr kumimoji="1" lang="en-US" altLang="ja-JP" dirty="0"/>
          </a:p>
        </p:txBody>
      </p:sp>
      <p:sp>
        <p:nvSpPr>
          <p:cNvPr id="4" name="スライド番号プレースホルダー 3"/>
          <p:cNvSpPr>
            <a:spLocks noGrp="1"/>
          </p:cNvSpPr>
          <p:nvPr>
            <p:ph type="sldNum" sz="quarter" idx="5"/>
          </p:nvPr>
        </p:nvSpPr>
        <p:spPr/>
        <p:txBody>
          <a:bodyPr/>
          <a:lstStyle/>
          <a:p>
            <a:fld id="{4452C841-C71E-4BB6-9631-57D419BE4A6F}" type="slidenum">
              <a:rPr kumimoji="1" lang="ja-JP" altLang="en-US" smtClean="0"/>
              <a:t>5</a:t>
            </a:fld>
            <a:endParaRPr kumimoji="1" lang="ja-JP" altLang="en-US"/>
          </a:p>
        </p:txBody>
      </p:sp>
    </p:spTree>
    <p:extLst>
      <p:ext uri="{BB962C8B-B14F-4D97-AF65-F5344CB8AC3E}">
        <p14:creationId xmlns:p14="http://schemas.microsoft.com/office/powerpoint/2010/main" val="4085905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dirty="0">
                <a:solidFill>
                  <a:srgbClr val="E8EAED"/>
                </a:solidFill>
                <a:effectLst/>
                <a:latin typeface="Roboto" panose="02000000000000000000" pitchFamily="2" charset="0"/>
              </a:rPr>
              <a:t>アルゴリズムレベルがあります。「どのようにして効率的に計算し、計算コンテキストで具現化するか？」</a:t>
            </a:r>
            <a:endParaRPr lang="en-US" altLang="ja-JP" b="0" i="0" dirty="0">
              <a:solidFill>
                <a:srgbClr val="E8EAED"/>
              </a:solidFill>
              <a:effectLst/>
              <a:latin typeface="Roboto" panose="02000000000000000000" pitchFamily="2" charset="0"/>
            </a:endParaRPr>
          </a:p>
          <a:p>
            <a:r>
              <a:rPr lang="ja-JP" altLang="en-US" b="0" i="0" dirty="0">
                <a:solidFill>
                  <a:srgbClr val="374151"/>
                </a:solidFill>
                <a:effectLst/>
                <a:latin typeface="Söhne"/>
              </a:rPr>
              <a:t>簡単に言うとアルゴリズムや計算手法を選択し、それをコンピュータプログラムとして実装し、計算環境で実行する方法を考えるということです。</a:t>
            </a:r>
            <a:endParaRPr kumimoji="1" lang="ja-JP" altLang="en-US" dirty="0"/>
          </a:p>
        </p:txBody>
      </p:sp>
      <p:sp>
        <p:nvSpPr>
          <p:cNvPr id="4" name="スライド番号プレースホルダー 3"/>
          <p:cNvSpPr>
            <a:spLocks noGrp="1"/>
          </p:cNvSpPr>
          <p:nvPr>
            <p:ph type="sldNum" sz="quarter" idx="5"/>
          </p:nvPr>
        </p:nvSpPr>
        <p:spPr/>
        <p:txBody>
          <a:bodyPr/>
          <a:lstStyle/>
          <a:p>
            <a:fld id="{4452C841-C71E-4BB6-9631-57D419BE4A6F}" type="slidenum">
              <a:rPr kumimoji="1" lang="ja-JP" altLang="en-US" smtClean="0"/>
              <a:t>6</a:t>
            </a:fld>
            <a:endParaRPr kumimoji="1" lang="ja-JP" altLang="en-US"/>
          </a:p>
        </p:txBody>
      </p:sp>
    </p:spTree>
    <p:extLst>
      <p:ext uri="{BB962C8B-B14F-4D97-AF65-F5344CB8AC3E}">
        <p14:creationId xmlns:p14="http://schemas.microsoft.com/office/powerpoint/2010/main" val="2913875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先ほど説明した</a:t>
            </a:r>
            <a:r>
              <a:rPr kumimoji="1" lang="en-US" altLang="ja-JP" dirty="0"/>
              <a:t>4</a:t>
            </a:r>
            <a:r>
              <a:rPr kumimoji="1" lang="ja-JP" altLang="en-US" dirty="0"/>
              <a:t>つのレベルにはそれぞれのレベルで異なる方法でミスがある可能性があります。</a:t>
            </a:r>
            <a:endParaRPr kumimoji="1" lang="en-US" altLang="ja-JP" dirty="0"/>
          </a:p>
          <a:p>
            <a:r>
              <a:rPr kumimoji="1" lang="ja-JP" altLang="en-US" dirty="0"/>
              <a:t>図の通り</a:t>
            </a:r>
            <a:endParaRPr kumimoji="1" lang="en-US" altLang="ja-JP" dirty="0"/>
          </a:p>
          <a:p>
            <a:r>
              <a:rPr kumimoji="1" lang="ja-JP" altLang="en-US" dirty="0"/>
              <a:t>ドメイン状況については特定の人のニーズを誤解すること</a:t>
            </a:r>
            <a:endParaRPr kumimoji="1" lang="en-US" altLang="ja-JP" dirty="0"/>
          </a:p>
          <a:p>
            <a:r>
              <a:rPr lang="ja-JP" altLang="en-US" b="0" i="0" dirty="0">
                <a:solidFill>
                  <a:srgbClr val="E8EAED"/>
                </a:solidFill>
                <a:effectLst/>
                <a:latin typeface="Roboto" panose="02000000000000000000" pitchFamily="2" charset="0"/>
              </a:rPr>
              <a:t>抽象化レベルでは、ユーザーに対して誤ったものを見せている可能性があります。</a:t>
            </a:r>
            <a:endParaRPr lang="en-US" altLang="ja-JP" b="0" i="0" dirty="0">
              <a:solidFill>
                <a:srgbClr val="E8EAED"/>
              </a:solidFill>
              <a:effectLst/>
              <a:latin typeface="Roboto" panose="02000000000000000000" pitchFamily="2" charset="0"/>
            </a:endParaRPr>
          </a:p>
          <a:p>
            <a:r>
              <a:rPr lang="ja-JP" altLang="en-US" b="0" i="0" dirty="0">
                <a:solidFill>
                  <a:srgbClr val="E8EAED"/>
                </a:solidFill>
                <a:effectLst/>
                <a:latin typeface="Roboto" panose="02000000000000000000" pitchFamily="2" charset="0"/>
              </a:rPr>
              <a:t>イディオムレベルにおいては、見せ方がうまく機能していない可能性があります。</a:t>
            </a:r>
            <a:endParaRPr lang="en-US" altLang="ja-JP" b="0" i="0" dirty="0">
              <a:solidFill>
                <a:srgbClr val="E8EAED"/>
              </a:solidFill>
              <a:effectLst/>
              <a:latin typeface="Roboto" panose="02000000000000000000" pitchFamily="2" charset="0"/>
            </a:endParaRPr>
          </a:p>
          <a:p>
            <a:r>
              <a:rPr kumimoji="1" lang="ja-JP" altLang="en-US" b="0" i="0" dirty="0">
                <a:solidFill>
                  <a:srgbClr val="E8EAED"/>
                </a:solidFill>
                <a:effectLst/>
                <a:latin typeface="Roboto" panose="02000000000000000000" pitchFamily="2" charset="0"/>
              </a:rPr>
              <a:t>アルゴリズムでは、計算がとても遅い可能性があります。</a:t>
            </a:r>
            <a:endParaRPr kumimoji="1" lang="ja-JP" altLang="en-US" dirty="0"/>
          </a:p>
        </p:txBody>
      </p:sp>
      <p:sp>
        <p:nvSpPr>
          <p:cNvPr id="4" name="スライド番号プレースホルダー 3"/>
          <p:cNvSpPr>
            <a:spLocks noGrp="1"/>
          </p:cNvSpPr>
          <p:nvPr>
            <p:ph type="sldNum" sz="quarter" idx="5"/>
          </p:nvPr>
        </p:nvSpPr>
        <p:spPr/>
        <p:txBody>
          <a:bodyPr/>
          <a:lstStyle/>
          <a:p>
            <a:fld id="{4452C841-C71E-4BB6-9631-57D419BE4A6F}" type="slidenum">
              <a:rPr kumimoji="1" lang="ja-JP" altLang="en-US" smtClean="0"/>
              <a:t>7</a:t>
            </a:fld>
            <a:endParaRPr kumimoji="1" lang="ja-JP" altLang="en-US"/>
          </a:p>
        </p:txBody>
      </p:sp>
    </p:spTree>
    <p:extLst>
      <p:ext uri="{BB962C8B-B14F-4D97-AF65-F5344CB8AC3E}">
        <p14:creationId xmlns:p14="http://schemas.microsoft.com/office/powerpoint/2010/main" val="586812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ドメインレベルの検証について</a:t>
            </a:r>
            <a:endParaRPr lang="en-US" altLang="ja-JP" dirty="0"/>
          </a:p>
          <a:p>
            <a:pPr algn="l">
              <a:buFont typeface="+mj-lt"/>
              <a:buAutoNum type="arabicPeriod"/>
            </a:pPr>
            <a:r>
              <a:rPr lang="ja-JP" altLang="en-US" b="1" i="0" dirty="0">
                <a:solidFill>
                  <a:srgbClr val="374151"/>
                </a:solidFill>
                <a:effectLst/>
                <a:latin typeface="Söhne"/>
              </a:rPr>
              <a:t>彼らのニーズを誤解しない</a:t>
            </a:r>
            <a:r>
              <a:rPr lang="en-US" altLang="ja-JP" b="0" i="0" dirty="0">
                <a:solidFill>
                  <a:srgbClr val="374151"/>
                </a:solidFill>
                <a:effectLst/>
                <a:latin typeface="Söhne"/>
              </a:rPr>
              <a:t>:</a:t>
            </a:r>
          </a:p>
          <a:p>
            <a:pPr marL="742950" lvl="1" indent="-285750" algn="l">
              <a:buFont typeface="+mj-lt"/>
              <a:buAutoNum type="arabicPeriod"/>
            </a:pPr>
            <a:r>
              <a:rPr lang="ja-JP" altLang="en-US" b="0" i="0" dirty="0">
                <a:solidFill>
                  <a:srgbClr val="374151"/>
                </a:solidFill>
                <a:effectLst/>
                <a:latin typeface="Söhne"/>
              </a:rPr>
              <a:t>ターゲットユーザーが抱える特定の問題、データの性質、および彼らがデータに関してどのような質問をしているかを正確に理解することが重要です。ターゲットユーザーのニーズを誤解すると、設計したビジュアライゼーションが役立たずになる可能性があります。</a:t>
            </a:r>
          </a:p>
          <a:p>
            <a:pPr algn="l">
              <a:buFont typeface="+mj-lt"/>
              <a:buAutoNum type="arabicPeriod"/>
            </a:pPr>
            <a:r>
              <a:rPr lang="ja-JP" altLang="en-US" b="1" i="0" dirty="0">
                <a:solidFill>
                  <a:srgbClr val="374151"/>
                </a:solidFill>
                <a:effectLst/>
                <a:latin typeface="Söhne"/>
              </a:rPr>
              <a:t>ターゲットユーザーの観察とインタビュー</a:t>
            </a:r>
            <a:r>
              <a:rPr lang="en-US" altLang="ja-JP" b="0" i="0" dirty="0">
                <a:solidFill>
                  <a:srgbClr val="374151"/>
                </a:solidFill>
                <a:effectLst/>
                <a:latin typeface="Söhne"/>
              </a:rPr>
              <a:t>:</a:t>
            </a:r>
          </a:p>
          <a:p>
            <a:pPr marL="742950" lvl="1" indent="-285750" algn="l">
              <a:buFont typeface="+mj-lt"/>
              <a:buAutoNum type="arabicPeriod"/>
            </a:pPr>
            <a:r>
              <a:rPr lang="ja-JP" altLang="en-US" b="0" i="0" dirty="0">
                <a:solidFill>
                  <a:srgbClr val="374151"/>
                </a:solidFill>
                <a:effectLst/>
                <a:latin typeface="Söhne"/>
              </a:rPr>
              <a:t>ターゲットユーザーと直接対話し、彼らの作業プロセスや要求事項について詳細にインタビューします。彼らのフィードバックと洞察を収集し、彼らの視点からビジュアライゼーションの要件を洗練させます。</a:t>
            </a:r>
          </a:p>
          <a:p>
            <a:pPr algn="l">
              <a:buFont typeface="+mj-lt"/>
              <a:buAutoNum type="arabicPeriod"/>
            </a:pPr>
            <a:r>
              <a:rPr lang="ja-JP" altLang="en-US" b="1" i="0" dirty="0">
                <a:solidFill>
                  <a:srgbClr val="374151"/>
                </a:solidFill>
                <a:effectLst/>
                <a:latin typeface="Söhne"/>
              </a:rPr>
              <a:t>アドプション率の観察</a:t>
            </a:r>
            <a:r>
              <a:rPr lang="en-US" altLang="ja-JP" b="0" i="0" dirty="0">
                <a:solidFill>
                  <a:srgbClr val="374151"/>
                </a:solidFill>
                <a:effectLst/>
                <a:latin typeface="Söhne"/>
              </a:rPr>
              <a:t>:</a:t>
            </a:r>
          </a:p>
          <a:p>
            <a:pPr marL="742950" lvl="1" indent="-285750" algn="l">
              <a:buFont typeface="+mj-lt"/>
              <a:buAutoNum type="arabicPeriod"/>
            </a:pPr>
            <a:r>
              <a:rPr lang="ja-JP" altLang="en-US" b="0" i="0" dirty="0">
                <a:solidFill>
                  <a:srgbClr val="374151"/>
                </a:solidFill>
                <a:effectLst/>
                <a:latin typeface="Söhne"/>
              </a:rPr>
              <a:t>ビジュアライゼーションシステムが実際にターゲットユーザーによってどの程度採用されているかを監視します。高いアドプション率は、システムがターゲットユーザーのニーズに合致しており、実際の問題に対処していることを示唆します。低いアドプション率は、設計が改善の余地があることを示すサインとなる場合があり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4452C841-C71E-4BB6-9631-57D419BE4A6F}" type="slidenum">
              <a:rPr kumimoji="1" lang="ja-JP" altLang="en-US" smtClean="0"/>
              <a:t>8</a:t>
            </a:fld>
            <a:endParaRPr kumimoji="1" lang="ja-JP" altLang="en-US"/>
          </a:p>
        </p:txBody>
      </p:sp>
    </p:spTree>
    <p:extLst>
      <p:ext uri="{BB962C8B-B14F-4D97-AF65-F5344CB8AC3E}">
        <p14:creationId xmlns:p14="http://schemas.microsoft.com/office/powerpoint/2010/main" val="348884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buFont typeface="+mj-lt"/>
              <a:buAutoNum type="arabicPeriod"/>
            </a:pPr>
            <a:r>
              <a:rPr lang="ja-JP" altLang="en-US" dirty="0"/>
              <a:t>抽象化の検証について</a:t>
            </a:r>
            <a:br>
              <a:rPr lang="ja-JP" altLang="en-US" dirty="0"/>
            </a:br>
            <a:r>
              <a:rPr lang="ja-JP" altLang="en-US" b="1" i="0" dirty="0">
                <a:solidFill>
                  <a:srgbClr val="374151"/>
                </a:solidFill>
                <a:effectLst/>
                <a:latin typeface="Söhne"/>
              </a:rPr>
              <a:t>彼らに誤った情報を示していないことを確認</a:t>
            </a:r>
            <a:r>
              <a:rPr lang="en-US" altLang="ja-JP" b="0" i="0" dirty="0">
                <a:solidFill>
                  <a:srgbClr val="374151"/>
                </a:solidFill>
                <a:effectLst/>
                <a:latin typeface="Söhne"/>
              </a:rPr>
              <a:t>:</a:t>
            </a:r>
          </a:p>
          <a:p>
            <a:pPr marL="742950" lvl="1" indent="-285750" algn="l">
              <a:buFont typeface="+mj-lt"/>
              <a:buAutoNum type="arabicPeriod"/>
            </a:pPr>
            <a:r>
              <a:rPr lang="ja-JP" altLang="en-US" b="0" i="0" dirty="0">
                <a:solidFill>
                  <a:srgbClr val="374151"/>
                </a:solidFill>
                <a:effectLst/>
                <a:latin typeface="Söhne"/>
              </a:rPr>
              <a:t>ビジュアライゼーションがターゲットユーザーに対して正確な情報を提供しているかを確認します。誤った情報を表示することは、ユーザーに誤った理解をもたらし、意思決定や問題解決に悪影響を及ぼす可能性があります。</a:t>
            </a:r>
          </a:p>
          <a:p>
            <a:pPr algn="l">
              <a:buFont typeface="+mj-lt"/>
              <a:buAutoNum type="arabicPeriod"/>
            </a:pPr>
            <a:r>
              <a:rPr lang="ja-JP" altLang="en-US" b="1" i="0" dirty="0">
                <a:solidFill>
                  <a:srgbClr val="374151"/>
                </a:solidFill>
                <a:effectLst/>
                <a:latin typeface="Söhne"/>
              </a:rPr>
              <a:t>ターゲットユーザーへのテストと効用の証拠の収集</a:t>
            </a:r>
            <a:r>
              <a:rPr lang="en-US" altLang="ja-JP" b="0" i="0" dirty="0">
                <a:solidFill>
                  <a:srgbClr val="374151"/>
                </a:solidFill>
                <a:effectLst/>
                <a:latin typeface="Söhne"/>
              </a:rPr>
              <a:t>:</a:t>
            </a:r>
          </a:p>
          <a:p>
            <a:pPr marL="742950" lvl="1" indent="-285750" algn="l">
              <a:buFont typeface="+mj-lt"/>
              <a:buAutoNum type="arabicPeriod"/>
            </a:pPr>
            <a:r>
              <a:rPr lang="ja-JP" altLang="en-US" b="0" i="0" dirty="0">
                <a:solidFill>
                  <a:srgbClr val="374151"/>
                </a:solidFill>
                <a:effectLst/>
                <a:latin typeface="Söhne"/>
              </a:rPr>
              <a:t>ビジュアライゼーションをターゲットユーザーに実際に使用させ、その効用に関する証拠を収集します。これには、ターゲットユーザーからのフィードバック、インタビュー、および使用時のアクションに関する観察が含まれます。この方法により、ビジュアライゼーションの設計が目的を達成しているかどうかを評価できます。</a:t>
            </a:r>
          </a:p>
          <a:p>
            <a:pPr algn="l">
              <a:buFont typeface="+mj-lt"/>
              <a:buAutoNum type="arabicPeriod"/>
            </a:pPr>
            <a:r>
              <a:rPr lang="ja-JP" altLang="en-US" b="1" i="0" dirty="0">
                <a:solidFill>
                  <a:srgbClr val="374151"/>
                </a:solidFill>
                <a:effectLst/>
                <a:latin typeface="Söhne"/>
              </a:rPr>
              <a:t>システムのユーザー使用についての検証</a:t>
            </a:r>
            <a:r>
              <a:rPr lang="en-US" altLang="ja-JP" b="0" i="0" dirty="0">
                <a:solidFill>
                  <a:srgbClr val="374151"/>
                </a:solidFill>
                <a:effectLst/>
                <a:latin typeface="Söhne"/>
              </a:rPr>
              <a:t>:</a:t>
            </a:r>
          </a:p>
          <a:p>
            <a:pPr marL="742950" lvl="1" indent="-285750" algn="l">
              <a:buFont typeface="+mj-lt"/>
              <a:buAutoNum type="arabicPeriod"/>
            </a:pPr>
            <a:r>
              <a:rPr lang="ja-JP" altLang="en-US" b="0" i="0" dirty="0">
                <a:solidFill>
                  <a:srgbClr val="374151"/>
                </a:solidFill>
                <a:effectLst/>
                <a:latin typeface="Söhne"/>
              </a:rPr>
              <a:t>ビジュアライゼーションシステムを実際の運用環境に展開し、ユーザーがどのようにシステムを使用するかを文書化します。フィールドスタディは、ビジュアライゼーションが実際の問題に適しているかどうかを確認するために役立ちます。システムのユーザーの使用方法やパターンを記録し、システムの改善点を特定し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4452C841-C71E-4BB6-9631-57D419BE4A6F}" type="slidenum">
              <a:rPr kumimoji="1" lang="ja-JP" altLang="en-US" smtClean="0"/>
              <a:t>9</a:t>
            </a:fld>
            <a:endParaRPr kumimoji="1" lang="ja-JP" altLang="en-US"/>
          </a:p>
        </p:txBody>
      </p:sp>
    </p:spTree>
    <p:extLst>
      <p:ext uri="{BB962C8B-B14F-4D97-AF65-F5344CB8AC3E}">
        <p14:creationId xmlns:p14="http://schemas.microsoft.com/office/powerpoint/2010/main" val="118808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8E27F-A2ED-A9C9-064A-3DE2F0B9BF4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1E958BF-3B42-D208-1B3B-09DB176E91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CCCCD42-0517-08FD-7B08-4DB726DD71F7}"/>
              </a:ext>
            </a:extLst>
          </p:cNvPr>
          <p:cNvSpPr>
            <a:spLocks noGrp="1"/>
          </p:cNvSpPr>
          <p:nvPr>
            <p:ph type="dt" sz="half" idx="10"/>
          </p:nvPr>
        </p:nvSpPr>
        <p:spPr/>
        <p:txBody>
          <a:bodyPr/>
          <a:lstStyle/>
          <a:p>
            <a:fld id="{101E8A33-7FFB-467B-A4BF-E29FB1D26604}" type="datetimeFigureOut">
              <a:rPr kumimoji="1" lang="ja-JP" altLang="en-US" smtClean="0"/>
              <a:t>2023/11/2</a:t>
            </a:fld>
            <a:endParaRPr kumimoji="1" lang="ja-JP" altLang="en-US"/>
          </a:p>
        </p:txBody>
      </p:sp>
      <p:sp>
        <p:nvSpPr>
          <p:cNvPr id="5" name="フッター プレースホルダー 4">
            <a:extLst>
              <a:ext uri="{FF2B5EF4-FFF2-40B4-BE49-F238E27FC236}">
                <a16:creationId xmlns:a16="http://schemas.microsoft.com/office/drawing/2014/main" id="{EA3A0CF3-42F0-EF17-3E64-C80F83AB08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AB199F2-D94C-1453-ADD6-F95539FBEEEA}"/>
              </a:ext>
            </a:extLst>
          </p:cNvPr>
          <p:cNvSpPr>
            <a:spLocks noGrp="1"/>
          </p:cNvSpPr>
          <p:nvPr>
            <p:ph type="sldNum" sz="quarter" idx="12"/>
          </p:nvPr>
        </p:nvSpPr>
        <p:spPr/>
        <p:txBody>
          <a:bodyPr/>
          <a:lstStyle/>
          <a:p>
            <a:fld id="{1D6E088C-9996-44B4-B9A1-4B44F2505F28}" type="slidenum">
              <a:rPr kumimoji="1" lang="ja-JP" altLang="en-US" smtClean="0"/>
              <a:t>‹#›</a:t>
            </a:fld>
            <a:endParaRPr kumimoji="1" lang="ja-JP" altLang="en-US"/>
          </a:p>
        </p:txBody>
      </p:sp>
    </p:spTree>
    <p:extLst>
      <p:ext uri="{BB962C8B-B14F-4D97-AF65-F5344CB8AC3E}">
        <p14:creationId xmlns:p14="http://schemas.microsoft.com/office/powerpoint/2010/main" val="3280245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CCA4BC-3AFD-8CC7-EAFB-2AC594B0FDB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02B4341-A3A5-6489-1B3F-EE4A2DEBF98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5353AD3-9E0B-AD25-AE2F-0A4A9080F931}"/>
              </a:ext>
            </a:extLst>
          </p:cNvPr>
          <p:cNvSpPr>
            <a:spLocks noGrp="1"/>
          </p:cNvSpPr>
          <p:nvPr>
            <p:ph type="dt" sz="half" idx="10"/>
          </p:nvPr>
        </p:nvSpPr>
        <p:spPr/>
        <p:txBody>
          <a:bodyPr/>
          <a:lstStyle/>
          <a:p>
            <a:fld id="{101E8A33-7FFB-467B-A4BF-E29FB1D26604}" type="datetimeFigureOut">
              <a:rPr kumimoji="1" lang="ja-JP" altLang="en-US" smtClean="0"/>
              <a:t>2023/11/2</a:t>
            </a:fld>
            <a:endParaRPr kumimoji="1" lang="ja-JP" altLang="en-US"/>
          </a:p>
        </p:txBody>
      </p:sp>
      <p:sp>
        <p:nvSpPr>
          <p:cNvPr id="5" name="フッター プレースホルダー 4">
            <a:extLst>
              <a:ext uri="{FF2B5EF4-FFF2-40B4-BE49-F238E27FC236}">
                <a16:creationId xmlns:a16="http://schemas.microsoft.com/office/drawing/2014/main" id="{87333C20-4DDF-269F-FC38-5192134E441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06C9DC1-A107-4BF9-4C03-033CF1834972}"/>
              </a:ext>
            </a:extLst>
          </p:cNvPr>
          <p:cNvSpPr>
            <a:spLocks noGrp="1"/>
          </p:cNvSpPr>
          <p:nvPr>
            <p:ph type="sldNum" sz="quarter" idx="12"/>
          </p:nvPr>
        </p:nvSpPr>
        <p:spPr/>
        <p:txBody>
          <a:bodyPr/>
          <a:lstStyle/>
          <a:p>
            <a:fld id="{1D6E088C-9996-44B4-B9A1-4B44F2505F28}" type="slidenum">
              <a:rPr kumimoji="1" lang="ja-JP" altLang="en-US" smtClean="0"/>
              <a:t>‹#›</a:t>
            </a:fld>
            <a:endParaRPr kumimoji="1" lang="ja-JP" altLang="en-US"/>
          </a:p>
        </p:txBody>
      </p:sp>
    </p:spTree>
    <p:extLst>
      <p:ext uri="{BB962C8B-B14F-4D97-AF65-F5344CB8AC3E}">
        <p14:creationId xmlns:p14="http://schemas.microsoft.com/office/powerpoint/2010/main" val="297043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25269E2-2765-9135-95BB-11DCFC900B6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2E3D88D-3D04-7308-5521-DD69AA7C59B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6555553-21AD-20C6-F00A-2CAEEBD61ED5}"/>
              </a:ext>
            </a:extLst>
          </p:cNvPr>
          <p:cNvSpPr>
            <a:spLocks noGrp="1"/>
          </p:cNvSpPr>
          <p:nvPr>
            <p:ph type="dt" sz="half" idx="10"/>
          </p:nvPr>
        </p:nvSpPr>
        <p:spPr/>
        <p:txBody>
          <a:bodyPr/>
          <a:lstStyle/>
          <a:p>
            <a:fld id="{101E8A33-7FFB-467B-A4BF-E29FB1D26604}" type="datetimeFigureOut">
              <a:rPr kumimoji="1" lang="ja-JP" altLang="en-US" smtClean="0"/>
              <a:t>2023/11/2</a:t>
            </a:fld>
            <a:endParaRPr kumimoji="1" lang="ja-JP" altLang="en-US"/>
          </a:p>
        </p:txBody>
      </p:sp>
      <p:sp>
        <p:nvSpPr>
          <p:cNvPr id="5" name="フッター プレースホルダー 4">
            <a:extLst>
              <a:ext uri="{FF2B5EF4-FFF2-40B4-BE49-F238E27FC236}">
                <a16:creationId xmlns:a16="http://schemas.microsoft.com/office/drawing/2014/main" id="{656ABC47-4E14-7DF3-72F4-B80725780A3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B24FA55-C662-5CC8-3EB1-3E603D210092}"/>
              </a:ext>
            </a:extLst>
          </p:cNvPr>
          <p:cNvSpPr>
            <a:spLocks noGrp="1"/>
          </p:cNvSpPr>
          <p:nvPr>
            <p:ph type="sldNum" sz="quarter" idx="12"/>
          </p:nvPr>
        </p:nvSpPr>
        <p:spPr/>
        <p:txBody>
          <a:bodyPr/>
          <a:lstStyle/>
          <a:p>
            <a:fld id="{1D6E088C-9996-44B4-B9A1-4B44F2505F28}" type="slidenum">
              <a:rPr kumimoji="1" lang="ja-JP" altLang="en-US" smtClean="0"/>
              <a:t>‹#›</a:t>
            </a:fld>
            <a:endParaRPr kumimoji="1" lang="ja-JP" altLang="en-US"/>
          </a:p>
        </p:txBody>
      </p:sp>
    </p:spTree>
    <p:extLst>
      <p:ext uri="{BB962C8B-B14F-4D97-AF65-F5344CB8AC3E}">
        <p14:creationId xmlns:p14="http://schemas.microsoft.com/office/powerpoint/2010/main" val="200188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005E6F-38E4-EA7A-0804-8C9D1F53B08F}"/>
              </a:ext>
            </a:extLst>
          </p:cNvPr>
          <p:cNvSpPr>
            <a:spLocks noGrp="1"/>
          </p:cNvSpPr>
          <p:nvPr>
            <p:ph type="title"/>
          </p:nvPr>
        </p:nvSpPr>
        <p:spPr/>
        <p:txBody>
          <a:body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83234C84-728C-04DF-6370-1733296FCD5A}"/>
              </a:ext>
            </a:extLst>
          </p:cNvPr>
          <p:cNvSpPr>
            <a:spLocks noGrp="1"/>
          </p:cNvSpPr>
          <p:nvPr>
            <p:ph idx="1"/>
          </p:nvPr>
        </p:nvSpPr>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B3281413-FFD2-A8F7-12D0-3E726439B423}"/>
              </a:ext>
            </a:extLst>
          </p:cNvPr>
          <p:cNvSpPr>
            <a:spLocks noGrp="1"/>
          </p:cNvSpPr>
          <p:nvPr>
            <p:ph type="dt" sz="half" idx="10"/>
          </p:nvPr>
        </p:nvSpPr>
        <p:spPr/>
        <p:txBody>
          <a:bodyPr/>
          <a:lstStyle/>
          <a:p>
            <a:fld id="{101E8A33-7FFB-467B-A4BF-E29FB1D26604}" type="datetimeFigureOut">
              <a:rPr kumimoji="1" lang="ja-JP" altLang="en-US" smtClean="0"/>
              <a:t>2023/11/2</a:t>
            </a:fld>
            <a:endParaRPr kumimoji="1" lang="ja-JP" altLang="en-US"/>
          </a:p>
        </p:txBody>
      </p:sp>
      <p:sp>
        <p:nvSpPr>
          <p:cNvPr id="5" name="フッター プレースホルダー 4">
            <a:extLst>
              <a:ext uri="{FF2B5EF4-FFF2-40B4-BE49-F238E27FC236}">
                <a16:creationId xmlns:a16="http://schemas.microsoft.com/office/drawing/2014/main" id="{080F3027-86E3-FD2C-A705-BAD01FBBB6B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6A5AA8F-A026-BE8B-AE29-639AB07CAAB1}"/>
              </a:ext>
            </a:extLst>
          </p:cNvPr>
          <p:cNvSpPr>
            <a:spLocks noGrp="1"/>
          </p:cNvSpPr>
          <p:nvPr>
            <p:ph type="sldNum" sz="quarter" idx="12"/>
          </p:nvPr>
        </p:nvSpPr>
        <p:spPr/>
        <p:txBody>
          <a:bodyPr/>
          <a:lstStyle/>
          <a:p>
            <a:fld id="{1D6E088C-9996-44B4-B9A1-4B44F2505F28}" type="slidenum">
              <a:rPr kumimoji="1" lang="ja-JP" altLang="en-US" smtClean="0"/>
              <a:t>‹#›</a:t>
            </a:fld>
            <a:endParaRPr kumimoji="1" lang="ja-JP" altLang="en-US"/>
          </a:p>
        </p:txBody>
      </p:sp>
    </p:spTree>
    <p:extLst>
      <p:ext uri="{BB962C8B-B14F-4D97-AF65-F5344CB8AC3E}">
        <p14:creationId xmlns:p14="http://schemas.microsoft.com/office/powerpoint/2010/main" val="1676499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F4BA96-5500-13D9-216A-F2BB7D22FAE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D5B286A-308F-7E99-FFAF-B59B3472B5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3C3DF7E-CB1D-5F7E-C5DA-A08F0507F264}"/>
              </a:ext>
            </a:extLst>
          </p:cNvPr>
          <p:cNvSpPr>
            <a:spLocks noGrp="1"/>
          </p:cNvSpPr>
          <p:nvPr>
            <p:ph type="dt" sz="half" idx="10"/>
          </p:nvPr>
        </p:nvSpPr>
        <p:spPr/>
        <p:txBody>
          <a:bodyPr/>
          <a:lstStyle/>
          <a:p>
            <a:fld id="{101E8A33-7FFB-467B-A4BF-E29FB1D26604}" type="datetimeFigureOut">
              <a:rPr kumimoji="1" lang="ja-JP" altLang="en-US" smtClean="0"/>
              <a:t>2023/11/2</a:t>
            </a:fld>
            <a:endParaRPr kumimoji="1" lang="ja-JP" altLang="en-US"/>
          </a:p>
        </p:txBody>
      </p:sp>
      <p:sp>
        <p:nvSpPr>
          <p:cNvPr id="5" name="フッター プレースホルダー 4">
            <a:extLst>
              <a:ext uri="{FF2B5EF4-FFF2-40B4-BE49-F238E27FC236}">
                <a16:creationId xmlns:a16="http://schemas.microsoft.com/office/drawing/2014/main" id="{BB6FCFC7-51B9-0084-665B-8720DE0D227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0C86D16-47D5-2D1B-D374-6F2458BB792A}"/>
              </a:ext>
            </a:extLst>
          </p:cNvPr>
          <p:cNvSpPr>
            <a:spLocks noGrp="1"/>
          </p:cNvSpPr>
          <p:nvPr>
            <p:ph type="sldNum" sz="quarter" idx="12"/>
          </p:nvPr>
        </p:nvSpPr>
        <p:spPr/>
        <p:txBody>
          <a:bodyPr/>
          <a:lstStyle/>
          <a:p>
            <a:fld id="{1D6E088C-9996-44B4-B9A1-4B44F2505F28}" type="slidenum">
              <a:rPr kumimoji="1" lang="ja-JP" altLang="en-US" smtClean="0"/>
              <a:t>‹#›</a:t>
            </a:fld>
            <a:endParaRPr kumimoji="1" lang="ja-JP" altLang="en-US"/>
          </a:p>
        </p:txBody>
      </p:sp>
    </p:spTree>
    <p:extLst>
      <p:ext uri="{BB962C8B-B14F-4D97-AF65-F5344CB8AC3E}">
        <p14:creationId xmlns:p14="http://schemas.microsoft.com/office/powerpoint/2010/main" val="1817063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6383ED-F1A3-AB38-E0A8-C760BBB71B0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EDD465-B612-8F44-131D-6FAF8550C50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C5AA9B9-AB4C-00A0-010D-C4EDA9CD4BA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F6C04AB-3F6A-620B-5059-EB63AF8E1CEE}"/>
              </a:ext>
            </a:extLst>
          </p:cNvPr>
          <p:cNvSpPr>
            <a:spLocks noGrp="1"/>
          </p:cNvSpPr>
          <p:nvPr>
            <p:ph type="dt" sz="half" idx="10"/>
          </p:nvPr>
        </p:nvSpPr>
        <p:spPr/>
        <p:txBody>
          <a:bodyPr/>
          <a:lstStyle/>
          <a:p>
            <a:fld id="{101E8A33-7FFB-467B-A4BF-E29FB1D26604}" type="datetimeFigureOut">
              <a:rPr kumimoji="1" lang="ja-JP" altLang="en-US" smtClean="0"/>
              <a:t>2023/11/2</a:t>
            </a:fld>
            <a:endParaRPr kumimoji="1" lang="ja-JP" altLang="en-US"/>
          </a:p>
        </p:txBody>
      </p:sp>
      <p:sp>
        <p:nvSpPr>
          <p:cNvPr id="6" name="フッター プレースホルダー 5">
            <a:extLst>
              <a:ext uri="{FF2B5EF4-FFF2-40B4-BE49-F238E27FC236}">
                <a16:creationId xmlns:a16="http://schemas.microsoft.com/office/drawing/2014/main" id="{0E28D6B9-CD8D-9DF3-EF04-2F09DA04F21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0DA9878-0E17-2084-E096-330D06D43DD3}"/>
              </a:ext>
            </a:extLst>
          </p:cNvPr>
          <p:cNvSpPr>
            <a:spLocks noGrp="1"/>
          </p:cNvSpPr>
          <p:nvPr>
            <p:ph type="sldNum" sz="quarter" idx="12"/>
          </p:nvPr>
        </p:nvSpPr>
        <p:spPr/>
        <p:txBody>
          <a:bodyPr/>
          <a:lstStyle/>
          <a:p>
            <a:fld id="{1D6E088C-9996-44B4-B9A1-4B44F2505F28}" type="slidenum">
              <a:rPr kumimoji="1" lang="ja-JP" altLang="en-US" smtClean="0"/>
              <a:t>‹#›</a:t>
            </a:fld>
            <a:endParaRPr kumimoji="1" lang="ja-JP" altLang="en-US"/>
          </a:p>
        </p:txBody>
      </p:sp>
    </p:spTree>
    <p:extLst>
      <p:ext uri="{BB962C8B-B14F-4D97-AF65-F5344CB8AC3E}">
        <p14:creationId xmlns:p14="http://schemas.microsoft.com/office/powerpoint/2010/main" val="814169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F34B22-1302-472F-9066-44C12EA2695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E750A1F-985F-BAD6-C4E1-4B2E9898DC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9187EFB-64EE-4DE2-C7B3-E30DF558FC8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43DEC81-B3A6-6EFE-76BC-CD2EEA2D84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75BCCC2-C851-BE0C-AEF7-09C6F661C34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881070C-9368-7857-4B1B-A4E7ED6E706F}"/>
              </a:ext>
            </a:extLst>
          </p:cNvPr>
          <p:cNvSpPr>
            <a:spLocks noGrp="1"/>
          </p:cNvSpPr>
          <p:nvPr>
            <p:ph type="dt" sz="half" idx="10"/>
          </p:nvPr>
        </p:nvSpPr>
        <p:spPr/>
        <p:txBody>
          <a:bodyPr/>
          <a:lstStyle/>
          <a:p>
            <a:fld id="{101E8A33-7FFB-467B-A4BF-E29FB1D26604}" type="datetimeFigureOut">
              <a:rPr kumimoji="1" lang="ja-JP" altLang="en-US" smtClean="0"/>
              <a:t>2023/11/2</a:t>
            </a:fld>
            <a:endParaRPr kumimoji="1" lang="ja-JP" altLang="en-US"/>
          </a:p>
        </p:txBody>
      </p:sp>
      <p:sp>
        <p:nvSpPr>
          <p:cNvPr id="8" name="フッター プレースホルダー 7">
            <a:extLst>
              <a:ext uri="{FF2B5EF4-FFF2-40B4-BE49-F238E27FC236}">
                <a16:creationId xmlns:a16="http://schemas.microsoft.com/office/drawing/2014/main" id="{AD1F584A-DF96-0601-C37D-29E7E81C0E5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D08C213-43C5-F5BF-10DF-11B3BDBBAA2F}"/>
              </a:ext>
            </a:extLst>
          </p:cNvPr>
          <p:cNvSpPr>
            <a:spLocks noGrp="1"/>
          </p:cNvSpPr>
          <p:nvPr>
            <p:ph type="sldNum" sz="quarter" idx="12"/>
          </p:nvPr>
        </p:nvSpPr>
        <p:spPr/>
        <p:txBody>
          <a:bodyPr/>
          <a:lstStyle/>
          <a:p>
            <a:fld id="{1D6E088C-9996-44B4-B9A1-4B44F2505F28}" type="slidenum">
              <a:rPr kumimoji="1" lang="ja-JP" altLang="en-US" smtClean="0"/>
              <a:t>‹#›</a:t>
            </a:fld>
            <a:endParaRPr kumimoji="1" lang="ja-JP" altLang="en-US"/>
          </a:p>
        </p:txBody>
      </p:sp>
    </p:spTree>
    <p:extLst>
      <p:ext uri="{BB962C8B-B14F-4D97-AF65-F5344CB8AC3E}">
        <p14:creationId xmlns:p14="http://schemas.microsoft.com/office/powerpoint/2010/main" val="3762438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637A5D-93D0-4920-7029-D89CA093902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6F2303B-DCF8-7D93-ADE4-BD123359D5A0}"/>
              </a:ext>
            </a:extLst>
          </p:cNvPr>
          <p:cNvSpPr>
            <a:spLocks noGrp="1"/>
          </p:cNvSpPr>
          <p:nvPr>
            <p:ph type="dt" sz="half" idx="10"/>
          </p:nvPr>
        </p:nvSpPr>
        <p:spPr/>
        <p:txBody>
          <a:bodyPr/>
          <a:lstStyle/>
          <a:p>
            <a:fld id="{101E8A33-7FFB-467B-A4BF-E29FB1D26604}" type="datetimeFigureOut">
              <a:rPr kumimoji="1" lang="ja-JP" altLang="en-US" smtClean="0"/>
              <a:t>2023/11/2</a:t>
            </a:fld>
            <a:endParaRPr kumimoji="1" lang="ja-JP" altLang="en-US"/>
          </a:p>
        </p:txBody>
      </p:sp>
      <p:sp>
        <p:nvSpPr>
          <p:cNvPr id="4" name="フッター プレースホルダー 3">
            <a:extLst>
              <a:ext uri="{FF2B5EF4-FFF2-40B4-BE49-F238E27FC236}">
                <a16:creationId xmlns:a16="http://schemas.microsoft.com/office/drawing/2014/main" id="{1A87F537-F4FB-81D9-DC63-D7888798EBD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8198080-601B-18AF-DE78-87722769688D}"/>
              </a:ext>
            </a:extLst>
          </p:cNvPr>
          <p:cNvSpPr>
            <a:spLocks noGrp="1"/>
          </p:cNvSpPr>
          <p:nvPr>
            <p:ph type="sldNum" sz="quarter" idx="12"/>
          </p:nvPr>
        </p:nvSpPr>
        <p:spPr/>
        <p:txBody>
          <a:bodyPr/>
          <a:lstStyle/>
          <a:p>
            <a:fld id="{1D6E088C-9996-44B4-B9A1-4B44F2505F28}" type="slidenum">
              <a:rPr kumimoji="1" lang="ja-JP" altLang="en-US" smtClean="0"/>
              <a:t>‹#›</a:t>
            </a:fld>
            <a:endParaRPr kumimoji="1" lang="ja-JP" altLang="en-US"/>
          </a:p>
        </p:txBody>
      </p:sp>
    </p:spTree>
    <p:extLst>
      <p:ext uri="{BB962C8B-B14F-4D97-AF65-F5344CB8AC3E}">
        <p14:creationId xmlns:p14="http://schemas.microsoft.com/office/powerpoint/2010/main" val="293254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AEC78A3-8113-205A-A759-E30135C38095}"/>
              </a:ext>
            </a:extLst>
          </p:cNvPr>
          <p:cNvSpPr>
            <a:spLocks noGrp="1"/>
          </p:cNvSpPr>
          <p:nvPr>
            <p:ph type="dt" sz="half" idx="10"/>
          </p:nvPr>
        </p:nvSpPr>
        <p:spPr/>
        <p:txBody>
          <a:bodyPr/>
          <a:lstStyle/>
          <a:p>
            <a:fld id="{101E8A33-7FFB-467B-A4BF-E29FB1D26604}" type="datetimeFigureOut">
              <a:rPr kumimoji="1" lang="ja-JP" altLang="en-US" smtClean="0"/>
              <a:t>2023/11/2</a:t>
            </a:fld>
            <a:endParaRPr kumimoji="1" lang="ja-JP" altLang="en-US"/>
          </a:p>
        </p:txBody>
      </p:sp>
      <p:sp>
        <p:nvSpPr>
          <p:cNvPr id="3" name="フッター プレースホルダー 2">
            <a:extLst>
              <a:ext uri="{FF2B5EF4-FFF2-40B4-BE49-F238E27FC236}">
                <a16:creationId xmlns:a16="http://schemas.microsoft.com/office/drawing/2014/main" id="{60D66711-88CA-263C-F85D-04088EBE542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0B797AF-B6E0-ECF5-E93E-E1C524A3A900}"/>
              </a:ext>
            </a:extLst>
          </p:cNvPr>
          <p:cNvSpPr>
            <a:spLocks noGrp="1"/>
          </p:cNvSpPr>
          <p:nvPr>
            <p:ph type="sldNum" sz="quarter" idx="12"/>
          </p:nvPr>
        </p:nvSpPr>
        <p:spPr/>
        <p:txBody>
          <a:bodyPr/>
          <a:lstStyle/>
          <a:p>
            <a:fld id="{1D6E088C-9996-44B4-B9A1-4B44F2505F28}" type="slidenum">
              <a:rPr kumimoji="1" lang="ja-JP" altLang="en-US" smtClean="0"/>
              <a:t>‹#›</a:t>
            </a:fld>
            <a:endParaRPr kumimoji="1" lang="ja-JP" altLang="en-US"/>
          </a:p>
        </p:txBody>
      </p:sp>
    </p:spTree>
    <p:extLst>
      <p:ext uri="{BB962C8B-B14F-4D97-AF65-F5344CB8AC3E}">
        <p14:creationId xmlns:p14="http://schemas.microsoft.com/office/powerpoint/2010/main" val="656651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A59399-A36E-9BE1-6243-0E326B6492C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A98BF70-862A-4912-E652-54E15B746A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DF7F80B-04F7-198B-C4D3-F4E1E54E1C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7E01D96-8A91-5C08-A98A-053069692335}"/>
              </a:ext>
            </a:extLst>
          </p:cNvPr>
          <p:cNvSpPr>
            <a:spLocks noGrp="1"/>
          </p:cNvSpPr>
          <p:nvPr>
            <p:ph type="dt" sz="half" idx="10"/>
          </p:nvPr>
        </p:nvSpPr>
        <p:spPr/>
        <p:txBody>
          <a:bodyPr/>
          <a:lstStyle/>
          <a:p>
            <a:fld id="{101E8A33-7FFB-467B-A4BF-E29FB1D26604}" type="datetimeFigureOut">
              <a:rPr kumimoji="1" lang="ja-JP" altLang="en-US" smtClean="0"/>
              <a:t>2023/11/2</a:t>
            </a:fld>
            <a:endParaRPr kumimoji="1" lang="ja-JP" altLang="en-US"/>
          </a:p>
        </p:txBody>
      </p:sp>
      <p:sp>
        <p:nvSpPr>
          <p:cNvPr id="6" name="フッター プレースホルダー 5">
            <a:extLst>
              <a:ext uri="{FF2B5EF4-FFF2-40B4-BE49-F238E27FC236}">
                <a16:creationId xmlns:a16="http://schemas.microsoft.com/office/drawing/2014/main" id="{46431B65-A563-1690-9EA2-0B1BC7C6C60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A67890E-7DE4-4C20-2F89-0F908332E229}"/>
              </a:ext>
            </a:extLst>
          </p:cNvPr>
          <p:cNvSpPr>
            <a:spLocks noGrp="1"/>
          </p:cNvSpPr>
          <p:nvPr>
            <p:ph type="sldNum" sz="quarter" idx="12"/>
          </p:nvPr>
        </p:nvSpPr>
        <p:spPr/>
        <p:txBody>
          <a:bodyPr/>
          <a:lstStyle/>
          <a:p>
            <a:fld id="{1D6E088C-9996-44B4-B9A1-4B44F2505F28}" type="slidenum">
              <a:rPr kumimoji="1" lang="ja-JP" altLang="en-US" smtClean="0"/>
              <a:t>‹#›</a:t>
            </a:fld>
            <a:endParaRPr kumimoji="1" lang="ja-JP" altLang="en-US"/>
          </a:p>
        </p:txBody>
      </p:sp>
    </p:spTree>
    <p:extLst>
      <p:ext uri="{BB962C8B-B14F-4D97-AF65-F5344CB8AC3E}">
        <p14:creationId xmlns:p14="http://schemas.microsoft.com/office/powerpoint/2010/main" val="2942836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63F265-9008-F17C-2D88-F854BCF3A36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78F630F-FEFE-AC36-0F08-18179CC813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545A60B-4824-68D6-4FB0-A1F5ED93CA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DFAEED0-D445-006B-4327-C9A7250D0DE0}"/>
              </a:ext>
            </a:extLst>
          </p:cNvPr>
          <p:cNvSpPr>
            <a:spLocks noGrp="1"/>
          </p:cNvSpPr>
          <p:nvPr>
            <p:ph type="dt" sz="half" idx="10"/>
          </p:nvPr>
        </p:nvSpPr>
        <p:spPr/>
        <p:txBody>
          <a:bodyPr/>
          <a:lstStyle/>
          <a:p>
            <a:fld id="{101E8A33-7FFB-467B-A4BF-E29FB1D26604}" type="datetimeFigureOut">
              <a:rPr kumimoji="1" lang="ja-JP" altLang="en-US" smtClean="0"/>
              <a:t>2023/11/2</a:t>
            </a:fld>
            <a:endParaRPr kumimoji="1" lang="ja-JP" altLang="en-US"/>
          </a:p>
        </p:txBody>
      </p:sp>
      <p:sp>
        <p:nvSpPr>
          <p:cNvPr id="6" name="フッター プレースホルダー 5">
            <a:extLst>
              <a:ext uri="{FF2B5EF4-FFF2-40B4-BE49-F238E27FC236}">
                <a16:creationId xmlns:a16="http://schemas.microsoft.com/office/drawing/2014/main" id="{CBE6E37D-87AA-78FE-F1C2-C625A492956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CDAD23D-A191-1A86-53A1-5057ADAB5FAB}"/>
              </a:ext>
            </a:extLst>
          </p:cNvPr>
          <p:cNvSpPr>
            <a:spLocks noGrp="1"/>
          </p:cNvSpPr>
          <p:nvPr>
            <p:ph type="sldNum" sz="quarter" idx="12"/>
          </p:nvPr>
        </p:nvSpPr>
        <p:spPr/>
        <p:txBody>
          <a:bodyPr/>
          <a:lstStyle/>
          <a:p>
            <a:fld id="{1D6E088C-9996-44B4-B9A1-4B44F2505F28}" type="slidenum">
              <a:rPr kumimoji="1" lang="ja-JP" altLang="en-US" smtClean="0"/>
              <a:t>‹#›</a:t>
            </a:fld>
            <a:endParaRPr kumimoji="1" lang="ja-JP" altLang="en-US"/>
          </a:p>
        </p:txBody>
      </p:sp>
    </p:spTree>
    <p:extLst>
      <p:ext uri="{BB962C8B-B14F-4D97-AF65-F5344CB8AC3E}">
        <p14:creationId xmlns:p14="http://schemas.microsoft.com/office/powerpoint/2010/main" val="1280846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AF2A5C8-9780-F1BC-5D3A-256E64592D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9757E33B-D8C1-1055-51D3-9A0DEA3E71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0D452A95-6F4D-734E-F133-4A406338F9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1E8A33-7FFB-467B-A4BF-E29FB1D26604}" type="datetimeFigureOut">
              <a:rPr kumimoji="1" lang="ja-JP" altLang="en-US" smtClean="0"/>
              <a:t>2023/11/2</a:t>
            </a:fld>
            <a:endParaRPr kumimoji="1" lang="ja-JP" altLang="en-US"/>
          </a:p>
        </p:txBody>
      </p:sp>
      <p:sp>
        <p:nvSpPr>
          <p:cNvPr id="5" name="フッター プレースホルダー 4">
            <a:extLst>
              <a:ext uri="{FF2B5EF4-FFF2-40B4-BE49-F238E27FC236}">
                <a16:creationId xmlns:a16="http://schemas.microsoft.com/office/drawing/2014/main" id="{E14AF8AC-84EE-4A07-10F4-07E804F8D1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9845A57-F1D9-1A8B-0558-BE6FF0FFBB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6E088C-9996-44B4-B9A1-4B44F2505F28}" type="slidenum">
              <a:rPr kumimoji="1" lang="ja-JP" altLang="en-US" smtClean="0"/>
              <a:t>‹#›</a:t>
            </a:fld>
            <a:endParaRPr kumimoji="1" lang="ja-JP" altLang="en-US"/>
          </a:p>
        </p:txBody>
      </p:sp>
    </p:spTree>
    <p:extLst>
      <p:ext uri="{BB962C8B-B14F-4D97-AF65-F5344CB8AC3E}">
        <p14:creationId xmlns:p14="http://schemas.microsoft.com/office/powerpoint/2010/main" val="539513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b="1" kern="1200">
          <a:solidFill>
            <a:schemeClr val="tx1"/>
          </a:solidFill>
          <a:latin typeface="ＭＳ ゴシック" panose="020B0609070205080204" pitchFamily="49" charset="-128"/>
          <a:ea typeface="ＭＳ ゴシック" panose="020B0609070205080204" pitchFamily="49"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b="1" kern="1200">
          <a:solidFill>
            <a:schemeClr val="tx1"/>
          </a:solidFill>
          <a:latin typeface="ＭＳ ゴシック" panose="020B0609070205080204" pitchFamily="49" charset="-128"/>
          <a:ea typeface="ＭＳ ゴシック" panose="020B0609070205080204" pitchFamily="49"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ＭＳ ゴシック" panose="020B0609070205080204" pitchFamily="49" charset="-128"/>
          <a:ea typeface="ＭＳ ゴシック" panose="020B0609070205080204" pitchFamily="49"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ＭＳ ゴシック" panose="020B0609070205080204" pitchFamily="49" charset="-128"/>
          <a:ea typeface="ＭＳ ゴシック" panose="020B0609070205080204" pitchFamily="49"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ＭＳ ゴシック" panose="020B0609070205080204" pitchFamily="49" charset="-128"/>
          <a:ea typeface="ＭＳ ゴシック" panose="020B0609070205080204" pitchFamily="49"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ＭＳ ゴシック" panose="020B0609070205080204" pitchFamily="49" charset="-128"/>
          <a:ea typeface="ＭＳ ゴシック" panose="020B0609070205080204" pitchFamily="49"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50F7EB-1886-50FF-4EF4-95A611E4F02B}"/>
              </a:ext>
            </a:extLst>
          </p:cNvPr>
          <p:cNvSpPr>
            <a:spLocks noGrp="1"/>
          </p:cNvSpPr>
          <p:nvPr>
            <p:ph type="ctrTitle"/>
          </p:nvPr>
        </p:nvSpPr>
        <p:spPr>
          <a:xfrm>
            <a:off x="353568" y="1122362"/>
            <a:ext cx="11838432" cy="3669093"/>
          </a:xfrm>
        </p:spPr>
        <p:txBody>
          <a:bodyPr>
            <a:normAutofit fontScale="90000"/>
          </a:bodyPr>
          <a:lstStyle/>
          <a:p>
            <a:br>
              <a:rPr kumimoji="1" lang="en-US" altLang="ja-JP" dirty="0"/>
            </a:br>
            <a:r>
              <a:rPr lang="en-US" altLang="ja-JP" dirty="0"/>
              <a:t>Visualization Analysis &amp; Design</a:t>
            </a:r>
            <a:r>
              <a:rPr lang="ja-JP" altLang="en-US" dirty="0"/>
              <a:t> </a:t>
            </a:r>
            <a:r>
              <a:rPr kumimoji="1" lang="en-US" altLang="ja-JP" dirty="0"/>
              <a:t>Chapter 4</a:t>
            </a:r>
            <a:br>
              <a:rPr kumimoji="1" lang="en-US" altLang="ja-JP" dirty="0"/>
            </a:br>
            <a:r>
              <a:rPr kumimoji="1" lang="en-US" altLang="ja-JP" dirty="0"/>
              <a:t>Four Levels for Validation</a:t>
            </a:r>
            <a:br>
              <a:rPr kumimoji="1" lang="en-US" altLang="ja-JP" dirty="0"/>
            </a:br>
            <a:endParaRPr kumimoji="1" lang="ja-JP" altLang="en-US" dirty="0"/>
          </a:p>
        </p:txBody>
      </p:sp>
      <p:sp>
        <p:nvSpPr>
          <p:cNvPr id="3" name="字幕 2">
            <a:extLst>
              <a:ext uri="{FF2B5EF4-FFF2-40B4-BE49-F238E27FC236}">
                <a16:creationId xmlns:a16="http://schemas.microsoft.com/office/drawing/2014/main" id="{B089955A-BF26-4B8A-5E1D-AE2385905278}"/>
              </a:ext>
            </a:extLst>
          </p:cNvPr>
          <p:cNvSpPr>
            <a:spLocks noGrp="1"/>
          </p:cNvSpPr>
          <p:nvPr>
            <p:ph type="subTitle" idx="1"/>
          </p:nvPr>
        </p:nvSpPr>
        <p:spPr>
          <a:xfrm>
            <a:off x="1633728" y="4907756"/>
            <a:ext cx="9144000" cy="1655762"/>
          </a:xfrm>
        </p:spPr>
        <p:txBody>
          <a:bodyPr/>
          <a:lstStyle/>
          <a:p>
            <a:r>
              <a:rPr kumimoji="1" lang="en-US" altLang="ja-JP" dirty="0"/>
              <a:t>237x012x</a:t>
            </a:r>
            <a:r>
              <a:rPr kumimoji="1" lang="ja-JP" altLang="en-US" dirty="0"/>
              <a:t>　</a:t>
            </a:r>
            <a:r>
              <a:rPr lang="en-US" altLang="ja-JP" dirty="0"/>
              <a:t>Okami Naoki</a:t>
            </a:r>
            <a:endParaRPr kumimoji="1" lang="ja-JP" altLang="en-US" dirty="0"/>
          </a:p>
        </p:txBody>
      </p:sp>
    </p:spTree>
    <p:extLst>
      <p:ext uri="{BB962C8B-B14F-4D97-AF65-F5344CB8AC3E}">
        <p14:creationId xmlns:p14="http://schemas.microsoft.com/office/powerpoint/2010/main" val="3374339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E13FFD-C57B-6CCC-F9FB-21E7E4B69252}"/>
              </a:ext>
            </a:extLst>
          </p:cNvPr>
          <p:cNvSpPr>
            <a:spLocks noGrp="1"/>
          </p:cNvSpPr>
          <p:nvPr>
            <p:ph type="title"/>
          </p:nvPr>
        </p:nvSpPr>
        <p:spPr/>
        <p:txBody>
          <a:bodyPr/>
          <a:lstStyle/>
          <a:p>
            <a:r>
              <a:rPr lang="en-US" altLang="ja-JP" dirty="0"/>
              <a:t>Validation Approaches</a:t>
            </a:r>
            <a:endParaRPr kumimoji="1" lang="ja-JP" altLang="en-US" dirty="0"/>
          </a:p>
        </p:txBody>
      </p:sp>
      <p:sp>
        <p:nvSpPr>
          <p:cNvPr id="3" name="コンテンツ プレースホルダー 2">
            <a:extLst>
              <a:ext uri="{FF2B5EF4-FFF2-40B4-BE49-F238E27FC236}">
                <a16:creationId xmlns:a16="http://schemas.microsoft.com/office/drawing/2014/main" id="{95451C04-CB2E-35BA-0A9C-49A9DB0C2CBA}"/>
              </a:ext>
            </a:extLst>
          </p:cNvPr>
          <p:cNvSpPr>
            <a:spLocks noGrp="1"/>
          </p:cNvSpPr>
          <p:nvPr>
            <p:ph idx="1"/>
          </p:nvPr>
        </p:nvSpPr>
        <p:spPr/>
        <p:txBody>
          <a:bodyPr/>
          <a:lstStyle/>
          <a:p>
            <a:r>
              <a:rPr lang="en-US" altLang="ja-JP" dirty="0"/>
              <a:t>Idiom Validation</a:t>
            </a:r>
          </a:p>
          <a:p>
            <a:pPr lvl="1"/>
            <a:r>
              <a:rPr lang="en-US" altLang="ja-JP" dirty="0"/>
              <a:t>The way you show it doesn’t work</a:t>
            </a:r>
          </a:p>
          <a:p>
            <a:pPr marL="457200" lvl="1" indent="0">
              <a:buNone/>
            </a:pPr>
            <a:r>
              <a:rPr lang="ja-JP" altLang="en-US" dirty="0"/>
              <a:t>→</a:t>
            </a:r>
            <a:r>
              <a:rPr lang="en-US" altLang="ja-JP" dirty="0"/>
              <a:t>Qualitative/quantitative result</a:t>
            </a:r>
            <a:r>
              <a:rPr lang="ja-JP" altLang="en-US" dirty="0"/>
              <a:t> </a:t>
            </a:r>
            <a:r>
              <a:rPr lang="en-US" altLang="ja-JP" dirty="0"/>
              <a:t>image</a:t>
            </a:r>
            <a:r>
              <a:rPr lang="ja-JP" altLang="en-US" dirty="0"/>
              <a:t> </a:t>
            </a:r>
            <a:r>
              <a:rPr lang="en-US" altLang="ja-JP" dirty="0"/>
              <a:t>analysis</a:t>
            </a:r>
            <a:r>
              <a:rPr lang="ja-JP" altLang="en-US" dirty="0"/>
              <a:t> </a:t>
            </a:r>
            <a:r>
              <a:rPr lang="en-US" altLang="ja-JP" dirty="0"/>
              <a:t>Test on any users, informal usability study</a:t>
            </a:r>
          </a:p>
          <a:p>
            <a:pPr marL="457200" lvl="1" indent="0">
              <a:buNone/>
            </a:pPr>
            <a:r>
              <a:rPr lang="ja-JP" altLang="en-US" dirty="0"/>
              <a:t>→</a:t>
            </a:r>
            <a:r>
              <a:rPr lang="en-US" altLang="ja-JP" dirty="0"/>
              <a:t>Lab study, measure human time/errors for task</a:t>
            </a:r>
          </a:p>
        </p:txBody>
      </p:sp>
    </p:spTree>
    <p:extLst>
      <p:ext uri="{BB962C8B-B14F-4D97-AF65-F5344CB8AC3E}">
        <p14:creationId xmlns:p14="http://schemas.microsoft.com/office/powerpoint/2010/main" val="3825947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E9A36D-EEEC-64A8-533E-482454224FC8}"/>
              </a:ext>
            </a:extLst>
          </p:cNvPr>
          <p:cNvSpPr>
            <a:spLocks noGrp="1"/>
          </p:cNvSpPr>
          <p:nvPr>
            <p:ph type="title"/>
          </p:nvPr>
        </p:nvSpPr>
        <p:spPr/>
        <p:txBody>
          <a:bodyPr/>
          <a:lstStyle/>
          <a:p>
            <a:r>
              <a:rPr lang="en-US" altLang="ja-JP" dirty="0"/>
              <a:t>Validation Approaches</a:t>
            </a:r>
            <a:endParaRPr kumimoji="1" lang="ja-JP" altLang="en-US" dirty="0"/>
          </a:p>
        </p:txBody>
      </p:sp>
      <p:sp>
        <p:nvSpPr>
          <p:cNvPr id="3" name="コンテンツ プレースホルダー 2">
            <a:extLst>
              <a:ext uri="{FF2B5EF4-FFF2-40B4-BE49-F238E27FC236}">
                <a16:creationId xmlns:a16="http://schemas.microsoft.com/office/drawing/2014/main" id="{952D0884-79B9-B9C6-1B19-56B98A1F7A41}"/>
              </a:ext>
            </a:extLst>
          </p:cNvPr>
          <p:cNvSpPr>
            <a:spLocks noGrp="1"/>
          </p:cNvSpPr>
          <p:nvPr>
            <p:ph idx="1"/>
          </p:nvPr>
        </p:nvSpPr>
        <p:spPr/>
        <p:txBody>
          <a:bodyPr/>
          <a:lstStyle/>
          <a:p>
            <a:r>
              <a:rPr lang="en-US" altLang="ja-JP" dirty="0"/>
              <a:t>Algorithm Validation</a:t>
            </a:r>
          </a:p>
          <a:p>
            <a:pPr lvl="1"/>
            <a:r>
              <a:rPr lang="en-US" altLang="ja-JP" dirty="0"/>
              <a:t>Your code is too slow</a:t>
            </a:r>
          </a:p>
          <a:p>
            <a:pPr marL="457200" lvl="1" indent="0">
              <a:buNone/>
            </a:pPr>
            <a:r>
              <a:rPr kumimoji="1" lang="ja-JP" altLang="en-US" dirty="0"/>
              <a:t>→</a:t>
            </a:r>
            <a:r>
              <a:rPr lang="en-US" altLang="ja-JP" dirty="0"/>
              <a:t>Measure system time/memory</a:t>
            </a:r>
          </a:p>
          <a:p>
            <a:pPr marL="457200" lvl="1" indent="0">
              <a:buNone/>
            </a:pPr>
            <a:r>
              <a:rPr kumimoji="1" lang="ja-JP" altLang="en-US" dirty="0"/>
              <a:t>→</a:t>
            </a:r>
            <a:r>
              <a:rPr lang="en-US" altLang="ja-JP" dirty="0"/>
              <a:t>Analyze computational complexity</a:t>
            </a:r>
            <a:endParaRPr kumimoji="1" lang="ja-JP" altLang="en-US" dirty="0"/>
          </a:p>
          <a:p>
            <a:pPr marL="457200" lvl="1" indent="0">
              <a:buNone/>
            </a:pPr>
            <a:endParaRPr lang="en-US" altLang="ja-JP" dirty="0"/>
          </a:p>
        </p:txBody>
      </p:sp>
    </p:spTree>
    <p:extLst>
      <p:ext uri="{BB962C8B-B14F-4D97-AF65-F5344CB8AC3E}">
        <p14:creationId xmlns:p14="http://schemas.microsoft.com/office/powerpoint/2010/main" val="913362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AB731E-A008-0918-8F85-D46811BDB8AB}"/>
              </a:ext>
            </a:extLst>
          </p:cNvPr>
          <p:cNvSpPr>
            <a:spLocks noGrp="1"/>
          </p:cNvSpPr>
          <p:nvPr>
            <p:ph type="title"/>
          </p:nvPr>
        </p:nvSpPr>
        <p:spPr/>
        <p:txBody>
          <a:bodyPr/>
          <a:lstStyle/>
          <a:p>
            <a:r>
              <a:rPr lang="en-US" altLang="ja-JP" dirty="0"/>
              <a:t>Validation Approaches</a:t>
            </a:r>
            <a:endParaRPr kumimoji="1" lang="ja-JP" altLang="en-US" dirty="0"/>
          </a:p>
        </p:txBody>
      </p:sp>
      <p:sp>
        <p:nvSpPr>
          <p:cNvPr id="3" name="コンテンツ プレースホルダー 2">
            <a:extLst>
              <a:ext uri="{FF2B5EF4-FFF2-40B4-BE49-F238E27FC236}">
                <a16:creationId xmlns:a16="http://schemas.microsoft.com/office/drawing/2014/main" id="{28A3BBCE-A330-76D3-6C04-5C363513FEE1}"/>
              </a:ext>
            </a:extLst>
          </p:cNvPr>
          <p:cNvSpPr>
            <a:spLocks noGrp="1"/>
          </p:cNvSpPr>
          <p:nvPr>
            <p:ph idx="1"/>
          </p:nvPr>
        </p:nvSpPr>
        <p:spPr/>
        <p:txBody>
          <a:bodyPr/>
          <a:lstStyle/>
          <a:p>
            <a:r>
              <a:rPr lang="en-US" altLang="ja-JP" dirty="0"/>
              <a:t>Mismatches</a:t>
            </a:r>
          </a:p>
          <a:p>
            <a:pPr lvl="1"/>
            <a:r>
              <a:rPr kumimoji="1" lang="en-US" altLang="ja-JP" dirty="0"/>
              <a:t>mismatch between the level at which the benefit is claimed and the validation methodologies chosen</a:t>
            </a:r>
          </a:p>
          <a:p>
            <a:pPr marL="457200" lvl="1" indent="0">
              <a:buNone/>
            </a:pPr>
            <a:r>
              <a:rPr kumimoji="1" lang="ja-JP" altLang="en-US" dirty="0"/>
              <a:t>→</a:t>
            </a:r>
            <a:r>
              <a:rPr kumimoji="1" lang="en-US" altLang="ja-JP" dirty="0"/>
              <a:t>Each of these levels needs to be carefully distinguished and considered.</a:t>
            </a:r>
            <a:endParaRPr kumimoji="1" lang="ja-JP" altLang="en-US" dirty="0"/>
          </a:p>
          <a:p>
            <a:pPr marL="457200" lvl="1" indent="0">
              <a:buNone/>
            </a:pPr>
            <a:endParaRPr kumimoji="1" lang="ja-JP" altLang="en-US" dirty="0"/>
          </a:p>
        </p:txBody>
      </p:sp>
    </p:spTree>
    <p:extLst>
      <p:ext uri="{BB962C8B-B14F-4D97-AF65-F5344CB8AC3E}">
        <p14:creationId xmlns:p14="http://schemas.microsoft.com/office/powerpoint/2010/main" val="557991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433BF4-933F-AFAF-6BC9-231BAD2E0F23}"/>
              </a:ext>
            </a:extLst>
          </p:cNvPr>
          <p:cNvSpPr>
            <a:spLocks noGrp="1"/>
          </p:cNvSpPr>
          <p:nvPr>
            <p:ph type="title"/>
          </p:nvPr>
        </p:nvSpPr>
        <p:spPr/>
        <p:txBody>
          <a:bodyPr/>
          <a:lstStyle/>
          <a:p>
            <a:r>
              <a:rPr kumimoji="1" lang="en-US" altLang="ja-JP" dirty="0"/>
              <a:t>Four Levels of Design</a:t>
            </a:r>
            <a:endParaRPr kumimoji="1" lang="ja-JP" altLang="en-US" dirty="0"/>
          </a:p>
        </p:txBody>
      </p:sp>
      <p:sp>
        <p:nvSpPr>
          <p:cNvPr id="3" name="コンテンツ プレースホルダー 2">
            <a:extLst>
              <a:ext uri="{FF2B5EF4-FFF2-40B4-BE49-F238E27FC236}">
                <a16:creationId xmlns:a16="http://schemas.microsoft.com/office/drawing/2014/main" id="{BE766882-AD98-C9B2-BA0C-D8A77F87B290}"/>
              </a:ext>
            </a:extLst>
          </p:cNvPr>
          <p:cNvSpPr>
            <a:spLocks noGrp="1"/>
          </p:cNvSpPr>
          <p:nvPr>
            <p:ph idx="1"/>
          </p:nvPr>
        </p:nvSpPr>
        <p:spPr>
          <a:xfrm>
            <a:off x="838200" y="1825625"/>
            <a:ext cx="6248400" cy="4351338"/>
          </a:xfrm>
        </p:spPr>
        <p:txBody>
          <a:bodyPr/>
          <a:lstStyle/>
          <a:p>
            <a:r>
              <a:rPr kumimoji="1" lang="en-US" altLang="ja-JP" dirty="0"/>
              <a:t>Domain Situation</a:t>
            </a:r>
          </a:p>
          <a:p>
            <a:r>
              <a:rPr lang="en-US" altLang="ja-JP" dirty="0"/>
              <a:t>Task and Data Abstraction</a:t>
            </a:r>
          </a:p>
          <a:p>
            <a:r>
              <a:rPr kumimoji="1" lang="en-US" altLang="ja-JP" dirty="0"/>
              <a:t>Visual Encoding and Interaction Idiom</a:t>
            </a:r>
          </a:p>
          <a:p>
            <a:r>
              <a:rPr lang="en-US" altLang="ja-JP" dirty="0"/>
              <a:t>Algorithm</a:t>
            </a:r>
            <a:endParaRPr kumimoji="1" lang="ja-JP" altLang="en-US" dirty="0"/>
          </a:p>
        </p:txBody>
      </p:sp>
      <p:pic>
        <p:nvPicPr>
          <p:cNvPr id="5" name="図 4">
            <a:extLst>
              <a:ext uri="{FF2B5EF4-FFF2-40B4-BE49-F238E27FC236}">
                <a16:creationId xmlns:a16="http://schemas.microsoft.com/office/drawing/2014/main" id="{08859400-AD90-F210-A61F-72F16492F7DB}"/>
              </a:ext>
            </a:extLst>
          </p:cNvPr>
          <p:cNvPicPr>
            <a:picLocks noChangeAspect="1"/>
          </p:cNvPicPr>
          <p:nvPr/>
        </p:nvPicPr>
        <p:blipFill>
          <a:blip r:embed="rId3"/>
          <a:stretch>
            <a:fillRect/>
          </a:stretch>
        </p:blipFill>
        <p:spPr>
          <a:xfrm>
            <a:off x="7086600" y="1825625"/>
            <a:ext cx="4838700" cy="4274768"/>
          </a:xfrm>
          <a:prstGeom prst="rect">
            <a:avLst/>
          </a:prstGeom>
        </p:spPr>
      </p:pic>
    </p:spTree>
    <p:extLst>
      <p:ext uri="{BB962C8B-B14F-4D97-AF65-F5344CB8AC3E}">
        <p14:creationId xmlns:p14="http://schemas.microsoft.com/office/powerpoint/2010/main" val="2285212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95FCB0-E25E-3A45-5D2B-1C886CBA1D8E}"/>
              </a:ext>
            </a:extLst>
          </p:cNvPr>
          <p:cNvSpPr>
            <a:spLocks noGrp="1"/>
          </p:cNvSpPr>
          <p:nvPr>
            <p:ph type="title"/>
          </p:nvPr>
        </p:nvSpPr>
        <p:spPr/>
        <p:txBody>
          <a:bodyPr/>
          <a:lstStyle/>
          <a:p>
            <a:r>
              <a:rPr kumimoji="1" lang="en-US" altLang="ja-JP" dirty="0"/>
              <a:t>Four Levels of Design</a:t>
            </a:r>
          </a:p>
        </p:txBody>
      </p:sp>
      <p:sp>
        <p:nvSpPr>
          <p:cNvPr id="3" name="コンテンツ プレースホルダー 2">
            <a:extLst>
              <a:ext uri="{FF2B5EF4-FFF2-40B4-BE49-F238E27FC236}">
                <a16:creationId xmlns:a16="http://schemas.microsoft.com/office/drawing/2014/main" id="{6A12BCB0-6F19-9122-9671-0F19F50DD89C}"/>
              </a:ext>
            </a:extLst>
          </p:cNvPr>
          <p:cNvSpPr>
            <a:spLocks noGrp="1"/>
          </p:cNvSpPr>
          <p:nvPr>
            <p:ph idx="1"/>
          </p:nvPr>
        </p:nvSpPr>
        <p:spPr/>
        <p:txBody>
          <a:bodyPr/>
          <a:lstStyle/>
          <a:p>
            <a:r>
              <a:rPr kumimoji="1" lang="en-US" altLang="ja-JP" dirty="0"/>
              <a:t>Domain Situation</a:t>
            </a:r>
          </a:p>
          <a:p>
            <a:pPr lvl="1"/>
            <a:r>
              <a:rPr kumimoji="1" lang="en-US" altLang="ja-JP" dirty="0"/>
              <a:t>Considering the target users for designing a visualization system</a:t>
            </a:r>
          </a:p>
          <a:p>
            <a:pPr lvl="2"/>
            <a:r>
              <a:rPr kumimoji="1" lang="en-US" altLang="ja-JP" dirty="0"/>
              <a:t>What specific problems are they facing? </a:t>
            </a:r>
          </a:p>
          <a:p>
            <a:pPr lvl="2"/>
            <a:r>
              <a:rPr kumimoji="1" lang="en-US" altLang="ja-JP" dirty="0"/>
              <a:t>What kind of data do they possess? </a:t>
            </a:r>
          </a:p>
          <a:p>
            <a:pPr lvl="2"/>
            <a:r>
              <a:rPr kumimoji="1" lang="en-US" altLang="ja-JP" dirty="0"/>
              <a:t>What questions are they asking about that data?</a:t>
            </a:r>
          </a:p>
          <a:p>
            <a:pPr lvl="2"/>
            <a:r>
              <a:rPr kumimoji="1" lang="en-US" altLang="ja-JP" dirty="0"/>
              <a:t>What specialized knowledge do they have?</a:t>
            </a:r>
          </a:p>
          <a:p>
            <a:pPr lvl="1"/>
            <a:endParaRPr kumimoji="1" lang="en-US" altLang="ja-JP" dirty="0"/>
          </a:p>
        </p:txBody>
      </p:sp>
    </p:spTree>
    <p:extLst>
      <p:ext uri="{BB962C8B-B14F-4D97-AF65-F5344CB8AC3E}">
        <p14:creationId xmlns:p14="http://schemas.microsoft.com/office/powerpoint/2010/main" val="1291418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EAE835-4EBB-07D8-1738-748BF91EC8A2}"/>
              </a:ext>
            </a:extLst>
          </p:cNvPr>
          <p:cNvSpPr>
            <a:spLocks noGrp="1"/>
          </p:cNvSpPr>
          <p:nvPr>
            <p:ph type="title"/>
          </p:nvPr>
        </p:nvSpPr>
        <p:spPr/>
        <p:txBody>
          <a:bodyPr/>
          <a:lstStyle/>
          <a:p>
            <a:r>
              <a:rPr kumimoji="1" lang="en-US" altLang="ja-JP" dirty="0"/>
              <a:t>Four Levels of Design</a:t>
            </a:r>
            <a:endParaRPr lang="en-US" altLang="ja-JP" dirty="0"/>
          </a:p>
        </p:txBody>
      </p:sp>
      <p:sp>
        <p:nvSpPr>
          <p:cNvPr id="3" name="コンテンツ プレースホルダー 2">
            <a:extLst>
              <a:ext uri="{FF2B5EF4-FFF2-40B4-BE49-F238E27FC236}">
                <a16:creationId xmlns:a16="http://schemas.microsoft.com/office/drawing/2014/main" id="{37EF5E72-D3AE-A3CB-0AC6-53C30026FDDC}"/>
              </a:ext>
            </a:extLst>
          </p:cNvPr>
          <p:cNvSpPr>
            <a:spLocks noGrp="1"/>
          </p:cNvSpPr>
          <p:nvPr>
            <p:ph idx="1"/>
          </p:nvPr>
        </p:nvSpPr>
        <p:spPr/>
        <p:txBody>
          <a:bodyPr/>
          <a:lstStyle/>
          <a:p>
            <a:r>
              <a:rPr lang="en-US" altLang="ja-JP" dirty="0"/>
              <a:t>Task and Data Abstraction</a:t>
            </a:r>
          </a:p>
          <a:p>
            <a:pPr lvl="1"/>
            <a:r>
              <a:rPr kumimoji="1" lang="en-US" altLang="ja-JP" dirty="0"/>
              <a:t>Data abstraction</a:t>
            </a:r>
          </a:p>
          <a:p>
            <a:pPr lvl="2"/>
            <a:r>
              <a:rPr kumimoji="1" lang="en-US" altLang="ja-JP" dirty="0"/>
              <a:t>What is being shown</a:t>
            </a:r>
          </a:p>
          <a:p>
            <a:pPr lvl="1"/>
            <a:r>
              <a:rPr kumimoji="1" lang="en-US" altLang="ja-JP" dirty="0"/>
              <a:t>Task abstraction</a:t>
            </a:r>
          </a:p>
          <a:p>
            <a:pPr lvl="2"/>
            <a:r>
              <a:rPr kumimoji="1" lang="en-US" altLang="ja-JP" dirty="0"/>
              <a:t>Why the target user is looking at it</a:t>
            </a:r>
          </a:p>
          <a:p>
            <a:pPr lvl="1"/>
            <a:endParaRPr kumimoji="1" lang="ja-JP" altLang="en-US" dirty="0"/>
          </a:p>
        </p:txBody>
      </p:sp>
    </p:spTree>
    <p:extLst>
      <p:ext uri="{BB962C8B-B14F-4D97-AF65-F5344CB8AC3E}">
        <p14:creationId xmlns:p14="http://schemas.microsoft.com/office/powerpoint/2010/main" val="2361000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9CB745-78F2-68EE-8EBF-0EC8A388D4E7}"/>
              </a:ext>
            </a:extLst>
          </p:cNvPr>
          <p:cNvSpPr>
            <a:spLocks noGrp="1"/>
          </p:cNvSpPr>
          <p:nvPr>
            <p:ph type="title"/>
          </p:nvPr>
        </p:nvSpPr>
        <p:spPr>
          <a:xfrm>
            <a:off x="838200" y="365125"/>
            <a:ext cx="11022106" cy="1325563"/>
          </a:xfrm>
        </p:spPr>
        <p:txBody>
          <a:bodyPr/>
          <a:lstStyle/>
          <a:p>
            <a:r>
              <a:rPr kumimoji="1" lang="en-US" altLang="ja-JP" dirty="0"/>
              <a:t>Four Levels of Design</a:t>
            </a:r>
          </a:p>
        </p:txBody>
      </p:sp>
      <p:sp>
        <p:nvSpPr>
          <p:cNvPr id="3" name="コンテンツ プレースホルダー 2">
            <a:extLst>
              <a:ext uri="{FF2B5EF4-FFF2-40B4-BE49-F238E27FC236}">
                <a16:creationId xmlns:a16="http://schemas.microsoft.com/office/drawing/2014/main" id="{C1093262-13F0-83BE-32A2-52DF0D34FD71}"/>
              </a:ext>
            </a:extLst>
          </p:cNvPr>
          <p:cNvSpPr>
            <a:spLocks noGrp="1"/>
          </p:cNvSpPr>
          <p:nvPr>
            <p:ph idx="1"/>
          </p:nvPr>
        </p:nvSpPr>
        <p:spPr/>
        <p:txBody>
          <a:bodyPr/>
          <a:lstStyle/>
          <a:p>
            <a:r>
              <a:rPr kumimoji="1" lang="en-US" altLang="ja-JP" dirty="0"/>
              <a:t>Visual Encoding and Interaction</a:t>
            </a:r>
            <a:r>
              <a:rPr lang="ja-JP" altLang="en-US" dirty="0"/>
              <a:t> </a:t>
            </a:r>
            <a:r>
              <a:rPr kumimoji="1" lang="en-US" altLang="ja-JP" dirty="0"/>
              <a:t>Idiom</a:t>
            </a:r>
          </a:p>
          <a:p>
            <a:pPr lvl="1"/>
            <a:r>
              <a:rPr kumimoji="1" lang="en-US" altLang="ja-JP" dirty="0"/>
              <a:t> Encoding </a:t>
            </a:r>
            <a:r>
              <a:rPr lang="en-US" altLang="ja-JP" dirty="0"/>
              <a:t>idiom </a:t>
            </a:r>
          </a:p>
          <a:p>
            <a:pPr lvl="2"/>
            <a:r>
              <a:rPr lang="en-US" altLang="ja-JP" dirty="0"/>
              <a:t>How to show it</a:t>
            </a:r>
            <a:endParaRPr kumimoji="1" lang="en-US" altLang="ja-JP" dirty="0"/>
          </a:p>
          <a:p>
            <a:pPr lvl="2"/>
            <a:r>
              <a:rPr lang="en-US" altLang="ja-JP" dirty="0"/>
              <a:t>How to draw it</a:t>
            </a:r>
          </a:p>
          <a:p>
            <a:pPr lvl="1"/>
            <a:r>
              <a:rPr lang="en-US" altLang="ja-JP" dirty="0"/>
              <a:t>I</a:t>
            </a:r>
            <a:r>
              <a:rPr kumimoji="1" lang="en-US" altLang="ja-JP" dirty="0"/>
              <a:t>nteraction idiom</a:t>
            </a:r>
          </a:p>
          <a:p>
            <a:pPr lvl="2"/>
            <a:r>
              <a:rPr lang="en-US" altLang="ja-JP" dirty="0"/>
              <a:t>How to interactively manipulate that drawing</a:t>
            </a:r>
          </a:p>
          <a:p>
            <a:pPr lvl="1"/>
            <a:endParaRPr kumimoji="1" lang="en-US" altLang="ja-JP" dirty="0"/>
          </a:p>
        </p:txBody>
      </p:sp>
    </p:spTree>
    <p:extLst>
      <p:ext uri="{BB962C8B-B14F-4D97-AF65-F5344CB8AC3E}">
        <p14:creationId xmlns:p14="http://schemas.microsoft.com/office/powerpoint/2010/main" val="2264141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2A5260-1BB7-050C-79FC-2BF2DB423D76}"/>
              </a:ext>
            </a:extLst>
          </p:cNvPr>
          <p:cNvSpPr>
            <a:spLocks noGrp="1"/>
          </p:cNvSpPr>
          <p:nvPr>
            <p:ph type="title"/>
          </p:nvPr>
        </p:nvSpPr>
        <p:spPr/>
        <p:txBody>
          <a:bodyPr/>
          <a:lstStyle/>
          <a:p>
            <a:r>
              <a:rPr kumimoji="1" lang="en-US" altLang="ja-JP" dirty="0"/>
              <a:t>Four Levels of Design</a:t>
            </a:r>
            <a:endParaRPr kumimoji="1" lang="ja-JP" altLang="en-US" dirty="0"/>
          </a:p>
        </p:txBody>
      </p:sp>
      <p:sp>
        <p:nvSpPr>
          <p:cNvPr id="3" name="コンテンツ プレースホルダー 2">
            <a:extLst>
              <a:ext uri="{FF2B5EF4-FFF2-40B4-BE49-F238E27FC236}">
                <a16:creationId xmlns:a16="http://schemas.microsoft.com/office/drawing/2014/main" id="{47AB7EEF-33AF-F756-C32F-DF9F205B0228}"/>
              </a:ext>
            </a:extLst>
          </p:cNvPr>
          <p:cNvSpPr>
            <a:spLocks noGrp="1"/>
          </p:cNvSpPr>
          <p:nvPr>
            <p:ph idx="1"/>
          </p:nvPr>
        </p:nvSpPr>
        <p:spPr/>
        <p:txBody>
          <a:bodyPr/>
          <a:lstStyle/>
          <a:p>
            <a:r>
              <a:rPr lang="en-US" altLang="ja-JP" dirty="0"/>
              <a:t>Algorithm</a:t>
            </a:r>
          </a:p>
          <a:p>
            <a:pPr lvl="1"/>
            <a:r>
              <a:rPr lang="en-US" altLang="ja-JP" dirty="0"/>
              <a:t>How do we efficiently actually compute this, and instantiate it in a computational context?</a:t>
            </a:r>
          </a:p>
          <a:p>
            <a:pPr lvl="1"/>
            <a:endParaRPr lang="en-US" altLang="ja-JP" dirty="0"/>
          </a:p>
        </p:txBody>
      </p:sp>
    </p:spTree>
    <p:extLst>
      <p:ext uri="{BB962C8B-B14F-4D97-AF65-F5344CB8AC3E}">
        <p14:creationId xmlns:p14="http://schemas.microsoft.com/office/powerpoint/2010/main" val="4240934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EB6FE1-176E-40B6-1E44-DDF3A8C9F2C7}"/>
              </a:ext>
            </a:extLst>
          </p:cNvPr>
          <p:cNvSpPr>
            <a:spLocks noGrp="1"/>
          </p:cNvSpPr>
          <p:nvPr>
            <p:ph type="title"/>
          </p:nvPr>
        </p:nvSpPr>
        <p:spPr/>
        <p:txBody>
          <a:bodyPr/>
          <a:lstStyle/>
          <a:p>
            <a:r>
              <a:rPr lang="en-US" altLang="ja-JP" dirty="0"/>
              <a:t>Validation Approaches</a:t>
            </a:r>
            <a:endParaRPr kumimoji="1" lang="ja-JP" altLang="en-US" dirty="0"/>
          </a:p>
        </p:txBody>
      </p:sp>
      <p:sp>
        <p:nvSpPr>
          <p:cNvPr id="3" name="コンテンツ プレースホルダー 2">
            <a:extLst>
              <a:ext uri="{FF2B5EF4-FFF2-40B4-BE49-F238E27FC236}">
                <a16:creationId xmlns:a16="http://schemas.microsoft.com/office/drawing/2014/main" id="{C0D344E7-0D46-1696-7766-01F5AC3CFD15}"/>
              </a:ext>
            </a:extLst>
          </p:cNvPr>
          <p:cNvSpPr>
            <a:spLocks noGrp="1"/>
          </p:cNvSpPr>
          <p:nvPr>
            <p:ph idx="1"/>
          </p:nvPr>
        </p:nvSpPr>
        <p:spPr/>
        <p:txBody>
          <a:bodyPr/>
          <a:lstStyle/>
          <a:p>
            <a:r>
              <a:rPr lang="en-US" altLang="ja-JP" dirty="0"/>
              <a:t>Domain Validation</a:t>
            </a:r>
          </a:p>
          <a:p>
            <a:r>
              <a:rPr lang="en-US" altLang="ja-JP" dirty="0"/>
              <a:t>Abstraction Validation</a:t>
            </a:r>
          </a:p>
          <a:p>
            <a:r>
              <a:rPr lang="en-US" altLang="ja-JP" dirty="0"/>
              <a:t>Idiom Validation</a:t>
            </a:r>
          </a:p>
          <a:p>
            <a:r>
              <a:rPr lang="en-US" altLang="ja-JP" dirty="0"/>
              <a:t>Algorithm Validation</a:t>
            </a:r>
          </a:p>
          <a:p>
            <a:r>
              <a:rPr lang="en-US" altLang="ja-JP" dirty="0"/>
              <a:t>Mismatches</a:t>
            </a:r>
          </a:p>
          <a:p>
            <a:endParaRPr lang="en-US" altLang="ja-JP" dirty="0"/>
          </a:p>
          <a:p>
            <a:endParaRPr kumimoji="1" lang="ja-JP" altLang="en-US" dirty="0"/>
          </a:p>
        </p:txBody>
      </p:sp>
      <p:pic>
        <p:nvPicPr>
          <p:cNvPr id="5" name="図 4">
            <a:extLst>
              <a:ext uri="{FF2B5EF4-FFF2-40B4-BE49-F238E27FC236}">
                <a16:creationId xmlns:a16="http://schemas.microsoft.com/office/drawing/2014/main" id="{262D2BFE-39BF-85B0-D8C6-632ABDA6275E}"/>
              </a:ext>
            </a:extLst>
          </p:cNvPr>
          <p:cNvPicPr>
            <a:picLocks noChangeAspect="1"/>
          </p:cNvPicPr>
          <p:nvPr/>
        </p:nvPicPr>
        <p:blipFill>
          <a:blip r:embed="rId3"/>
          <a:stretch>
            <a:fillRect/>
          </a:stretch>
        </p:blipFill>
        <p:spPr>
          <a:xfrm>
            <a:off x="5276490" y="1917700"/>
            <a:ext cx="6725009" cy="4146550"/>
          </a:xfrm>
          <a:prstGeom prst="rect">
            <a:avLst/>
          </a:prstGeom>
        </p:spPr>
      </p:pic>
    </p:spTree>
    <p:extLst>
      <p:ext uri="{BB962C8B-B14F-4D97-AF65-F5344CB8AC3E}">
        <p14:creationId xmlns:p14="http://schemas.microsoft.com/office/powerpoint/2010/main" val="2894369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095BFA-6EAA-3B24-AEAD-783990DE69D2}"/>
              </a:ext>
            </a:extLst>
          </p:cNvPr>
          <p:cNvSpPr>
            <a:spLocks noGrp="1"/>
          </p:cNvSpPr>
          <p:nvPr>
            <p:ph type="title"/>
          </p:nvPr>
        </p:nvSpPr>
        <p:spPr/>
        <p:txBody>
          <a:bodyPr/>
          <a:lstStyle/>
          <a:p>
            <a:r>
              <a:rPr lang="en-US" altLang="ja-JP" dirty="0"/>
              <a:t>Validation Approaches</a:t>
            </a:r>
            <a:endParaRPr kumimoji="1" lang="ja-JP" altLang="en-US" dirty="0"/>
          </a:p>
        </p:txBody>
      </p:sp>
      <p:sp>
        <p:nvSpPr>
          <p:cNvPr id="3" name="コンテンツ プレースホルダー 2">
            <a:extLst>
              <a:ext uri="{FF2B5EF4-FFF2-40B4-BE49-F238E27FC236}">
                <a16:creationId xmlns:a16="http://schemas.microsoft.com/office/drawing/2014/main" id="{4337AD15-958D-5EE5-02BB-BA5DBEAB6216}"/>
              </a:ext>
            </a:extLst>
          </p:cNvPr>
          <p:cNvSpPr>
            <a:spLocks noGrp="1"/>
          </p:cNvSpPr>
          <p:nvPr>
            <p:ph idx="1"/>
          </p:nvPr>
        </p:nvSpPr>
        <p:spPr/>
        <p:txBody>
          <a:bodyPr/>
          <a:lstStyle/>
          <a:p>
            <a:r>
              <a:rPr lang="en-US" altLang="ja-JP" dirty="0"/>
              <a:t>Domain Validation</a:t>
            </a:r>
          </a:p>
          <a:p>
            <a:pPr lvl="1"/>
            <a:r>
              <a:rPr kumimoji="1" lang="en-US" altLang="ja-JP" dirty="0"/>
              <a:t>You misunderstood their needs</a:t>
            </a:r>
          </a:p>
          <a:p>
            <a:pPr marL="457200" lvl="1" indent="0">
              <a:buNone/>
            </a:pPr>
            <a:r>
              <a:rPr kumimoji="1" lang="ja-JP" altLang="en-US" dirty="0"/>
              <a:t>→</a:t>
            </a:r>
            <a:r>
              <a:rPr kumimoji="1" lang="en-US" altLang="ja-JP" dirty="0"/>
              <a:t>Observe and interview target users</a:t>
            </a:r>
          </a:p>
          <a:p>
            <a:pPr marL="457200" lvl="1" indent="0">
              <a:buNone/>
            </a:pPr>
            <a:r>
              <a:rPr lang="ja-JP" altLang="en-US" dirty="0"/>
              <a:t>→</a:t>
            </a:r>
            <a:r>
              <a:rPr lang="en-US" altLang="ja-JP" dirty="0"/>
              <a:t>Observe adoption rates</a:t>
            </a:r>
            <a:endParaRPr kumimoji="1" lang="ja-JP" altLang="en-US" dirty="0"/>
          </a:p>
        </p:txBody>
      </p:sp>
    </p:spTree>
    <p:extLst>
      <p:ext uri="{BB962C8B-B14F-4D97-AF65-F5344CB8AC3E}">
        <p14:creationId xmlns:p14="http://schemas.microsoft.com/office/powerpoint/2010/main" val="2782895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F7D113-D658-6062-9A4F-0C72F4DC5C63}"/>
              </a:ext>
            </a:extLst>
          </p:cNvPr>
          <p:cNvSpPr>
            <a:spLocks noGrp="1"/>
          </p:cNvSpPr>
          <p:nvPr>
            <p:ph type="title"/>
          </p:nvPr>
        </p:nvSpPr>
        <p:spPr/>
        <p:txBody>
          <a:bodyPr/>
          <a:lstStyle/>
          <a:p>
            <a:r>
              <a:rPr lang="en-US" altLang="ja-JP" dirty="0"/>
              <a:t>Validation Approaches</a:t>
            </a:r>
          </a:p>
        </p:txBody>
      </p:sp>
      <p:sp>
        <p:nvSpPr>
          <p:cNvPr id="3" name="コンテンツ プレースホルダー 2">
            <a:extLst>
              <a:ext uri="{FF2B5EF4-FFF2-40B4-BE49-F238E27FC236}">
                <a16:creationId xmlns:a16="http://schemas.microsoft.com/office/drawing/2014/main" id="{30413569-5044-7687-E3E9-F5787ACFDEEE}"/>
              </a:ext>
            </a:extLst>
          </p:cNvPr>
          <p:cNvSpPr>
            <a:spLocks noGrp="1"/>
          </p:cNvSpPr>
          <p:nvPr>
            <p:ph idx="1"/>
          </p:nvPr>
        </p:nvSpPr>
        <p:spPr/>
        <p:txBody>
          <a:bodyPr/>
          <a:lstStyle/>
          <a:p>
            <a:r>
              <a:rPr lang="en-US" altLang="ja-JP" dirty="0"/>
              <a:t>Abstraction Validation</a:t>
            </a:r>
          </a:p>
          <a:p>
            <a:pPr lvl="1"/>
            <a:r>
              <a:rPr kumimoji="1" lang="en-US" altLang="ja-JP" dirty="0"/>
              <a:t>You are showing them the wrong thing</a:t>
            </a:r>
          </a:p>
          <a:p>
            <a:pPr marL="457200" lvl="1" indent="0">
              <a:buNone/>
            </a:pPr>
            <a:r>
              <a:rPr kumimoji="1" lang="ja-JP" altLang="en-US" dirty="0"/>
              <a:t>→</a:t>
            </a:r>
            <a:r>
              <a:rPr lang="en-US" altLang="ja-JP" dirty="0"/>
              <a:t>Test on target users, collect anecdotal evidence of utility</a:t>
            </a:r>
          </a:p>
          <a:p>
            <a:pPr marL="457200" lvl="1" indent="0">
              <a:buNone/>
            </a:pPr>
            <a:r>
              <a:rPr kumimoji="1" lang="ja-JP" altLang="en-US" dirty="0"/>
              <a:t>→</a:t>
            </a:r>
            <a:r>
              <a:rPr lang="en-US" altLang="ja-JP" dirty="0"/>
              <a:t>Field study, document human usage of deployed system</a:t>
            </a:r>
            <a:endParaRPr kumimoji="1" lang="ja-JP" altLang="en-US" dirty="0"/>
          </a:p>
          <a:p>
            <a:pPr marL="457200" lvl="1" indent="0">
              <a:buNone/>
            </a:pPr>
            <a:endParaRPr kumimoji="1" lang="ja-JP" altLang="en-US" dirty="0"/>
          </a:p>
        </p:txBody>
      </p:sp>
    </p:spTree>
    <p:extLst>
      <p:ext uri="{BB962C8B-B14F-4D97-AF65-F5344CB8AC3E}">
        <p14:creationId xmlns:p14="http://schemas.microsoft.com/office/powerpoint/2010/main" val="252685848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709</TotalTime>
  <Words>1828</Words>
  <Application>Microsoft Office PowerPoint</Application>
  <PresentationFormat>ワイド画面</PresentationFormat>
  <Paragraphs>135</Paragraphs>
  <Slides>12</Slides>
  <Notes>12</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12</vt:i4>
      </vt:variant>
    </vt:vector>
  </HeadingPairs>
  <TitlesOfParts>
    <vt:vector size="18" baseType="lpstr">
      <vt:lpstr>ＭＳ ゴシック</vt:lpstr>
      <vt:lpstr>Söhne</vt:lpstr>
      <vt:lpstr>游ゴシック</vt:lpstr>
      <vt:lpstr>Arial</vt:lpstr>
      <vt:lpstr>Roboto</vt:lpstr>
      <vt:lpstr>Office テーマ</vt:lpstr>
      <vt:lpstr> Visualization Analysis &amp; Design Chapter 4 Four Levels for Validation </vt:lpstr>
      <vt:lpstr>Four Levels of Design</vt:lpstr>
      <vt:lpstr>Four Levels of Design</vt:lpstr>
      <vt:lpstr>Four Levels of Design</vt:lpstr>
      <vt:lpstr>Four Levels of Design</vt:lpstr>
      <vt:lpstr>Four Levels of Design</vt:lpstr>
      <vt:lpstr>Validation Approaches</vt:lpstr>
      <vt:lpstr>Validation Approaches</vt:lpstr>
      <vt:lpstr>Validation Approaches</vt:lpstr>
      <vt:lpstr>Validation Approaches</vt:lpstr>
      <vt:lpstr>Validation Approaches</vt:lpstr>
      <vt:lpstr>Validation Approaches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4章</dc:title>
  <dc:creator>直樹 岡見</dc:creator>
  <cp:lastModifiedBy>直樹 岡見</cp:lastModifiedBy>
  <cp:revision>38</cp:revision>
  <dcterms:created xsi:type="dcterms:W3CDTF">2023-11-01T12:57:34Z</dcterms:created>
  <dcterms:modified xsi:type="dcterms:W3CDTF">2023-11-02T02:24:00Z</dcterms:modified>
</cp:coreProperties>
</file>