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19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Zilla Slab" pitchFamily="2" charset="77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3265"/>
  </p:normalViewPr>
  <p:slideViewPr>
    <p:cSldViewPr snapToGrid="0">
      <p:cViewPr varScale="1">
        <p:scale>
          <a:sx n="122" d="100"/>
          <a:sy n="122" d="100"/>
        </p:scale>
        <p:origin x="1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546c6a91f_0_8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e546c6a91f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445" y="1143000"/>
            <a:ext cx="54852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48728e27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48728e27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48728e27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48728e27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48728e27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48728e27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48728e27c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48728e27c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48728e27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48728e27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48728e27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48728e27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48728e2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48728e2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48728e27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48728e27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48728e27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48728e27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48728e27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48728e27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48728e27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48728e27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48728e27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48728e27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48728e27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48728e27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48728e27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48728e27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21 Light Templat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4" descr="x_img_cover_H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"/>
            <a:ext cx="9135565" cy="51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 descr="x_img_ntc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63995"/>
            <a:ext cx="2107270" cy="28624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33508" y="841775"/>
            <a:ext cx="7467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33508" y="2701536"/>
            <a:ext cx="7467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433508" y="3787242"/>
            <a:ext cx="7467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3"/>
          </p:nvPr>
        </p:nvSpPr>
        <p:spPr>
          <a:xfrm>
            <a:off x="433508" y="4177298"/>
            <a:ext cx="7467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_Alternative style 2">
  <p:cSld name="1_Title and Content_Alternative style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3298155" cy="514351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257300" y="2253188"/>
            <a:ext cx="20079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064400" y="632830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064400" y="1328507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3"/>
          </p:nvPr>
        </p:nvSpPr>
        <p:spPr>
          <a:xfrm>
            <a:off x="4064400" y="2024185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"/>
          </p:nvPr>
        </p:nvSpPr>
        <p:spPr>
          <a:xfrm>
            <a:off x="4064400" y="2719862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5"/>
          </p:nvPr>
        </p:nvSpPr>
        <p:spPr>
          <a:xfrm>
            <a:off x="4064400" y="3415540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29184" y="4867874"/>
            <a:ext cx="14253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89A"/>
              </a:buClr>
              <a:buSzPts val="700"/>
              <a:buFont typeface="Roboto"/>
              <a:buNone/>
            </a:pPr>
            <a:r>
              <a:rPr lang="en" sz="700">
                <a:solidFill>
                  <a:srgbClr val="97989A"/>
                </a:solidFill>
                <a:latin typeface="Roboto"/>
                <a:ea typeface="Roboto"/>
                <a:cs typeface="Roboto"/>
                <a:sym typeface="Roboto"/>
              </a:rPr>
              <a:t>@networktocode | Confidential</a:t>
            </a:r>
            <a:endParaRPr/>
          </a:p>
        </p:txBody>
      </p:sp>
      <p:pic>
        <p:nvPicPr>
          <p:cNvPr id="75" name="Google Shape;75;p15" descr="x_img_divider_arr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352" y="2293026"/>
            <a:ext cx="621218" cy="26188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body" idx="6"/>
          </p:nvPr>
        </p:nvSpPr>
        <p:spPr>
          <a:xfrm>
            <a:off x="4064400" y="4111217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29184" y="636003"/>
            <a:ext cx="8458200" cy="3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Orange Subtitle">
  <p:cSld name="1_Title and Orange Sub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29184" y="959618"/>
            <a:ext cx="8458200" cy="3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26824" y="459214"/>
            <a:ext cx="84582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i="1">
                <a:solidFill>
                  <a:schemeClr val="accent4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layout">
  <p:cSld name="Table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 descr="x_img_divider_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"/>
            <a:ext cx="9135565" cy="51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 descr="x_img_divider_arr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52" y="2293026"/>
            <a:ext cx="621218" cy="26188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257300" y="2140382"/>
            <a:ext cx="75327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433076" y="2774466"/>
            <a:ext cx="8356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31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31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31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31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22" descr="x_img_cover_H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"/>
            <a:ext cx="9135565" cy="51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2" descr="x_img_ntc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63995"/>
            <a:ext cx="2107270" cy="2862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ctrTitle"/>
          </p:nvPr>
        </p:nvSpPr>
        <p:spPr>
          <a:xfrm>
            <a:off x="433508" y="841775"/>
            <a:ext cx="7467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433508" y="2701536"/>
            <a:ext cx="7467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lide-No-Footer">
  <p:cSld name="Title-Slide-No-Footer">
    <p:bg>
      <p:bgPr>
        <a:solidFill>
          <a:srgbClr val="3C3C3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0325" y="571500"/>
            <a:ext cx="4171949" cy="5432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3"/>
          <p:cNvCxnSpPr/>
          <p:nvPr/>
        </p:nvCxnSpPr>
        <p:spPr>
          <a:xfrm>
            <a:off x="228600" y="4686300"/>
            <a:ext cx="8686800" cy="0"/>
          </a:xfrm>
          <a:prstGeom prst="straightConnector1">
            <a:avLst/>
          </a:prstGeom>
          <a:noFill/>
          <a:ln w="19050" cap="flat" cmpd="sng">
            <a:solidFill>
              <a:srgbClr val="3C3C3C">
                <a:alpha val="9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1448725" y="1483892"/>
            <a:ext cx="6246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33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1437542" y="2546525"/>
            <a:ext cx="6257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1800"/>
              <a:buFont typeface="Palatino Linotype"/>
              <a:buNone/>
            </a:pPr>
            <a:endParaRPr sz="18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1437085" y="2628900"/>
            <a:ext cx="6258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 rtl="0">
              <a:spcBef>
                <a:spcPts val="600"/>
              </a:spcBef>
              <a:spcAft>
                <a:spcPts val="0"/>
              </a:spcAft>
              <a:buClr>
                <a:srgbClr val="D2D2D3"/>
              </a:buClr>
              <a:buSzPts val="3000"/>
              <a:buNone/>
              <a:defRPr i="1">
                <a:solidFill>
                  <a:srgbClr val="D2D2D3"/>
                </a:solidFill>
              </a:defRPr>
            </a:lvl1pPr>
            <a:lvl2pPr marL="91440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-Text-Slide-Blue-Title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Palatino Linotype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2pPr>
            <a:lvl3pPr marL="137160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>
            <a:off x="228600" y="4686300"/>
            <a:ext cx="868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with subtitle">
  <p:cSld name="1_Title and Content with sub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1"/>
          </p:nvPr>
        </p:nvSpPr>
        <p:spPr>
          <a:xfrm>
            <a:off x="329184" y="959618"/>
            <a:ext cx="8458200" cy="3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2"/>
          </p:nvPr>
        </p:nvSpPr>
        <p:spPr>
          <a:xfrm>
            <a:off x="329184" y="629657"/>
            <a:ext cx="84582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i="1">
                <a:solidFill>
                  <a:schemeClr val="accent4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Alternative style 2.2">
  <p:cSld name="Title and Content_Alternative style 2.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6620256" y="4567782"/>
            <a:ext cx="2523600" cy="5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7"/>
          <p:cNvSpPr>
            <a:spLocks noGrp="1"/>
          </p:cNvSpPr>
          <p:nvPr>
            <p:ph type="pic" idx="2"/>
          </p:nvPr>
        </p:nvSpPr>
        <p:spPr>
          <a:xfrm>
            <a:off x="6950075" y="0"/>
            <a:ext cx="21939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18" name="Google Shape;118;p27"/>
          <p:cNvCxnSpPr/>
          <p:nvPr/>
        </p:nvCxnSpPr>
        <p:spPr>
          <a:xfrm>
            <a:off x="329184" y="4805306"/>
            <a:ext cx="6291000" cy="1500"/>
          </a:xfrm>
          <a:prstGeom prst="straightConnector1">
            <a:avLst/>
          </a:prstGeom>
          <a:noFill/>
          <a:ln w="12700" cap="flat" cmpd="sng">
            <a:solidFill>
              <a:srgbClr val="2E60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7" descr="x_img_logo_foot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91328" y="4887526"/>
            <a:ext cx="1326477" cy="17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59313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329184" y="959618"/>
            <a:ext cx="6291000" cy="3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3"/>
          </p:nvPr>
        </p:nvSpPr>
        <p:spPr>
          <a:xfrm>
            <a:off x="329184" y="629657"/>
            <a:ext cx="62910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i="1">
                <a:solidFill>
                  <a:schemeClr val="accen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 descr="x_img_divider_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"/>
            <a:ext cx="9135565" cy="51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 descr="x_img_divider_arr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52" y="2293026"/>
            <a:ext cx="621218" cy="26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1257300" y="2140382"/>
            <a:ext cx="753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-Text-Slide-Blue-Title">
  <p:cSld name="Dark-Text-Slide-Blue-Title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Palatino Linotype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•"/>
              <a:defRPr sz="3000"/>
            </a:lvl1pPr>
            <a:lvl2pPr marL="914400" lvl="1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–"/>
              <a:defRPr sz="2700"/>
            </a:lvl2pPr>
            <a:lvl3pPr marL="1371600" lvl="2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21 Light Template">
  <p:cSld name="Title Slid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31" descr="x_img_cover_H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"/>
            <a:ext cx="9135565" cy="51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 descr="x_img_ntc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63995"/>
            <a:ext cx="2107270" cy="28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 txBox="1">
            <a:spLocks noGrp="1"/>
          </p:cNvSpPr>
          <p:nvPr>
            <p:ph type="ctrTitle"/>
          </p:nvPr>
        </p:nvSpPr>
        <p:spPr>
          <a:xfrm>
            <a:off x="433508" y="841775"/>
            <a:ext cx="7467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subTitle" idx="1"/>
          </p:nvPr>
        </p:nvSpPr>
        <p:spPr>
          <a:xfrm>
            <a:off x="433508" y="2701536"/>
            <a:ext cx="7467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2"/>
          </p:nvPr>
        </p:nvSpPr>
        <p:spPr>
          <a:xfrm>
            <a:off x="433508" y="3787242"/>
            <a:ext cx="7467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3"/>
          </p:nvPr>
        </p:nvSpPr>
        <p:spPr>
          <a:xfrm>
            <a:off x="433508" y="4177298"/>
            <a:ext cx="7467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_Alternative style 2">
  <p:cSld name="1_Title and Content_Alternative style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2"/>
          <p:cNvPicPr preferRelativeResize="0"/>
          <p:nvPr/>
        </p:nvPicPr>
        <p:blipFill rotWithShape="1">
          <a:blip r:embed="rId2">
            <a:alphaModFix/>
          </a:blip>
          <a:srcRect t="19" b="19"/>
          <a:stretch/>
        </p:blipFill>
        <p:spPr>
          <a:xfrm>
            <a:off x="0" y="0"/>
            <a:ext cx="3298155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1257300" y="2253188"/>
            <a:ext cx="20079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4064400" y="632830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2"/>
          </p:nvPr>
        </p:nvSpPr>
        <p:spPr>
          <a:xfrm>
            <a:off x="4064400" y="1328507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body" idx="3"/>
          </p:nvPr>
        </p:nvSpPr>
        <p:spPr>
          <a:xfrm>
            <a:off x="4064400" y="2024185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body" idx="4"/>
          </p:nvPr>
        </p:nvSpPr>
        <p:spPr>
          <a:xfrm>
            <a:off x="4064400" y="2719862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body" idx="5"/>
          </p:nvPr>
        </p:nvSpPr>
        <p:spPr>
          <a:xfrm>
            <a:off x="4064400" y="3415540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2"/>
          <p:cNvSpPr txBox="1"/>
          <p:nvPr/>
        </p:nvSpPr>
        <p:spPr>
          <a:xfrm>
            <a:off x="329184" y="4867874"/>
            <a:ext cx="14253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989A"/>
              </a:buClr>
              <a:buSzPts val="700"/>
              <a:buFont typeface="Roboto"/>
              <a:buNone/>
            </a:pPr>
            <a:r>
              <a:rPr lang="en" sz="700">
                <a:solidFill>
                  <a:srgbClr val="97989A"/>
                </a:solidFill>
                <a:latin typeface="Roboto"/>
                <a:ea typeface="Roboto"/>
                <a:cs typeface="Roboto"/>
                <a:sym typeface="Roboto"/>
              </a:rPr>
              <a:t>@networktocode | Confidential</a:t>
            </a:r>
            <a:endParaRPr/>
          </a:p>
        </p:txBody>
      </p:sp>
      <p:pic>
        <p:nvPicPr>
          <p:cNvPr id="155" name="Google Shape;155;p32" descr="x_img_divider_arr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52" y="2293026"/>
            <a:ext cx="621218" cy="26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>
            <a:spLocks noGrp="1"/>
          </p:cNvSpPr>
          <p:nvPr>
            <p:ph type="body" idx="6"/>
          </p:nvPr>
        </p:nvSpPr>
        <p:spPr>
          <a:xfrm>
            <a:off x="4064400" y="4111217"/>
            <a:ext cx="37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body" idx="1"/>
          </p:nvPr>
        </p:nvSpPr>
        <p:spPr>
          <a:xfrm>
            <a:off x="329184" y="636003"/>
            <a:ext cx="8458200" cy="3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Orange Subtitle">
  <p:cSld name="1_Title and Orange Sub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body" idx="1"/>
          </p:nvPr>
        </p:nvSpPr>
        <p:spPr>
          <a:xfrm>
            <a:off x="329184" y="959618"/>
            <a:ext cx="8458200" cy="3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2"/>
          </p:nvPr>
        </p:nvSpPr>
        <p:spPr>
          <a:xfrm>
            <a:off x="226824" y="459214"/>
            <a:ext cx="84582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i="1">
                <a:solidFill>
                  <a:schemeClr val="accent4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layout">
  <p:cSld name="Table layou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6" descr="x_img_divider_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"/>
            <a:ext cx="9135565" cy="51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6" descr="x_img_divider_arr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52" y="2293026"/>
            <a:ext cx="621218" cy="26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1257300" y="2140382"/>
            <a:ext cx="75327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433076" y="2774466"/>
            <a:ext cx="83568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431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431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431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431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 type="title">
  <p:cSld name="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39" descr="x_img_cover_H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"/>
            <a:ext cx="9135565" cy="51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9" descr="x_img_ntc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63995"/>
            <a:ext cx="2107270" cy="28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433508" y="841775"/>
            <a:ext cx="7467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subTitle" idx="1"/>
          </p:nvPr>
        </p:nvSpPr>
        <p:spPr>
          <a:xfrm>
            <a:off x="433508" y="2701536"/>
            <a:ext cx="7467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0"/>
          <p:cNvSpPr txBox="1">
            <a:spLocks noGrp="1"/>
          </p:cNvSpPr>
          <p:nvPr>
            <p:ph type="body" idx="1"/>
          </p:nvPr>
        </p:nvSpPr>
        <p:spPr>
          <a:xfrm>
            <a:off x="329184" y="636003"/>
            <a:ext cx="84582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with subtitle">
  <p:cSld name="1_Title and Content with subtitl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xfrm>
            <a:off x="329184" y="959618"/>
            <a:ext cx="8458200" cy="3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1"/>
          <p:cNvSpPr txBox="1">
            <a:spLocks noGrp="1"/>
          </p:cNvSpPr>
          <p:nvPr>
            <p:ph type="body" idx="2"/>
          </p:nvPr>
        </p:nvSpPr>
        <p:spPr>
          <a:xfrm>
            <a:off x="329184" y="629657"/>
            <a:ext cx="84582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i="1">
                <a:solidFill>
                  <a:schemeClr val="accent4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slide">
  <p:cSld name="3_Normal slid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>
            <a:spLocks noGrp="1"/>
          </p:cNvSpPr>
          <p:nvPr>
            <p:ph type="title"/>
          </p:nvPr>
        </p:nvSpPr>
        <p:spPr>
          <a:xfrm>
            <a:off x="317539" y="205981"/>
            <a:ext cx="84714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2"/>
          <p:cNvSpPr txBox="1">
            <a:spLocks noGrp="1"/>
          </p:cNvSpPr>
          <p:nvPr>
            <p:ph type="body" idx="1"/>
          </p:nvPr>
        </p:nvSpPr>
        <p:spPr>
          <a:xfrm>
            <a:off x="317500" y="742950"/>
            <a:ext cx="8471400" cy="3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2"/>
          <p:cNvSpPr txBox="1">
            <a:spLocks noGrp="1"/>
          </p:cNvSpPr>
          <p:nvPr>
            <p:ph type="sldNum" idx="12"/>
          </p:nvPr>
        </p:nvSpPr>
        <p:spPr>
          <a:xfrm>
            <a:off x="317501" y="4804173"/>
            <a:ext cx="34368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 |  © 2019 Palo Alto Networks, Inc. All Rights Reserved.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Content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>
            <a:spLocks noGrp="1"/>
          </p:cNvSpPr>
          <p:nvPr>
            <p:ph type="title"/>
          </p:nvPr>
        </p:nvSpPr>
        <p:spPr>
          <a:xfrm>
            <a:off x="311700" y="231075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43"/>
          <p:cNvSpPr txBox="1">
            <a:spLocks noGrp="1"/>
          </p:cNvSpPr>
          <p:nvPr>
            <p:ph type="body" idx="1"/>
          </p:nvPr>
        </p:nvSpPr>
        <p:spPr>
          <a:xfrm>
            <a:off x="311700" y="777240"/>
            <a:ext cx="85206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29527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50"/>
              <a:buChar char="•"/>
              <a:defRPr/>
            </a:lvl3pPr>
            <a:lvl4pPr marL="1828800" lvl="3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  <a:defRPr/>
            </a:lvl4pPr>
            <a:lvl5pPr marL="2286000" lvl="4" indent="-2921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•"/>
              <a:defRPr/>
            </a:lvl5pPr>
            <a:lvl6pPr marL="2743200" lvl="5" indent="-31432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5" descr="x_img_divider_slid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5"/>
            <a:ext cx="9135565" cy="51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5" descr="x_img_divider_arr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52" y="2293026"/>
            <a:ext cx="621218" cy="26188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5"/>
          <p:cNvSpPr txBox="1">
            <a:spLocks noGrp="1"/>
          </p:cNvSpPr>
          <p:nvPr>
            <p:ph type="title"/>
          </p:nvPr>
        </p:nvSpPr>
        <p:spPr>
          <a:xfrm>
            <a:off x="1257300" y="2140382"/>
            <a:ext cx="7532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">
  <p:cSld name="Buyer Persona 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>
            <a:spLocks noGrp="1"/>
          </p:cNvSpPr>
          <p:nvPr>
            <p:ph type="pic" idx="2"/>
          </p:nvPr>
        </p:nvSpPr>
        <p:spPr>
          <a:xfrm>
            <a:off x="461445" y="260552"/>
            <a:ext cx="2055900" cy="232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"/>
          <p:cNvSpPr>
            <a:spLocks noGrp="1"/>
          </p:cNvSpPr>
          <p:nvPr>
            <p:ph type="pic" idx="2"/>
          </p:nvPr>
        </p:nvSpPr>
        <p:spPr>
          <a:xfrm>
            <a:off x="570458" y="1356481"/>
            <a:ext cx="1704600" cy="141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47"/>
          <p:cNvSpPr>
            <a:spLocks noGrp="1"/>
          </p:cNvSpPr>
          <p:nvPr>
            <p:ph type="pic" idx="3"/>
          </p:nvPr>
        </p:nvSpPr>
        <p:spPr>
          <a:xfrm>
            <a:off x="2669934" y="1356481"/>
            <a:ext cx="1704600" cy="141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47"/>
          <p:cNvSpPr>
            <a:spLocks noGrp="1"/>
          </p:cNvSpPr>
          <p:nvPr>
            <p:ph type="pic" idx="4"/>
          </p:nvPr>
        </p:nvSpPr>
        <p:spPr>
          <a:xfrm>
            <a:off x="6868885" y="1356481"/>
            <a:ext cx="1704600" cy="141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47"/>
          <p:cNvSpPr>
            <a:spLocks noGrp="1"/>
          </p:cNvSpPr>
          <p:nvPr>
            <p:ph type="pic" idx="5"/>
          </p:nvPr>
        </p:nvSpPr>
        <p:spPr>
          <a:xfrm>
            <a:off x="4769409" y="1356481"/>
            <a:ext cx="1704600" cy="141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29184" y="636003"/>
            <a:ext cx="8458200" cy="3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329184" y="4805306"/>
            <a:ext cx="8458200" cy="1500"/>
          </a:xfrm>
          <a:prstGeom prst="straightConnector1">
            <a:avLst/>
          </a:prstGeom>
          <a:noFill/>
          <a:ln w="12700" cap="flat" cmpd="sng">
            <a:solidFill>
              <a:srgbClr val="2E60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4" name="Google Shape;54;p13" descr="x_img_logo_footer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470648" y="4887526"/>
            <a:ext cx="1327702" cy="17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descr="x_img_pointer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29184" y="237525"/>
            <a:ext cx="359332" cy="1522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29184" y="4867874"/>
            <a:ext cx="1425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6AE"/>
              </a:buClr>
              <a:buSzPts val="700"/>
              <a:buFont typeface="Roboto"/>
              <a:buNone/>
            </a:pPr>
            <a:r>
              <a:rPr lang="en" sz="700" b="0" i="0" u="none" strike="noStrike" cap="none">
                <a:solidFill>
                  <a:srgbClr val="9296AE"/>
                </a:solidFill>
                <a:latin typeface="Roboto"/>
                <a:ea typeface="Roboto"/>
                <a:cs typeface="Roboto"/>
                <a:sym typeface="Roboto"/>
              </a:rPr>
              <a:t>@networktocode | Confidential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426480" y="4873786"/>
            <a:ext cx="295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9296AE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296A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">
          <p15:clr>
            <a:srgbClr val="F26B43"/>
          </p15:clr>
        </p15:guide>
        <p15:guide id="2" pos="204">
          <p15:clr>
            <a:srgbClr val="F26B43"/>
          </p15:clr>
        </p15:guide>
        <p15:guide id="3" pos="5537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39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29184" y="636003"/>
            <a:ext cx="8458200" cy="3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33" name="Google Shape;133;p30"/>
          <p:cNvCxnSpPr/>
          <p:nvPr/>
        </p:nvCxnSpPr>
        <p:spPr>
          <a:xfrm>
            <a:off x="329184" y="4805306"/>
            <a:ext cx="8458200" cy="1500"/>
          </a:xfrm>
          <a:prstGeom prst="straightConnector1">
            <a:avLst/>
          </a:prstGeom>
          <a:noFill/>
          <a:ln w="12700" cap="flat" cmpd="sng">
            <a:solidFill>
              <a:srgbClr val="2E60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30" descr="x_img_logo_footer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470648" y="4887526"/>
            <a:ext cx="1327702" cy="17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 descr="x_img_pointer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29184" y="237525"/>
            <a:ext cx="359332" cy="152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329184" y="4867874"/>
            <a:ext cx="1425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6AE"/>
              </a:buClr>
              <a:buSzPts val="700"/>
              <a:buFont typeface="Roboto"/>
              <a:buNone/>
            </a:pPr>
            <a:r>
              <a:rPr lang="en" sz="700" b="0" i="0" u="none" strike="noStrike" cap="none">
                <a:solidFill>
                  <a:srgbClr val="9296AE"/>
                </a:solidFill>
                <a:latin typeface="Roboto"/>
                <a:ea typeface="Roboto"/>
                <a:cs typeface="Roboto"/>
                <a:sym typeface="Roboto"/>
              </a:rPr>
              <a:t>@networktocode | Confidential</a:t>
            </a:r>
            <a:endParaRPr/>
          </a:p>
        </p:txBody>
      </p:sp>
      <p:sp>
        <p:nvSpPr>
          <p:cNvPr id="137" name="Google Shape;137;p30"/>
          <p:cNvSpPr txBox="1"/>
          <p:nvPr/>
        </p:nvSpPr>
        <p:spPr>
          <a:xfrm>
            <a:off x="4426480" y="4873786"/>
            <a:ext cx="295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9296AE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296A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">
          <p15:clr>
            <a:srgbClr val="F26B43"/>
          </p15:clr>
        </p15:guide>
        <p15:guide id="2" pos="204">
          <p15:clr>
            <a:srgbClr val="F26B43"/>
          </p15:clr>
        </p15:guide>
        <p15:guide id="3" pos="5537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 txBox="1">
            <a:spLocks noGrp="1"/>
          </p:cNvSpPr>
          <p:nvPr>
            <p:ph type="ctrTitle"/>
          </p:nvPr>
        </p:nvSpPr>
        <p:spPr>
          <a:xfrm>
            <a:off x="433508" y="841775"/>
            <a:ext cx="7467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lang="en"/>
              <a:t>Implementing CI/CD Pipelines in a NetDevOps Environment </a:t>
            </a:r>
            <a:endParaRPr/>
          </a:p>
        </p:txBody>
      </p:sp>
      <p:sp>
        <p:nvSpPr>
          <p:cNvPr id="211" name="Google Shape;211;p48"/>
          <p:cNvSpPr txBox="1">
            <a:spLocks noGrp="1"/>
          </p:cNvSpPr>
          <p:nvPr>
            <p:ph type="subTitle" idx="1"/>
          </p:nvPr>
        </p:nvSpPr>
        <p:spPr>
          <a:xfrm>
            <a:off x="433500" y="2701522"/>
            <a:ext cx="74676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</a:pPr>
            <a:r>
              <a:rPr lang="en"/>
              <a:t>Network to Code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</a:pPr>
            <a:r>
              <a:rPr lang="en"/>
              <a:t>Jeff Kala, Eric Chou, Taylor Dawson</a:t>
            </a:r>
            <a:endParaRPr/>
          </a:p>
        </p:txBody>
      </p:sp>
      <p:sp>
        <p:nvSpPr>
          <p:cNvPr id="212" name="Google Shape;212;p48"/>
          <p:cNvSpPr txBox="1">
            <a:spLocks noGrp="1"/>
          </p:cNvSpPr>
          <p:nvPr>
            <p:ph type="body" idx="3"/>
          </p:nvPr>
        </p:nvSpPr>
        <p:spPr>
          <a:xfrm>
            <a:off x="433500" y="4075051"/>
            <a:ext cx="74676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AutoCon2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November,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NetDevOps</a:t>
            </a:r>
            <a:endParaRPr/>
          </a:p>
        </p:txBody>
      </p:sp>
      <p:sp>
        <p:nvSpPr>
          <p:cNvPr id="322" name="Google Shape;322;p58"/>
          <p:cNvSpPr txBox="1"/>
          <p:nvPr/>
        </p:nvSpPr>
        <p:spPr>
          <a:xfrm>
            <a:off x="688950" y="629675"/>
            <a:ext cx="77661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3235"/>
                </a:solidFill>
                <a:latin typeface="Roboto"/>
                <a:ea typeface="Roboto"/>
                <a:cs typeface="Roboto"/>
                <a:sym typeface="Roboto"/>
              </a:rPr>
              <a:t>Network Engineering follows the same process: design, develop, deployment, operate, monitoring. </a:t>
            </a:r>
            <a:endParaRPr sz="500">
              <a:solidFill>
                <a:srgbClr val="3132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8"/>
          <p:cNvSpPr/>
          <p:nvPr/>
        </p:nvSpPr>
        <p:spPr>
          <a:xfrm>
            <a:off x="750188" y="1950100"/>
            <a:ext cx="1836900" cy="6669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45454"/>
                </a:solidFill>
                <a:latin typeface="Zilla Slab"/>
                <a:ea typeface="Zilla Slab"/>
                <a:cs typeface="Zilla Slab"/>
                <a:sym typeface="Zilla Slab"/>
              </a:rPr>
              <a:t>Requirements / Design</a:t>
            </a:r>
            <a:endParaRPr b="1">
              <a:solidFill>
                <a:srgbClr val="545454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24" name="Google Shape;324;p58"/>
          <p:cNvSpPr/>
          <p:nvPr/>
        </p:nvSpPr>
        <p:spPr>
          <a:xfrm>
            <a:off x="3673963" y="1950100"/>
            <a:ext cx="1836900" cy="6669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45454"/>
                </a:solidFill>
                <a:latin typeface="Zilla Slab"/>
                <a:ea typeface="Zilla Slab"/>
                <a:cs typeface="Zilla Slab"/>
                <a:sym typeface="Zilla Slab"/>
              </a:rPr>
              <a:t>Develop</a:t>
            </a:r>
            <a:endParaRPr b="1">
              <a:solidFill>
                <a:srgbClr val="545454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25" name="Google Shape;325;p58"/>
          <p:cNvSpPr/>
          <p:nvPr/>
        </p:nvSpPr>
        <p:spPr>
          <a:xfrm>
            <a:off x="6597738" y="1950100"/>
            <a:ext cx="1836900" cy="6669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45454"/>
                </a:solidFill>
                <a:latin typeface="Zilla Slab"/>
                <a:ea typeface="Zilla Slab"/>
                <a:cs typeface="Zilla Slab"/>
                <a:sym typeface="Zilla Slab"/>
              </a:rPr>
              <a:t>Deployment</a:t>
            </a:r>
            <a:endParaRPr b="1">
              <a:solidFill>
                <a:srgbClr val="545454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26" name="Google Shape;326;p58"/>
          <p:cNvSpPr/>
          <p:nvPr/>
        </p:nvSpPr>
        <p:spPr>
          <a:xfrm>
            <a:off x="750188" y="3249000"/>
            <a:ext cx="1836900" cy="6669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45454"/>
                </a:solidFill>
                <a:latin typeface="Zilla Slab"/>
                <a:ea typeface="Zilla Slab"/>
                <a:cs typeface="Zilla Slab"/>
                <a:sym typeface="Zilla Slab"/>
              </a:rPr>
              <a:t>New Requirements</a:t>
            </a:r>
            <a:endParaRPr b="1">
              <a:solidFill>
                <a:srgbClr val="545454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27" name="Google Shape;327;p58"/>
          <p:cNvSpPr/>
          <p:nvPr/>
        </p:nvSpPr>
        <p:spPr>
          <a:xfrm>
            <a:off x="3673963" y="3249000"/>
            <a:ext cx="1836900" cy="6669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45454"/>
                </a:solidFill>
                <a:latin typeface="Zilla Slab"/>
                <a:ea typeface="Zilla Slab"/>
                <a:cs typeface="Zilla Slab"/>
                <a:sym typeface="Zilla Slab"/>
              </a:rPr>
              <a:t>Monitoring</a:t>
            </a:r>
            <a:endParaRPr b="1">
              <a:solidFill>
                <a:srgbClr val="545454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28" name="Google Shape;328;p58"/>
          <p:cNvSpPr/>
          <p:nvPr/>
        </p:nvSpPr>
        <p:spPr>
          <a:xfrm>
            <a:off x="6597738" y="3249000"/>
            <a:ext cx="1836900" cy="6669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45454"/>
                </a:solidFill>
                <a:latin typeface="Zilla Slab"/>
                <a:ea typeface="Zilla Slab"/>
                <a:cs typeface="Zilla Slab"/>
                <a:sym typeface="Zilla Slab"/>
              </a:rPr>
              <a:t>Operate</a:t>
            </a:r>
            <a:endParaRPr b="1">
              <a:solidFill>
                <a:srgbClr val="545454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cxnSp>
        <p:nvCxnSpPr>
          <p:cNvPr id="329" name="Google Shape;329;p58"/>
          <p:cNvCxnSpPr>
            <a:stCxn id="323" idx="3"/>
            <a:endCxn id="324" idx="1"/>
          </p:cNvCxnSpPr>
          <p:nvPr/>
        </p:nvCxnSpPr>
        <p:spPr>
          <a:xfrm>
            <a:off x="2587088" y="2283550"/>
            <a:ext cx="1086900" cy="0"/>
          </a:xfrm>
          <a:prstGeom prst="straightConnector1">
            <a:avLst/>
          </a:prstGeom>
          <a:noFill/>
          <a:ln w="28575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58"/>
          <p:cNvCxnSpPr/>
          <p:nvPr/>
        </p:nvCxnSpPr>
        <p:spPr>
          <a:xfrm>
            <a:off x="5510863" y="2283550"/>
            <a:ext cx="1086900" cy="0"/>
          </a:xfrm>
          <a:prstGeom prst="straightConnector1">
            <a:avLst/>
          </a:prstGeom>
          <a:noFill/>
          <a:ln w="28575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58"/>
          <p:cNvCxnSpPr>
            <a:stCxn id="325" idx="2"/>
            <a:endCxn id="328" idx="0"/>
          </p:cNvCxnSpPr>
          <p:nvPr/>
        </p:nvCxnSpPr>
        <p:spPr>
          <a:xfrm>
            <a:off x="7516188" y="2617000"/>
            <a:ext cx="0" cy="632100"/>
          </a:xfrm>
          <a:prstGeom prst="straightConnector1">
            <a:avLst/>
          </a:prstGeom>
          <a:noFill/>
          <a:ln w="28575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58"/>
          <p:cNvCxnSpPr>
            <a:stCxn id="328" idx="1"/>
            <a:endCxn id="327" idx="3"/>
          </p:cNvCxnSpPr>
          <p:nvPr/>
        </p:nvCxnSpPr>
        <p:spPr>
          <a:xfrm rot="10800000">
            <a:off x="5510838" y="3582450"/>
            <a:ext cx="1086900" cy="0"/>
          </a:xfrm>
          <a:prstGeom prst="straightConnector1">
            <a:avLst/>
          </a:prstGeom>
          <a:noFill/>
          <a:ln w="28575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58"/>
          <p:cNvCxnSpPr>
            <a:stCxn id="327" idx="1"/>
            <a:endCxn id="326" idx="3"/>
          </p:cNvCxnSpPr>
          <p:nvPr/>
        </p:nvCxnSpPr>
        <p:spPr>
          <a:xfrm rot="10800000">
            <a:off x="2587063" y="3582450"/>
            <a:ext cx="1086900" cy="0"/>
          </a:xfrm>
          <a:prstGeom prst="straightConnector1">
            <a:avLst/>
          </a:prstGeom>
          <a:noFill/>
          <a:ln w="28575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58"/>
          <p:cNvCxnSpPr>
            <a:stCxn id="326" idx="0"/>
            <a:endCxn id="323" idx="2"/>
          </p:cNvCxnSpPr>
          <p:nvPr/>
        </p:nvCxnSpPr>
        <p:spPr>
          <a:xfrm rot="10800000">
            <a:off x="1668638" y="2616900"/>
            <a:ext cx="0" cy="632100"/>
          </a:xfrm>
          <a:prstGeom prst="straightConnector1">
            <a:avLst/>
          </a:prstGeom>
          <a:noFill/>
          <a:ln w="28575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Principles</a:t>
            </a:r>
            <a:endParaRPr/>
          </a:p>
        </p:txBody>
      </p:sp>
      <p:sp>
        <p:nvSpPr>
          <p:cNvPr id="340" name="Google Shape;340;p59"/>
          <p:cNvSpPr txBox="1"/>
          <p:nvPr/>
        </p:nvSpPr>
        <p:spPr>
          <a:xfrm>
            <a:off x="606050" y="863700"/>
            <a:ext cx="80985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>
                <a:solidFill>
                  <a:srgbClr val="FF8000"/>
                </a:solidFill>
                <a:latin typeface="Zilla Slab"/>
                <a:ea typeface="Zilla Slab"/>
                <a:cs typeface="Zilla Slab"/>
                <a:sym typeface="Zilla Slab"/>
              </a:rPr>
              <a:t>Collaboration Environment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joint responsibilities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>
                <a:solidFill>
                  <a:srgbClr val="FF8000"/>
                </a:solidFill>
                <a:latin typeface="Zilla Slab"/>
                <a:ea typeface="Zilla Slab"/>
                <a:cs typeface="Zilla Slab"/>
                <a:sym typeface="Zilla Slab"/>
              </a:rPr>
              <a:t>Continuous Cycles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(development, integration, learning, monitoring, feedbacks, etc.)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>
                <a:solidFill>
                  <a:srgbClr val="FF8000"/>
                </a:solidFill>
                <a:latin typeface="Zilla Slab"/>
                <a:ea typeface="Zilla Slab"/>
                <a:cs typeface="Zilla Slab"/>
                <a:sym typeface="Zilla Slab"/>
              </a:rPr>
              <a:t>Speed up time to market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(small teams, individual empowerment, incremental changes)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>
                <a:solidFill>
                  <a:srgbClr val="FF8000"/>
                </a:solidFill>
                <a:latin typeface="Zilla Slab"/>
                <a:ea typeface="Zilla Slab"/>
                <a:cs typeface="Zilla Slab"/>
                <a:sym typeface="Zilla Slab"/>
              </a:rPr>
              <a:t>Automation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all steps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 b="1">
                <a:solidFill>
                  <a:srgbClr val="FF8000"/>
                </a:solidFill>
                <a:latin typeface="Zilla Slab"/>
                <a:ea typeface="Zilla Slab"/>
                <a:cs typeface="Zilla Slab"/>
                <a:sym typeface="Zilla Slab"/>
              </a:rPr>
              <a:t>Embrace failure</a:t>
            </a:r>
            <a:r>
              <a:rPr lang="en" sz="1600">
                <a:solidFill>
                  <a:srgbClr val="FF8000"/>
                </a:solidFill>
                <a:latin typeface="Zilla Slab"/>
                <a:ea typeface="Zilla Slab"/>
                <a:cs typeface="Zilla Slab"/>
                <a:sym typeface="Zilla Slab"/>
              </a:rPr>
              <a:t> a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nd learn from them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Zilla Slab"/>
              <a:buChar char="●"/>
            </a:pPr>
            <a:r>
              <a:rPr lang="en" sz="1600" b="1">
                <a:solidFill>
                  <a:srgbClr val="FF8000"/>
                </a:solidFill>
                <a:latin typeface="Zilla Slab"/>
                <a:ea typeface="Zilla Slab"/>
                <a:cs typeface="Zilla Slab"/>
                <a:sym typeface="Zilla Slab"/>
              </a:rPr>
              <a:t>Customer-focused</a:t>
            </a:r>
            <a:endParaRPr sz="1600" b="1">
              <a:solidFill>
                <a:srgbClr val="FF8000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12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NetDevOps Practices</a:t>
            </a:r>
            <a:endParaRPr/>
          </a:p>
        </p:txBody>
      </p:sp>
      <p:sp>
        <p:nvSpPr>
          <p:cNvPr id="346" name="Google Shape;346;p60"/>
          <p:cNvSpPr txBox="1"/>
          <p:nvPr/>
        </p:nvSpPr>
        <p:spPr>
          <a:xfrm>
            <a:off x="688850" y="782075"/>
            <a:ext cx="75738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Automated Testing (unittest to integration testing)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Continuous Delivery or Deployment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Active participation with high-trust for individuals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Peer Review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Blameless culture between Developers and Operators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>
            <a:spLocks noGrp="1"/>
          </p:cNvSpPr>
          <p:nvPr>
            <p:ph type="title"/>
          </p:nvPr>
        </p:nvSpPr>
        <p:spPr>
          <a:xfrm>
            <a:off x="691498" y="12530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/ Deployment</a:t>
            </a:r>
            <a:endParaRPr/>
          </a:p>
        </p:txBody>
      </p:sp>
      <p:pic>
        <p:nvPicPr>
          <p:cNvPr id="352" name="Google Shape;352;p61"/>
          <p:cNvPicPr preferRelativeResize="0"/>
          <p:nvPr/>
        </p:nvPicPr>
        <p:blipFill rotWithShape="1">
          <a:blip r:embed="rId3">
            <a:alphaModFix/>
          </a:blip>
          <a:srcRect l="59631" t="66165"/>
          <a:stretch/>
        </p:blipFill>
        <p:spPr>
          <a:xfrm>
            <a:off x="6216525" y="3478750"/>
            <a:ext cx="2432676" cy="11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1"/>
          <p:cNvSpPr/>
          <p:nvPr/>
        </p:nvSpPr>
        <p:spPr>
          <a:xfrm>
            <a:off x="716225" y="1379782"/>
            <a:ext cx="2082000" cy="870900"/>
          </a:xfrm>
          <a:prstGeom prst="roundRect">
            <a:avLst>
              <a:gd name="adj" fmla="val 16667"/>
            </a:avLst>
          </a:prstGeom>
          <a:solidFill>
            <a:srgbClr val="EBF2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Development</a:t>
            </a:r>
            <a:endParaRPr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54" name="Google Shape;354;p61"/>
          <p:cNvSpPr/>
          <p:nvPr/>
        </p:nvSpPr>
        <p:spPr>
          <a:xfrm>
            <a:off x="3783275" y="1379782"/>
            <a:ext cx="2082000" cy="870900"/>
          </a:xfrm>
          <a:prstGeom prst="roundRect">
            <a:avLst>
              <a:gd name="adj" fmla="val 16667"/>
            </a:avLst>
          </a:prstGeom>
          <a:solidFill>
            <a:srgbClr val="EBF2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Check-In (Version Controlled)</a:t>
            </a:r>
            <a:endParaRPr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55" name="Google Shape;355;p61"/>
          <p:cNvSpPr/>
          <p:nvPr/>
        </p:nvSpPr>
        <p:spPr>
          <a:xfrm>
            <a:off x="716225" y="2985457"/>
            <a:ext cx="2082000" cy="870900"/>
          </a:xfrm>
          <a:prstGeom prst="roundRect">
            <a:avLst>
              <a:gd name="adj" fmla="val 16667"/>
            </a:avLst>
          </a:prstGeom>
          <a:solidFill>
            <a:srgbClr val="EBF2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Deployment</a:t>
            </a:r>
            <a:endParaRPr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56" name="Google Shape;356;p61"/>
          <p:cNvSpPr/>
          <p:nvPr/>
        </p:nvSpPr>
        <p:spPr>
          <a:xfrm>
            <a:off x="3783275" y="2985457"/>
            <a:ext cx="2082000" cy="870900"/>
          </a:xfrm>
          <a:prstGeom prst="roundRect">
            <a:avLst>
              <a:gd name="adj" fmla="val 16667"/>
            </a:avLst>
          </a:prstGeom>
          <a:solidFill>
            <a:srgbClr val="EBF2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Automated Testing</a:t>
            </a:r>
            <a:endParaRPr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cxnSp>
        <p:nvCxnSpPr>
          <p:cNvPr id="357" name="Google Shape;357;p61"/>
          <p:cNvCxnSpPr>
            <a:stCxn id="353" idx="3"/>
            <a:endCxn id="354" idx="1"/>
          </p:cNvCxnSpPr>
          <p:nvPr/>
        </p:nvCxnSpPr>
        <p:spPr>
          <a:xfrm>
            <a:off x="2798225" y="1815232"/>
            <a:ext cx="985200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61"/>
          <p:cNvCxnSpPr>
            <a:stCxn id="354" idx="2"/>
            <a:endCxn id="356" idx="0"/>
          </p:cNvCxnSpPr>
          <p:nvPr/>
        </p:nvCxnSpPr>
        <p:spPr>
          <a:xfrm>
            <a:off x="4824275" y="2250682"/>
            <a:ext cx="0" cy="73470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61"/>
          <p:cNvCxnSpPr>
            <a:stCxn id="356" idx="1"/>
            <a:endCxn id="355" idx="3"/>
          </p:cNvCxnSpPr>
          <p:nvPr/>
        </p:nvCxnSpPr>
        <p:spPr>
          <a:xfrm rot="10800000">
            <a:off x="2798075" y="3420907"/>
            <a:ext cx="985200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61"/>
          <p:cNvCxnSpPr>
            <a:stCxn id="355" idx="0"/>
            <a:endCxn id="353" idx="2"/>
          </p:cNvCxnSpPr>
          <p:nvPr/>
        </p:nvCxnSpPr>
        <p:spPr>
          <a:xfrm rot="10800000">
            <a:off x="1757225" y="2250757"/>
            <a:ext cx="0" cy="73470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61"/>
          <p:cNvSpPr/>
          <p:nvPr/>
        </p:nvSpPr>
        <p:spPr>
          <a:xfrm>
            <a:off x="2916425" y="567082"/>
            <a:ext cx="748500" cy="748500"/>
          </a:xfrm>
          <a:prstGeom prst="ellipse">
            <a:avLst/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Dev</a:t>
            </a:r>
            <a:endParaRPr sz="15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62" name="Google Shape;362;p61"/>
          <p:cNvSpPr/>
          <p:nvPr/>
        </p:nvSpPr>
        <p:spPr>
          <a:xfrm>
            <a:off x="2916575" y="3917157"/>
            <a:ext cx="748500" cy="748500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Ops</a:t>
            </a:r>
            <a:endParaRPr sz="15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>
            <a:spLocks noGrp="1"/>
          </p:cNvSpPr>
          <p:nvPr>
            <p:ph type="title"/>
          </p:nvPr>
        </p:nvSpPr>
        <p:spPr>
          <a:xfrm>
            <a:off x="1257300" y="2140382"/>
            <a:ext cx="7532700" cy="56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Labs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3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/ CD Labs</a:t>
            </a:r>
            <a:endParaRPr/>
          </a:p>
        </p:txBody>
      </p:sp>
      <p:sp>
        <p:nvSpPr>
          <p:cNvPr id="373" name="Google Shape;373;p63"/>
          <p:cNvSpPr txBox="1"/>
          <p:nvPr/>
        </p:nvSpPr>
        <p:spPr>
          <a:xfrm>
            <a:off x="688850" y="750504"/>
            <a:ext cx="75738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 1 - 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 Git Operations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 2 - 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Pipeline in GitLab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 3 - 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Collaboration Tools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 4 - 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Code Checks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 5 - 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 Configs 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 6 - 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Frameworks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0"/>
          <p:cNvSpPr txBox="1">
            <a:spLocks noGrp="1"/>
          </p:cNvSpPr>
          <p:nvPr>
            <p:ph type="title"/>
          </p:nvPr>
        </p:nvSpPr>
        <p:spPr>
          <a:xfrm>
            <a:off x="1257300" y="2140382"/>
            <a:ext cx="7532700" cy="56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standing in front of you</a:t>
            </a:r>
            <a:endParaRPr/>
          </a:p>
        </p:txBody>
      </p:sp>
      <p:sp>
        <p:nvSpPr>
          <p:cNvPr id="229" name="Google Shape;229;p51"/>
          <p:cNvSpPr/>
          <p:nvPr/>
        </p:nvSpPr>
        <p:spPr>
          <a:xfrm>
            <a:off x="557600" y="1014350"/>
            <a:ext cx="3575700" cy="1044900"/>
          </a:xfrm>
          <a:prstGeom prst="roundRect">
            <a:avLst>
              <a:gd name="adj" fmla="val 16667"/>
            </a:avLst>
          </a:prstGeom>
          <a:solidFill>
            <a:srgbClr val="F383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51"/>
          <p:cNvSpPr txBox="1"/>
          <p:nvPr/>
        </p:nvSpPr>
        <p:spPr>
          <a:xfrm>
            <a:off x="1596738" y="1140725"/>
            <a:ext cx="2199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Zilla Slab"/>
                <a:ea typeface="Zilla Slab"/>
                <a:cs typeface="Zilla Slab"/>
                <a:sym typeface="Zilla Slab"/>
              </a:rPr>
              <a:t>Jeff Kala</a:t>
            </a:r>
            <a:endParaRPr sz="2200" b="1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Zilla Slab"/>
                <a:ea typeface="Zilla Slab"/>
                <a:cs typeface="Zilla Slab"/>
                <a:sym typeface="Zilla Slab"/>
              </a:rPr>
              <a:t>Principal Architect</a:t>
            </a:r>
            <a:endParaRPr sz="2200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pic>
        <p:nvPicPr>
          <p:cNvPr id="231" name="Google Shape;231;p51"/>
          <p:cNvPicPr preferRelativeResize="0"/>
          <p:nvPr/>
        </p:nvPicPr>
        <p:blipFill rotWithShape="1">
          <a:blip r:embed="rId3">
            <a:alphaModFix/>
          </a:blip>
          <a:srcRect l="5744" r="5736"/>
          <a:stretch/>
        </p:blipFill>
        <p:spPr>
          <a:xfrm>
            <a:off x="457112" y="1014350"/>
            <a:ext cx="924900" cy="10449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2" name="Google Shape;232;p51"/>
          <p:cNvSpPr/>
          <p:nvPr/>
        </p:nvSpPr>
        <p:spPr>
          <a:xfrm>
            <a:off x="5156679" y="995675"/>
            <a:ext cx="3575700" cy="1044900"/>
          </a:xfrm>
          <a:prstGeom prst="roundRect">
            <a:avLst>
              <a:gd name="adj" fmla="val 16667"/>
            </a:avLst>
          </a:prstGeom>
          <a:solidFill>
            <a:srgbClr val="F383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51"/>
          <p:cNvSpPr txBox="1"/>
          <p:nvPr/>
        </p:nvSpPr>
        <p:spPr>
          <a:xfrm>
            <a:off x="5872550" y="1122050"/>
            <a:ext cx="28146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Zilla Slab"/>
                <a:ea typeface="Zilla Slab"/>
                <a:cs typeface="Zilla Slab"/>
                <a:sym typeface="Zilla Slab"/>
              </a:rPr>
              <a:t>Eric Chou</a:t>
            </a:r>
            <a:endParaRPr sz="2200" b="1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Zilla Slab"/>
                <a:ea typeface="Zilla Slab"/>
                <a:cs typeface="Zilla Slab"/>
                <a:sym typeface="Zilla Slab"/>
              </a:rPr>
              <a:t>Network Automation Advocate</a:t>
            </a:r>
            <a:endParaRPr sz="2200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pic>
        <p:nvPicPr>
          <p:cNvPr id="234" name="Google Shape;234;p51"/>
          <p:cNvPicPr preferRelativeResize="0"/>
          <p:nvPr/>
        </p:nvPicPr>
        <p:blipFill rotWithShape="1">
          <a:blip r:embed="rId4">
            <a:alphaModFix/>
          </a:blip>
          <a:srcRect l="21883" t="3073" r="24243" b="37132"/>
          <a:stretch/>
        </p:blipFill>
        <p:spPr>
          <a:xfrm>
            <a:off x="4732912" y="995675"/>
            <a:ext cx="924900" cy="10449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5" name="Google Shape;235;p51"/>
          <p:cNvSpPr/>
          <p:nvPr/>
        </p:nvSpPr>
        <p:spPr>
          <a:xfrm>
            <a:off x="2996041" y="2552500"/>
            <a:ext cx="3575700" cy="1044900"/>
          </a:xfrm>
          <a:prstGeom prst="roundRect">
            <a:avLst>
              <a:gd name="adj" fmla="val 16667"/>
            </a:avLst>
          </a:prstGeom>
          <a:solidFill>
            <a:srgbClr val="F383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51"/>
          <p:cNvSpPr txBox="1"/>
          <p:nvPr/>
        </p:nvSpPr>
        <p:spPr>
          <a:xfrm>
            <a:off x="3711901" y="2678875"/>
            <a:ext cx="2199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Zilla Slab"/>
                <a:ea typeface="Zilla Slab"/>
                <a:cs typeface="Zilla Slab"/>
                <a:sym typeface="Zilla Slab"/>
              </a:rPr>
              <a:t>Taylor Dawson</a:t>
            </a:r>
            <a:endParaRPr sz="2200" b="1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Zilla Slab"/>
                <a:ea typeface="Zilla Slab"/>
                <a:cs typeface="Zilla Slab"/>
                <a:sym typeface="Zilla Slab"/>
              </a:rPr>
              <a:t>Senior Sales Engineer</a:t>
            </a:r>
            <a:endParaRPr sz="2200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pic>
        <p:nvPicPr>
          <p:cNvPr id="237" name="Google Shape;237;p51"/>
          <p:cNvPicPr preferRelativeResize="0"/>
          <p:nvPr/>
        </p:nvPicPr>
        <p:blipFill rotWithShape="1">
          <a:blip r:embed="rId5">
            <a:alphaModFix/>
          </a:blip>
          <a:srcRect l="23409" t="12514" r="23409" b="27407"/>
          <a:stretch/>
        </p:blipFill>
        <p:spPr>
          <a:xfrm>
            <a:off x="2572274" y="2552500"/>
            <a:ext cx="924900" cy="10449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2"/>
          <p:cNvSpPr txBox="1">
            <a:spLocks noGrp="1"/>
          </p:cNvSpPr>
          <p:nvPr>
            <p:ph type="title"/>
          </p:nvPr>
        </p:nvSpPr>
        <p:spPr>
          <a:xfrm>
            <a:off x="1257300" y="2140382"/>
            <a:ext cx="7532700" cy="56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Principles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DevOps?</a:t>
            </a:r>
            <a:endParaRPr/>
          </a:p>
        </p:txBody>
      </p:sp>
      <p:sp>
        <p:nvSpPr>
          <p:cNvPr id="248" name="Google Shape;248;p53"/>
          <p:cNvSpPr/>
          <p:nvPr/>
        </p:nvSpPr>
        <p:spPr>
          <a:xfrm>
            <a:off x="921175" y="1075475"/>
            <a:ext cx="2923200" cy="2923200"/>
          </a:xfrm>
          <a:prstGeom prst="ellipse">
            <a:avLst/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- Developers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- QA Engineers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49" name="Google Shape;249;p53"/>
          <p:cNvSpPr/>
          <p:nvPr/>
        </p:nvSpPr>
        <p:spPr>
          <a:xfrm>
            <a:off x="5080675" y="1075475"/>
            <a:ext cx="2923200" cy="2923200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- Operators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- System 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 Administrators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- Network Administrators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50" name="Google Shape;250;p53"/>
          <p:cNvSpPr/>
          <p:nvPr/>
        </p:nvSpPr>
        <p:spPr>
          <a:xfrm>
            <a:off x="3978025" y="2087250"/>
            <a:ext cx="969000" cy="969000"/>
          </a:xfrm>
          <a:prstGeom prst="mathPlus">
            <a:avLst>
              <a:gd name="adj1" fmla="val 2352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4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+ Process + Tools</a:t>
            </a:r>
            <a:endParaRPr/>
          </a:p>
        </p:txBody>
      </p:sp>
      <p:sp>
        <p:nvSpPr>
          <p:cNvPr id="256" name="Google Shape;256;p54"/>
          <p:cNvSpPr/>
          <p:nvPr/>
        </p:nvSpPr>
        <p:spPr>
          <a:xfrm>
            <a:off x="1679317" y="2684850"/>
            <a:ext cx="1841700" cy="1841700"/>
          </a:xfrm>
          <a:prstGeom prst="ellipse">
            <a:avLst/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57" name="Google Shape;257;p54"/>
          <p:cNvSpPr/>
          <p:nvPr/>
        </p:nvSpPr>
        <p:spPr>
          <a:xfrm>
            <a:off x="3644180" y="843150"/>
            <a:ext cx="1841700" cy="1841700"/>
          </a:xfrm>
          <a:prstGeom prst="ellipse">
            <a:avLst/>
          </a:prstGeom>
          <a:solidFill>
            <a:srgbClr val="008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58" name="Google Shape;258;p54"/>
          <p:cNvSpPr/>
          <p:nvPr/>
        </p:nvSpPr>
        <p:spPr>
          <a:xfrm>
            <a:off x="5609043" y="2684850"/>
            <a:ext cx="1841700" cy="1841700"/>
          </a:xfrm>
          <a:prstGeom prst="ellipse">
            <a:avLst/>
          </a:prstGeom>
          <a:solidFill>
            <a:srgbClr val="FFAD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59" name="Google Shape;259;p54"/>
          <p:cNvSpPr txBox="1"/>
          <p:nvPr/>
        </p:nvSpPr>
        <p:spPr>
          <a:xfrm>
            <a:off x="3633517" y="1435500"/>
            <a:ext cx="19215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People</a:t>
            </a:r>
            <a:endParaRPr sz="22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60" name="Google Shape;260;p54"/>
          <p:cNvSpPr txBox="1"/>
          <p:nvPr/>
        </p:nvSpPr>
        <p:spPr>
          <a:xfrm>
            <a:off x="1630050" y="3277200"/>
            <a:ext cx="19215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Process</a:t>
            </a:r>
            <a:endParaRPr sz="22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61" name="Google Shape;261;p54"/>
          <p:cNvSpPr txBox="1"/>
          <p:nvPr/>
        </p:nvSpPr>
        <p:spPr>
          <a:xfrm>
            <a:off x="5592450" y="3277200"/>
            <a:ext cx="19215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Tools</a:t>
            </a:r>
            <a:endParaRPr sz="22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cxnSp>
        <p:nvCxnSpPr>
          <p:cNvPr id="262" name="Google Shape;262;p54"/>
          <p:cNvCxnSpPr>
            <a:stCxn id="256" idx="0"/>
            <a:endCxn id="259" idx="1"/>
          </p:cNvCxnSpPr>
          <p:nvPr/>
        </p:nvCxnSpPr>
        <p:spPr>
          <a:xfrm rot="10800000" flipH="1">
            <a:off x="2600167" y="1764150"/>
            <a:ext cx="1033500" cy="9207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3" name="Google Shape;263;p54"/>
          <p:cNvCxnSpPr>
            <a:stCxn id="259" idx="3"/>
            <a:endCxn id="258" idx="0"/>
          </p:cNvCxnSpPr>
          <p:nvPr/>
        </p:nvCxnSpPr>
        <p:spPr>
          <a:xfrm>
            <a:off x="5555017" y="1764000"/>
            <a:ext cx="975000" cy="9210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4" name="Google Shape;264;p54"/>
          <p:cNvCxnSpPr>
            <a:stCxn id="260" idx="3"/>
            <a:endCxn id="261" idx="1"/>
          </p:cNvCxnSpPr>
          <p:nvPr/>
        </p:nvCxnSpPr>
        <p:spPr>
          <a:xfrm>
            <a:off x="3551550" y="3605700"/>
            <a:ext cx="2040900" cy="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Overview</a:t>
            </a:r>
            <a:endParaRPr/>
          </a:p>
        </p:txBody>
      </p:sp>
      <p:sp>
        <p:nvSpPr>
          <p:cNvPr id="270" name="Google Shape;270;p55"/>
          <p:cNvSpPr txBox="1"/>
          <p:nvPr/>
        </p:nvSpPr>
        <p:spPr>
          <a:xfrm>
            <a:off x="688950" y="629675"/>
            <a:ext cx="77661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313235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313235"/>
                </a:solidFill>
                <a:latin typeface="Roboto"/>
                <a:ea typeface="Roboto"/>
                <a:cs typeface="Roboto"/>
                <a:sym typeface="Roboto"/>
              </a:rPr>
              <a:t>Shorten Development to Deployment life cycle</a:t>
            </a:r>
            <a:endParaRPr sz="1500">
              <a:solidFill>
                <a:srgbClr val="31323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313235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313235"/>
                </a:solidFill>
                <a:latin typeface="Roboto"/>
                <a:ea typeface="Roboto"/>
                <a:cs typeface="Roboto"/>
                <a:sym typeface="Roboto"/>
              </a:rPr>
              <a:t>Closely related to Agile and Lean software development</a:t>
            </a:r>
            <a:endParaRPr sz="1500">
              <a:solidFill>
                <a:srgbClr val="3132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5"/>
          <p:cNvSpPr/>
          <p:nvPr/>
        </p:nvSpPr>
        <p:spPr>
          <a:xfrm>
            <a:off x="2305100" y="1818925"/>
            <a:ext cx="1841400" cy="920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Design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72" name="Google Shape;272;p55"/>
          <p:cNvSpPr/>
          <p:nvPr/>
        </p:nvSpPr>
        <p:spPr>
          <a:xfrm>
            <a:off x="2305100" y="3267100"/>
            <a:ext cx="1841400" cy="920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Feedback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73" name="Google Shape;273;p55"/>
          <p:cNvSpPr/>
          <p:nvPr/>
        </p:nvSpPr>
        <p:spPr>
          <a:xfrm>
            <a:off x="4997500" y="3267100"/>
            <a:ext cx="1841400" cy="920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Deployment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74" name="Google Shape;274;p55"/>
          <p:cNvSpPr/>
          <p:nvPr/>
        </p:nvSpPr>
        <p:spPr>
          <a:xfrm>
            <a:off x="4997500" y="1818925"/>
            <a:ext cx="1841400" cy="920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Develop</a:t>
            </a:r>
            <a:endParaRPr sz="1900"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cxnSp>
        <p:nvCxnSpPr>
          <p:cNvPr id="275" name="Google Shape;275;p55"/>
          <p:cNvCxnSpPr>
            <a:stCxn id="271" idx="3"/>
            <a:endCxn id="274" idx="1"/>
          </p:cNvCxnSpPr>
          <p:nvPr/>
        </p:nvCxnSpPr>
        <p:spPr>
          <a:xfrm>
            <a:off x="4146500" y="2279275"/>
            <a:ext cx="8511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55"/>
          <p:cNvCxnSpPr>
            <a:stCxn id="274" idx="2"/>
            <a:endCxn id="273" idx="0"/>
          </p:cNvCxnSpPr>
          <p:nvPr/>
        </p:nvCxnSpPr>
        <p:spPr>
          <a:xfrm>
            <a:off x="5918200" y="2739625"/>
            <a:ext cx="0" cy="52740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55"/>
          <p:cNvCxnSpPr>
            <a:stCxn id="273" idx="1"/>
            <a:endCxn id="272" idx="3"/>
          </p:cNvCxnSpPr>
          <p:nvPr/>
        </p:nvCxnSpPr>
        <p:spPr>
          <a:xfrm rot="10800000">
            <a:off x="4146400" y="3727450"/>
            <a:ext cx="8511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55"/>
          <p:cNvCxnSpPr>
            <a:stCxn id="272" idx="0"/>
            <a:endCxn id="271" idx="2"/>
          </p:cNvCxnSpPr>
          <p:nvPr/>
        </p:nvCxnSpPr>
        <p:spPr>
          <a:xfrm rot="10800000">
            <a:off x="3225800" y="2739700"/>
            <a:ext cx="0" cy="52740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6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 Principles</a:t>
            </a:r>
            <a:endParaRPr/>
          </a:p>
        </p:txBody>
      </p:sp>
      <p:sp>
        <p:nvSpPr>
          <p:cNvPr id="284" name="Google Shape;284;p56"/>
          <p:cNvSpPr/>
          <p:nvPr/>
        </p:nvSpPr>
        <p:spPr>
          <a:xfrm>
            <a:off x="522800" y="1035433"/>
            <a:ext cx="2484000" cy="1415700"/>
          </a:xfrm>
          <a:prstGeom prst="roundRect">
            <a:avLst>
              <a:gd name="adj" fmla="val 16667"/>
            </a:avLst>
          </a:prstGeom>
          <a:solidFill>
            <a:srgbClr val="ECF2F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Eliminate Waste </a:t>
            </a:r>
            <a:endParaRPr sz="1500"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(not adding value to customer)</a:t>
            </a:r>
            <a:endParaRPr sz="1300" i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85" name="Google Shape;285;p56"/>
          <p:cNvSpPr/>
          <p:nvPr/>
        </p:nvSpPr>
        <p:spPr>
          <a:xfrm>
            <a:off x="3330007" y="1035433"/>
            <a:ext cx="2484000" cy="1415700"/>
          </a:xfrm>
          <a:prstGeom prst="roundRect">
            <a:avLst>
              <a:gd name="adj" fmla="val 16667"/>
            </a:avLst>
          </a:prstGeom>
          <a:solidFill>
            <a:srgbClr val="ECF2F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Empower team for decision making</a:t>
            </a:r>
            <a:endParaRPr sz="1500"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86" name="Google Shape;286;p56"/>
          <p:cNvSpPr/>
          <p:nvPr/>
        </p:nvSpPr>
        <p:spPr>
          <a:xfrm>
            <a:off x="6137213" y="1035433"/>
            <a:ext cx="2484000" cy="1415700"/>
          </a:xfrm>
          <a:prstGeom prst="roundRect">
            <a:avLst>
              <a:gd name="adj" fmla="val 16667"/>
            </a:avLst>
          </a:prstGeom>
          <a:solidFill>
            <a:srgbClr val="ECF2F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Deliver as fast </a:t>
            </a:r>
            <a:endParaRPr sz="1500"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as possible</a:t>
            </a:r>
            <a:endParaRPr sz="1500"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87" name="Google Shape;287;p56"/>
          <p:cNvSpPr/>
          <p:nvPr/>
        </p:nvSpPr>
        <p:spPr>
          <a:xfrm>
            <a:off x="522788" y="2738330"/>
            <a:ext cx="1830600" cy="1415700"/>
          </a:xfrm>
          <a:prstGeom prst="roundRect">
            <a:avLst>
              <a:gd name="adj" fmla="val 16667"/>
            </a:avLst>
          </a:prstGeom>
          <a:solidFill>
            <a:srgbClr val="ECF2F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Amplify </a:t>
            </a:r>
            <a:endParaRPr sz="1500"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learning</a:t>
            </a:r>
            <a:endParaRPr sz="1500"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88" name="Google Shape;288;p56"/>
          <p:cNvSpPr/>
          <p:nvPr/>
        </p:nvSpPr>
        <p:spPr>
          <a:xfrm>
            <a:off x="2591658" y="2738330"/>
            <a:ext cx="1830600" cy="1415700"/>
          </a:xfrm>
          <a:prstGeom prst="roundRect">
            <a:avLst>
              <a:gd name="adj" fmla="val 16667"/>
            </a:avLst>
          </a:prstGeom>
          <a:solidFill>
            <a:srgbClr val="ECF2F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Decide as late as possible</a:t>
            </a:r>
            <a:endParaRPr sz="1500"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89" name="Google Shape;289;p56"/>
          <p:cNvSpPr/>
          <p:nvPr/>
        </p:nvSpPr>
        <p:spPr>
          <a:xfrm>
            <a:off x="4660528" y="2738330"/>
            <a:ext cx="1830600" cy="1415700"/>
          </a:xfrm>
          <a:prstGeom prst="roundRect">
            <a:avLst>
              <a:gd name="adj" fmla="val 16667"/>
            </a:avLst>
          </a:prstGeom>
          <a:solidFill>
            <a:srgbClr val="ECF2F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Build integrity in the process</a:t>
            </a:r>
            <a:endParaRPr sz="1500"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90" name="Google Shape;290;p56"/>
          <p:cNvSpPr/>
          <p:nvPr/>
        </p:nvSpPr>
        <p:spPr>
          <a:xfrm>
            <a:off x="6729399" y="2738330"/>
            <a:ext cx="1830600" cy="1415700"/>
          </a:xfrm>
          <a:prstGeom prst="roundRect">
            <a:avLst>
              <a:gd name="adj" fmla="val 16667"/>
            </a:avLst>
          </a:prstGeom>
          <a:solidFill>
            <a:srgbClr val="ECF2F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rPr>
              <a:t>Optimize the whole</a:t>
            </a:r>
            <a:endParaRPr sz="1500" b="1">
              <a:solidFill>
                <a:schemeClr val="dk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 r="68668" b="66173"/>
          <a:stretch/>
        </p:blipFill>
        <p:spPr>
          <a:xfrm>
            <a:off x="1325675" y="975850"/>
            <a:ext cx="846500" cy="9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6"/>
          <p:cNvPicPr preferRelativeResize="0"/>
          <p:nvPr/>
        </p:nvPicPr>
        <p:blipFill rotWithShape="1">
          <a:blip r:embed="rId3">
            <a:alphaModFix/>
          </a:blip>
          <a:srcRect l="25854" r="42814" b="66173"/>
          <a:stretch/>
        </p:blipFill>
        <p:spPr>
          <a:xfrm>
            <a:off x="4148763" y="971925"/>
            <a:ext cx="846500" cy="9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6"/>
          <p:cNvPicPr preferRelativeResize="0"/>
          <p:nvPr/>
        </p:nvPicPr>
        <p:blipFill rotWithShape="1">
          <a:blip r:embed="rId3">
            <a:alphaModFix/>
          </a:blip>
          <a:srcRect t="31693" r="68668" b="39146"/>
          <a:stretch/>
        </p:blipFill>
        <p:spPr>
          <a:xfrm>
            <a:off x="6971825" y="1066713"/>
            <a:ext cx="846500" cy="7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6"/>
          <p:cNvPicPr preferRelativeResize="0"/>
          <p:nvPr/>
        </p:nvPicPr>
        <p:blipFill rotWithShape="1">
          <a:blip r:embed="rId3">
            <a:alphaModFix/>
          </a:blip>
          <a:srcRect l="59266" t="2939" r="9402" b="67901"/>
          <a:stretch/>
        </p:blipFill>
        <p:spPr>
          <a:xfrm>
            <a:off x="1014525" y="2731625"/>
            <a:ext cx="846500" cy="7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6"/>
          <p:cNvPicPr preferRelativeResize="0"/>
          <p:nvPr/>
        </p:nvPicPr>
        <p:blipFill rotWithShape="1">
          <a:blip r:embed="rId3">
            <a:alphaModFix/>
          </a:blip>
          <a:srcRect l="28373" t="33806" r="40295" b="42522"/>
          <a:stretch/>
        </p:blipFill>
        <p:spPr>
          <a:xfrm>
            <a:off x="3159925" y="2879925"/>
            <a:ext cx="846500" cy="6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6"/>
          <p:cNvPicPr preferRelativeResize="0"/>
          <p:nvPr/>
        </p:nvPicPr>
        <p:blipFill rotWithShape="1">
          <a:blip r:embed="rId3">
            <a:alphaModFix/>
          </a:blip>
          <a:srcRect l="58094" t="32424" r="10574" b="43904"/>
          <a:stretch/>
        </p:blipFill>
        <p:spPr>
          <a:xfrm>
            <a:off x="5152575" y="2879925"/>
            <a:ext cx="846500" cy="6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6"/>
          <p:cNvPicPr preferRelativeResize="0"/>
          <p:nvPr/>
        </p:nvPicPr>
        <p:blipFill rotWithShape="1">
          <a:blip r:embed="rId3">
            <a:alphaModFix/>
          </a:blip>
          <a:srcRect l="3484" t="59403" r="65184" b="11436"/>
          <a:stretch/>
        </p:blipFill>
        <p:spPr>
          <a:xfrm>
            <a:off x="7297625" y="2820547"/>
            <a:ext cx="710800" cy="6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>
            <a:spLocks noGrp="1"/>
          </p:cNvSpPr>
          <p:nvPr>
            <p:ph type="title"/>
          </p:nvPr>
        </p:nvSpPr>
        <p:spPr>
          <a:xfrm>
            <a:off x="688848" y="130058"/>
            <a:ext cx="8098500" cy="35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Software Development</a:t>
            </a:r>
            <a:endParaRPr/>
          </a:p>
        </p:txBody>
      </p:sp>
      <p:sp>
        <p:nvSpPr>
          <p:cNvPr id="303" name="Google Shape;303;p57"/>
          <p:cNvSpPr/>
          <p:nvPr/>
        </p:nvSpPr>
        <p:spPr>
          <a:xfrm>
            <a:off x="522800" y="1035433"/>
            <a:ext cx="2484000" cy="1415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Customer Focus</a:t>
            </a:r>
            <a:endParaRPr sz="1200" i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04" name="Google Shape;304;p57"/>
          <p:cNvSpPr/>
          <p:nvPr/>
        </p:nvSpPr>
        <p:spPr>
          <a:xfrm>
            <a:off x="3330007" y="1035433"/>
            <a:ext cx="2484000" cy="1415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Embrace change and adapt</a:t>
            </a:r>
            <a:endParaRPr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05" name="Google Shape;305;p57"/>
          <p:cNvSpPr/>
          <p:nvPr/>
        </p:nvSpPr>
        <p:spPr>
          <a:xfrm>
            <a:off x="6137213" y="1035433"/>
            <a:ext cx="2484000" cy="1415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Frequent delivery of working software</a:t>
            </a:r>
            <a:endParaRPr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06" name="Google Shape;306;p57"/>
          <p:cNvSpPr/>
          <p:nvPr/>
        </p:nvSpPr>
        <p:spPr>
          <a:xfrm>
            <a:off x="522788" y="2738330"/>
            <a:ext cx="1830600" cy="1415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Collaboration</a:t>
            </a:r>
            <a:endParaRPr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07" name="Google Shape;307;p57"/>
          <p:cNvSpPr/>
          <p:nvPr/>
        </p:nvSpPr>
        <p:spPr>
          <a:xfrm>
            <a:off x="2591658" y="2738330"/>
            <a:ext cx="1830600" cy="1415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Motivated </a:t>
            </a:r>
            <a:endParaRPr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teams</a:t>
            </a:r>
            <a:endParaRPr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08" name="Google Shape;308;p57"/>
          <p:cNvSpPr/>
          <p:nvPr/>
        </p:nvSpPr>
        <p:spPr>
          <a:xfrm>
            <a:off x="4660528" y="2738330"/>
            <a:ext cx="1830600" cy="1415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Face-to-Face conversations</a:t>
            </a:r>
            <a:endParaRPr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09" name="Google Shape;309;p57"/>
          <p:cNvSpPr/>
          <p:nvPr/>
        </p:nvSpPr>
        <p:spPr>
          <a:xfrm>
            <a:off x="6729399" y="2738330"/>
            <a:ext cx="1830600" cy="14157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rPr>
              <a:t>Continuous improvement</a:t>
            </a:r>
            <a:endParaRPr b="1">
              <a:solidFill>
                <a:schemeClr val="lt1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pic>
        <p:nvPicPr>
          <p:cNvPr id="310" name="Google Shape;310;p57"/>
          <p:cNvPicPr preferRelativeResize="0"/>
          <p:nvPr/>
        </p:nvPicPr>
        <p:blipFill rotWithShape="1">
          <a:blip r:embed="rId3">
            <a:alphaModFix/>
          </a:blip>
          <a:srcRect r="63490" b="63915"/>
          <a:stretch/>
        </p:blipFill>
        <p:spPr>
          <a:xfrm>
            <a:off x="1167685" y="1136726"/>
            <a:ext cx="1013364" cy="100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7"/>
          <p:cNvPicPr preferRelativeResize="0"/>
          <p:nvPr/>
        </p:nvPicPr>
        <p:blipFill rotWithShape="1">
          <a:blip r:embed="rId3">
            <a:alphaModFix/>
          </a:blip>
          <a:srcRect l="36308" r="27181" b="63915"/>
          <a:stretch/>
        </p:blipFill>
        <p:spPr>
          <a:xfrm>
            <a:off x="4065335" y="1110279"/>
            <a:ext cx="1013364" cy="100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7"/>
          <p:cNvPicPr preferRelativeResize="0"/>
          <p:nvPr/>
        </p:nvPicPr>
        <p:blipFill rotWithShape="1">
          <a:blip r:embed="rId3">
            <a:alphaModFix/>
          </a:blip>
          <a:srcRect l="73203" t="-2590" r="-3070" b="66506"/>
          <a:stretch/>
        </p:blipFill>
        <p:spPr>
          <a:xfrm>
            <a:off x="6992574" y="806254"/>
            <a:ext cx="940350" cy="11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7"/>
          <p:cNvPicPr preferRelativeResize="0"/>
          <p:nvPr/>
        </p:nvPicPr>
        <p:blipFill rotWithShape="1">
          <a:blip r:embed="rId3">
            <a:alphaModFix/>
          </a:blip>
          <a:srcRect l="3628" t="34380" r="63679" b="29534"/>
          <a:stretch/>
        </p:blipFill>
        <p:spPr>
          <a:xfrm>
            <a:off x="863350" y="2738325"/>
            <a:ext cx="1029275" cy="11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7"/>
          <p:cNvPicPr preferRelativeResize="0"/>
          <p:nvPr/>
        </p:nvPicPr>
        <p:blipFill rotWithShape="1">
          <a:blip r:embed="rId3">
            <a:alphaModFix/>
          </a:blip>
          <a:srcRect l="33652" t="36965" r="33655" b="34311"/>
          <a:stretch/>
        </p:blipFill>
        <p:spPr>
          <a:xfrm>
            <a:off x="3005925" y="2673002"/>
            <a:ext cx="1029275" cy="9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7"/>
          <p:cNvPicPr preferRelativeResize="0"/>
          <p:nvPr/>
        </p:nvPicPr>
        <p:blipFill rotWithShape="1">
          <a:blip r:embed="rId3">
            <a:alphaModFix/>
          </a:blip>
          <a:srcRect l="63503" t="35416" r="3805" b="28499"/>
          <a:stretch/>
        </p:blipFill>
        <p:spPr>
          <a:xfrm>
            <a:off x="5090546" y="2618568"/>
            <a:ext cx="1029275" cy="11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7"/>
          <p:cNvPicPr preferRelativeResize="0"/>
          <p:nvPr/>
        </p:nvPicPr>
        <p:blipFill rotWithShape="1">
          <a:blip r:embed="rId3">
            <a:alphaModFix/>
          </a:blip>
          <a:srcRect l="33652" t="63172" r="33655" b="743"/>
          <a:stretch/>
        </p:blipFill>
        <p:spPr>
          <a:xfrm>
            <a:off x="7235062" y="2734461"/>
            <a:ext cx="819275" cy="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21 Light Template">
  <a:themeElements>
    <a:clrScheme name="Custom 1">
      <a:dk1>
        <a:srgbClr val="55585C"/>
      </a:dk1>
      <a:lt1>
        <a:srgbClr val="FFFFFF"/>
      </a:lt1>
      <a:dk2>
        <a:srgbClr val="55586A"/>
      </a:dk2>
      <a:lt2>
        <a:srgbClr val="E7E6E6"/>
      </a:lt2>
      <a:accent1>
        <a:srgbClr val="2E60FF"/>
      </a:accent1>
      <a:accent2>
        <a:srgbClr val="2E60BD"/>
      </a:accent2>
      <a:accent3>
        <a:srgbClr val="0097FF"/>
      </a:accent3>
      <a:accent4>
        <a:srgbClr val="F3831E"/>
      </a:accent4>
      <a:accent5>
        <a:srgbClr val="55585B"/>
      </a:accent5>
      <a:accent6>
        <a:srgbClr val="555870"/>
      </a:accent6>
      <a:hlink>
        <a:srgbClr val="0097FF"/>
      </a:hlink>
      <a:folHlink>
        <a:srgbClr val="F383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021 Light Template">
  <a:themeElements>
    <a:clrScheme name="Custom 1">
      <a:dk1>
        <a:srgbClr val="55585C"/>
      </a:dk1>
      <a:lt1>
        <a:srgbClr val="FFFFFF"/>
      </a:lt1>
      <a:dk2>
        <a:srgbClr val="55586A"/>
      </a:dk2>
      <a:lt2>
        <a:srgbClr val="E7E6E6"/>
      </a:lt2>
      <a:accent1>
        <a:srgbClr val="0938E1"/>
      </a:accent1>
      <a:accent2>
        <a:srgbClr val="007DFF"/>
      </a:accent2>
      <a:accent3>
        <a:srgbClr val="007DFF"/>
      </a:accent3>
      <a:accent4>
        <a:srgbClr val="FF8000"/>
      </a:accent4>
      <a:accent5>
        <a:srgbClr val="646464"/>
      </a:accent5>
      <a:accent6>
        <a:srgbClr val="555870"/>
      </a:accent6>
      <a:hlink>
        <a:srgbClr val="0097FF"/>
      </a:hlink>
      <a:folHlink>
        <a:srgbClr val="F383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Macintosh PowerPoint</Application>
  <PresentationFormat>On-screen Show (16:9)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Roboto</vt:lpstr>
      <vt:lpstr>Arial</vt:lpstr>
      <vt:lpstr>Calibri</vt:lpstr>
      <vt:lpstr>Palatino Linotype</vt:lpstr>
      <vt:lpstr>Zilla Slab</vt:lpstr>
      <vt:lpstr>Simple Light</vt:lpstr>
      <vt:lpstr>2021 Light Template</vt:lpstr>
      <vt:lpstr>2021 Light Template</vt:lpstr>
      <vt:lpstr>Implementing CI/CD Pipelines in a NetDevOps Environment </vt:lpstr>
      <vt:lpstr>Introduction</vt:lpstr>
      <vt:lpstr>Who is standing in front of you</vt:lpstr>
      <vt:lpstr>DevOps Principles</vt:lpstr>
      <vt:lpstr>What is DevOps?</vt:lpstr>
      <vt:lpstr>People + Process + Tools</vt:lpstr>
      <vt:lpstr>DevOps Overview</vt:lpstr>
      <vt:lpstr>Lean Principles</vt:lpstr>
      <vt:lpstr>Agile Software Development</vt:lpstr>
      <vt:lpstr>NetDevOps</vt:lpstr>
      <vt:lpstr>Summary of Principles</vt:lpstr>
      <vt:lpstr>NetDevOps Practices</vt:lpstr>
      <vt:lpstr>Continuous Integration / Deployment</vt:lpstr>
      <vt:lpstr>Today’s Labs</vt:lpstr>
      <vt:lpstr>CI / CD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CI/CD Pipelines in a NetDevOps Environment </dc:title>
  <cp:lastModifiedBy>Eric Chou</cp:lastModifiedBy>
  <cp:revision>2</cp:revision>
  <dcterms:modified xsi:type="dcterms:W3CDTF">2024-11-19T17:22:21Z</dcterms:modified>
</cp:coreProperties>
</file>