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3" r:id="rId2"/>
  </p:sldIdLst>
  <p:sldSz cx="7562850" cy="10688638"/>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C4B"/>
    <a:srgbClr val="EFC350"/>
    <a:srgbClr val="091D38"/>
    <a:srgbClr val="ACCD26"/>
    <a:srgbClr val="353535"/>
    <a:srgbClr val="494F4F"/>
    <a:srgbClr val="538385"/>
    <a:srgbClr val="33BBD6"/>
    <a:srgbClr val="E03B6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66" autoAdjust="0"/>
  </p:normalViewPr>
  <p:slideViewPr>
    <p:cSldViewPr snapToGrid="0" snapToObjects="1">
      <p:cViewPr>
        <p:scale>
          <a:sx n="96" d="100"/>
          <a:sy n="96" d="100"/>
        </p:scale>
        <p:origin x="896" y="64"/>
      </p:cViewPr>
      <p:guideLst>
        <p:guide orient="horz" pos="3367"/>
        <p:guide pos="2382"/>
      </p:guideLst>
    </p:cSldViewPr>
  </p:slideViewPr>
  <p:notesTextViewPr>
    <p:cViewPr>
      <p:scale>
        <a:sx n="100" d="100"/>
        <a:sy n="100" d="100"/>
      </p:scale>
      <p:origin x="0" y="0"/>
    </p:cViewPr>
  </p:notesTextViewPr>
  <p:notesViewPr>
    <p:cSldViewPr snapToGrid="0" snapToObjects="1">
      <p:cViewPr varScale="1">
        <p:scale>
          <a:sx n="84" d="100"/>
          <a:sy n="84" d="100"/>
        </p:scale>
        <p:origin x="912" y="96"/>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D647C-A7FE-4541-B627-97F9C0D76711}" type="datetimeFigureOut">
              <a:rPr lang="fr-FR" smtClean="0"/>
              <a:t>29/04/2025</a:t>
            </a:fld>
            <a:endParaRPr lang="fr-FR"/>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C9D525-9EB8-4236-A7FD-8CA136569334}" type="slidenum">
              <a:rPr lang="fr-FR" smtClean="0"/>
              <a:t>‹N°›</a:t>
            </a:fld>
            <a:endParaRPr lang="fr-FR"/>
          </a:p>
        </p:txBody>
      </p:sp>
    </p:spTree>
    <p:extLst>
      <p:ext uri="{BB962C8B-B14F-4D97-AF65-F5344CB8AC3E}">
        <p14:creationId xmlns:p14="http://schemas.microsoft.com/office/powerpoint/2010/main" val="1264917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909090"/>
                </a:solidFill>
                <a:effectLst/>
                <a:latin typeface="lato"/>
              </a:rPr>
              <a:t>© Copyright www.Cvexemple.com - Tous droits réservés</a:t>
            </a:r>
          </a:p>
        </p:txBody>
      </p:sp>
      <p:sp>
        <p:nvSpPr>
          <p:cNvPr id="4" name="Slide Number Placeholder 3"/>
          <p:cNvSpPr>
            <a:spLocks noGrp="1"/>
          </p:cNvSpPr>
          <p:nvPr>
            <p:ph type="sldNum" sz="quarter" idx="5"/>
          </p:nvPr>
        </p:nvSpPr>
        <p:spPr/>
        <p:txBody>
          <a:bodyPr/>
          <a:lstStyle/>
          <a:p>
            <a:fld id="{75C9D525-9EB8-4236-A7FD-8CA136569334}" type="slidenum">
              <a:rPr lang="fr-FR" smtClean="0"/>
              <a:t>1</a:t>
            </a:fld>
            <a:endParaRPr lang="fr-FR"/>
          </a:p>
        </p:txBody>
      </p:sp>
    </p:spTree>
    <p:extLst>
      <p:ext uri="{BB962C8B-B14F-4D97-AF65-F5344CB8AC3E}">
        <p14:creationId xmlns:p14="http://schemas.microsoft.com/office/powerpoint/2010/main" val="1647735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67214" y="3320407"/>
            <a:ext cx="6428423" cy="2291129"/>
          </a:xfrm>
        </p:spPr>
        <p:txBody>
          <a:bodyPr/>
          <a:lstStyle/>
          <a:p>
            <a:r>
              <a:rPr lang="fr-FR"/>
              <a:t>Cliquez et modifiez le titre</a:t>
            </a:r>
          </a:p>
        </p:txBody>
      </p:sp>
      <p:sp>
        <p:nvSpPr>
          <p:cNvPr id="3" name="Sous-titre 2"/>
          <p:cNvSpPr>
            <a:spLocks noGrp="1"/>
          </p:cNvSpPr>
          <p:nvPr>
            <p:ph type="subTitle" idx="1"/>
          </p:nvPr>
        </p:nvSpPr>
        <p:spPr>
          <a:xfrm>
            <a:off x="1134428" y="6056895"/>
            <a:ext cx="5293995" cy="27315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36F6A27C-E2F9-C140-AA96-063441F5E1DC}" type="datetimeFigureOut">
              <a:rPr lang="fr-FR" smtClean="0"/>
              <a:t>29/04/2025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836680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6F6A27C-E2F9-C140-AA96-063441F5E1DC}" type="datetimeFigureOut">
              <a:rPr lang="fr-FR" smtClean="0"/>
              <a:t>29/04/2025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2007021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535084" y="668040"/>
            <a:ext cx="1407530" cy="1421440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312493" y="668040"/>
            <a:ext cx="4096544" cy="14214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6F6A27C-E2F9-C140-AA96-063441F5E1DC}" type="datetimeFigureOut">
              <a:rPr lang="fr-FR" smtClean="0"/>
              <a:t>29/04/2025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128675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6F6A27C-E2F9-C140-AA96-063441F5E1DC}" type="datetimeFigureOut">
              <a:rPr lang="fr-FR" smtClean="0"/>
              <a:t>29/04/2025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244473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97413" y="6868441"/>
            <a:ext cx="6428423" cy="2122882"/>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597413" y="4530301"/>
            <a:ext cx="6428423" cy="233813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36F6A27C-E2F9-C140-AA96-063441F5E1DC}" type="datetimeFigureOut">
              <a:rPr lang="fr-FR" smtClean="0"/>
              <a:t>29/04/2025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4230993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312493"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3190577"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6F6A27C-E2F9-C140-AA96-063441F5E1DC}" type="datetimeFigureOut">
              <a:rPr lang="fr-FR" smtClean="0"/>
              <a:t>29/04/2025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33769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78143" y="428041"/>
            <a:ext cx="6806565" cy="178144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378143" y="2392573"/>
            <a:ext cx="3341572"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378143" y="3389684"/>
            <a:ext cx="3341572"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3841823" y="2392573"/>
            <a:ext cx="3342885"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3841823" y="3389684"/>
            <a:ext cx="3342885"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36F6A27C-E2F9-C140-AA96-063441F5E1DC}" type="datetimeFigureOut">
              <a:rPr lang="fr-FR" smtClean="0"/>
              <a:t>29/04/2025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160179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36F6A27C-E2F9-C140-AA96-063441F5E1DC}" type="datetimeFigureOut">
              <a:rPr lang="fr-FR" smtClean="0"/>
              <a:t>29/04/2025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13738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F6A27C-E2F9-C140-AA96-063441F5E1DC}" type="datetimeFigureOut">
              <a:rPr lang="fr-FR" smtClean="0"/>
              <a:t>29/04/2025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273715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78143" y="425566"/>
            <a:ext cx="2488126" cy="181113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2956864" y="425567"/>
            <a:ext cx="4227843" cy="91224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378143" y="2236697"/>
            <a:ext cx="2488126" cy="73113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36F6A27C-E2F9-C140-AA96-063441F5E1DC}" type="datetimeFigureOut">
              <a:rPr lang="fr-FR" smtClean="0"/>
              <a:t>29/04/2025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2674443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82372" y="7482047"/>
            <a:ext cx="4537710" cy="88329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482372" y="955049"/>
            <a:ext cx="4537710" cy="64131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482372" y="8365344"/>
            <a:ext cx="4537710" cy="1254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36F6A27C-E2F9-C140-AA96-063441F5E1DC}" type="datetimeFigureOut">
              <a:rPr lang="fr-FR" smtClean="0"/>
              <a:t>29/04/2025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24869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78143" y="428041"/>
            <a:ext cx="6806565" cy="178144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378143" y="2494016"/>
            <a:ext cx="6806565" cy="70540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378143" y="9906785"/>
            <a:ext cx="1764665" cy="569071"/>
          </a:xfrm>
          <a:prstGeom prst="rect">
            <a:avLst/>
          </a:prstGeom>
        </p:spPr>
        <p:txBody>
          <a:bodyPr vert="horz" lIns="91440" tIns="45720" rIns="91440" bIns="45720" rtlCol="0" anchor="ctr"/>
          <a:lstStyle>
            <a:lvl1pPr algn="l">
              <a:defRPr sz="1200">
                <a:solidFill>
                  <a:schemeClr val="tx1">
                    <a:tint val="75000"/>
                  </a:schemeClr>
                </a:solidFill>
              </a:defRPr>
            </a:lvl1pPr>
          </a:lstStyle>
          <a:p>
            <a:fld id="{36F6A27C-E2F9-C140-AA96-063441F5E1DC}" type="datetimeFigureOut">
              <a:rPr lang="fr-FR" smtClean="0"/>
              <a:t>29/04/2025</a:t>
            </a:fld>
            <a:endParaRPr lang="fr-FR"/>
          </a:p>
        </p:txBody>
      </p:sp>
      <p:sp>
        <p:nvSpPr>
          <p:cNvPr id="5" name="Espace réservé du pied de page 4"/>
          <p:cNvSpPr>
            <a:spLocks noGrp="1"/>
          </p:cNvSpPr>
          <p:nvPr>
            <p:ph type="ftr" sz="quarter" idx="3"/>
          </p:nvPr>
        </p:nvSpPr>
        <p:spPr>
          <a:xfrm>
            <a:off x="2583974" y="9906785"/>
            <a:ext cx="2394903" cy="5690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5420043" y="9906785"/>
            <a:ext cx="1764665" cy="569071"/>
          </a:xfrm>
          <a:prstGeom prst="rect">
            <a:avLst/>
          </a:prstGeom>
        </p:spPr>
        <p:txBody>
          <a:bodyPr vert="horz" lIns="91440" tIns="45720" rIns="91440" bIns="45720" rtlCol="0" anchor="ctr"/>
          <a:lstStyle>
            <a:lvl1pPr algn="r">
              <a:defRPr sz="1200">
                <a:solidFill>
                  <a:schemeClr val="tx1">
                    <a:tint val="75000"/>
                  </a:schemeClr>
                </a:solidFill>
              </a:defRPr>
            </a:lvl1pPr>
          </a:lstStyle>
          <a:p>
            <a:fld id="{8CC829F0-9E9D-5843-8AC4-BFFFF05F267C}" type="slidenum">
              <a:rPr lang="fr-FR" smtClean="0"/>
              <a:t>‹N°›</a:t>
            </a:fld>
            <a:endParaRPr lang="fr-FR"/>
          </a:p>
        </p:txBody>
      </p:sp>
      <p:sp>
        <p:nvSpPr>
          <p:cNvPr id="8" name="ZoneTexte 7">
            <a:extLst>
              <a:ext uri="{FF2B5EF4-FFF2-40B4-BE49-F238E27FC236}">
                <a16:creationId xmlns:a16="http://schemas.microsoft.com/office/drawing/2014/main" id="{74CFEC87-E187-2E6C-8FF3-093A8D9767AD}"/>
              </a:ext>
            </a:extLst>
          </p:cNvPr>
          <p:cNvSpPr txBox="1"/>
          <p:nvPr userDrawn="1"/>
        </p:nvSpPr>
        <p:spPr>
          <a:xfrm>
            <a:off x="1890940" y="10699301"/>
            <a:ext cx="3780970"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0" i="0" dirty="0">
                <a:solidFill>
                  <a:schemeClr val="bg1"/>
                </a:solidFill>
                <a:effectLst/>
                <a:latin typeface="lato"/>
              </a:rPr>
              <a:t>© Copyright www.Cvexemple.com - Tous droits réservés</a:t>
            </a:r>
          </a:p>
        </p:txBody>
      </p:sp>
    </p:spTree>
    <p:extLst>
      <p:ext uri="{BB962C8B-B14F-4D97-AF65-F5344CB8AC3E}">
        <p14:creationId xmlns:p14="http://schemas.microsoft.com/office/powerpoint/2010/main" val="2375495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B70783-01F7-E306-CC97-2C5AC75C2973}"/>
              </a:ext>
            </a:extLst>
          </p:cNvPr>
          <p:cNvSpPr/>
          <p:nvPr/>
        </p:nvSpPr>
        <p:spPr>
          <a:xfrm>
            <a:off x="0" y="2557647"/>
            <a:ext cx="376114" cy="1725729"/>
          </a:xfrm>
          <a:prstGeom prst="rect">
            <a:avLst/>
          </a:prstGeom>
          <a:solidFill>
            <a:srgbClr val="F3BC4B"/>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8" name="Title 1">
            <a:extLst>
              <a:ext uri="{FF2B5EF4-FFF2-40B4-BE49-F238E27FC236}">
                <a16:creationId xmlns:a16="http://schemas.microsoft.com/office/drawing/2014/main" id="{573568AD-D8B4-4229-BC93-5527B9929A57}"/>
              </a:ext>
            </a:extLst>
          </p:cNvPr>
          <p:cNvSpPr txBox="1">
            <a:spLocks/>
          </p:cNvSpPr>
          <p:nvPr/>
        </p:nvSpPr>
        <p:spPr>
          <a:xfrm>
            <a:off x="2646166" y="15243"/>
            <a:ext cx="5278634" cy="830997"/>
          </a:xfrm>
          <a:prstGeom prst="rect">
            <a:avLst/>
          </a:prstGeom>
        </p:spPr>
        <p:txBody>
          <a:bodyPr wrap="square" anchor="t">
            <a:spAutoFit/>
          </a:bodyPr>
          <a:lstStyle>
            <a:lvl1pPr algn="ctr" defTabSz="457017" rtl="0" eaLnBrk="1" latinLnBrk="0" hangingPunct="1">
              <a:spcBef>
                <a:spcPct val="0"/>
              </a:spcBef>
              <a:buNone/>
              <a:defRPr sz="4398" kern="1200">
                <a:solidFill>
                  <a:schemeClr val="tx1"/>
                </a:solidFill>
                <a:latin typeface="+mj-lt"/>
                <a:ea typeface="+mj-ea"/>
                <a:cs typeface="+mj-cs"/>
              </a:defRPr>
            </a:lvl1pPr>
          </a:lstStyle>
          <a:p>
            <a:pPr algn="l"/>
            <a:r>
              <a:rPr lang="fr-FR" sz="2400" b="1" kern="700" spc="300" dirty="0">
                <a:solidFill>
                  <a:srgbClr val="F3BC4B"/>
                </a:solidFill>
                <a:latin typeface="+mn-lt"/>
                <a:ea typeface="Open Sans" panose="020B0606030504020204" pitchFamily="34" charset="0"/>
                <a:cs typeface="Open Sans" panose="020B0606030504020204" pitchFamily="34" charset="0"/>
              </a:rPr>
              <a:t>Okandzé Olandzobo Méfiance Diessy</a:t>
            </a:r>
            <a:endParaRPr lang="fr-FR" sz="1050" b="1" kern="700" spc="-201" dirty="0">
              <a:latin typeface="+mn-lt"/>
              <a:ea typeface="Open Sans" panose="020B0606030504020204" pitchFamily="34" charset="0"/>
              <a:cs typeface="Open Sans" panose="020B0606030504020204" pitchFamily="34" charset="0"/>
            </a:endParaRPr>
          </a:p>
        </p:txBody>
      </p:sp>
      <p:sp>
        <p:nvSpPr>
          <p:cNvPr id="46" name="Freeform: Shape 45">
            <a:extLst>
              <a:ext uri="{FF2B5EF4-FFF2-40B4-BE49-F238E27FC236}">
                <a16:creationId xmlns:a16="http://schemas.microsoft.com/office/drawing/2014/main" id="{7AA6F47E-B93B-4524-829A-6639E9235280}"/>
              </a:ext>
            </a:extLst>
          </p:cNvPr>
          <p:cNvSpPr/>
          <p:nvPr/>
        </p:nvSpPr>
        <p:spPr>
          <a:xfrm>
            <a:off x="2672670" y="2663036"/>
            <a:ext cx="4161792" cy="375385"/>
          </a:xfrm>
          <a:custGeom>
            <a:avLst/>
            <a:gdLst>
              <a:gd name="connsiteX0" fmla="*/ 0 w 3906316"/>
              <a:gd name="connsiteY0" fmla="*/ 0 h 368146"/>
              <a:gd name="connsiteX1" fmla="*/ 3722243 w 3906316"/>
              <a:gd name="connsiteY1" fmla="*/ 0 h 368146"/>
              <a:gd name="connsiteX2" fmla="*/ 3906316 w 3906316"/>
              <a:gd name="connsiteY2" fmla="*/ 184073 h 368146"/>
              <a:gd name="connsiteX3" fmla="*/ 3906315 w 3906316"/>
              <a:gd name="connsiteY3" fmla="*/ 184073 h 368146"/>
              <a:gd name="connsiteX4" fmla="*/ 3722242 w 3906316"/>
              <a:gd name="connsiteY4" fmla="*/ 368146 h 368146"/>
              <a:gd name="connsiteX5" fmla="*/ 0 w 3906316"/>
              <a:gd name="connsiteY5" fmla="*/ 368145 h 368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6316" h="368146">
                <a:moveTo>
                  <a:pt x="0" y="0"/>
                </a:moveTo>
                <a:lnTo>
                  <a:pt x="3722243" y="0"/>
                </a:lnTo>
                <a:cubicBezTo>
                  <a:pt x="3823904" y="0"/>
                  <a:pt x="3906316" y="82412"/>
                  <a:pt x="3906316" y="184073"/>
                </a:cubicBezTo>
                <a:lnTo>
                  <a:pt x="3906315" y="184073"/>
                </a:lnTo>
                <a:cubicBezTo>
                  <a:pt x="3906315" y="285734"/>
                  <a:pt x="3823903" y="368146"/>
                  <a:pt x="3722242" y="368146"/>
                </a:cubicBezTo>
                <a:lnTo>
                  <a:pt x="0" y="368145"/>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0000" tIns="45701" rIns="90000" bIns="45701" numCol="1" spcCol="0" rtlCol="0" fromWordArt="0" anchor="ctr" anchorCtr="0" forceAA="0" compatLnSpc="1">
            <a:prstTxWarp prst="textNoShape">
              <a:avLst/>
            </a:prstTxWarp>
            <a:spAutoFit/>
          </a:bodyPr>
          <a:lstStyle/>
          <a:p>
            <a:pPr>
              <a:lnSpc>
                <a:spcPct val="107000"/>
              </a:lnSpc>
              <a:spcAft>
                <a:spcPts val="800"/>
              </a:spcAft>
            </a:pPr>
            <a:r>
              <a:rPr lang="fr-FR" sz="1799" b="1" spc="300" dirty="0">
                <a:solidFill>
                  <a:schemeClr val="tx1"/>
                </a:solidFill>
                <a:ea typeface="Calibri" panose="020F0502020204030204" pitchFamily="34" charset="0"/>
                <a:cs typeface="Arial" panose="020B0604020202020204" pitchFamily="34" charset="0"/>
              </a:rPr>
              <a:t>EXPERIENCE PROFESSIONNELLE</a:t>
            </a:r>
            <a:endParaRPr lang="fr-FR" sz="1100" spc="300" dirty="0">
              <a:solidFill>
                <a:schemeClr val="tx1"/>
              </a:solidFill>
              <a:ea typeface="Calibri" panose="020F0502020204030204" pitchFamily="34" charset="0"/>
              <a:cs typeface="Arial" panose="020B0604020202020204" pitchFamily="34" charset="0"/>
            </a:endParaRPr>
          </a:p>
        </p:txBody>
      </p:sp>
      <p:sp>
        <p:nvSpPr>
          <p:cNvPr id="49" name="Freeform: Shape 48">
            <a:extLst>
              <a:ext uri="{FF2B5EF4-FFF2-40B4-BE49-F238E27FC236}">
                <a16:creationId xmlns:a16="http://schemas.microsoft.com/office/drawing/2014/main" id="{6FF72E03-8BCB-42D8-847E-855358BE6488}"/>
              </a:ext>
            </a:extLst>
          </p:cNvPr>
          <p:cNvSpPr/>
          <p:nvPr/>
        </p:nvSpPr>
        <p:spPr>
          <a:xfrm>
            <a:off x="2765662" y="8797096"/>
            <a:ext cx="3905296" cy="276999"/>
          </a:xfrm>
          <a:custGeom>
            <a:avLst/>
            <a:gdLst>
              <a:gd name="connsiteX0" fmla="*/ 0 w 3905296"/>
              <a:gd name="connsiteY0" fmla="*/ 0 h 373860"/>
              <a:gd name="connsiteX1" fmla="*/ 3718366 w 3905296"/>
              <a:gd name="connsiteY1" fmla="*/ 0 h 373860"/>
              <a:gd name="connsiteX2" fmla="*/ 3905296 w 3905296"/>
              <a:gd name="connsiteY2" fmla="*/ 186930 h 373860"/>
              <a:gd name="connsiteX3" fmla="*/ 3905295 w 3905296"/>
              <a:gd name="connsiteY3" fmla="*/ 186930 h 373860"/>
              <a:gd name="connsiteX4" fmla="*/ 3718365 w 3905296"/>
              <a:gd name="connsiteY4" fmla="*/ 373860 h 373860"/>
              <a:gd name="connsiteX5" fmla="*/ 0 w 3905296"/>
              <a:gd name="connsiteY5" fmla="*/ 373859 h 37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5296" h="373860">
                <a:moveTo>
                  <a:pt x="0" y="0"/>
                </a:moveTo>
                <a:lnTo>
                  <a:pt x="3718366" y="0"/>
                </a:lnTo>
                <a:cubicBezTo>
                  <a:pt x="3821605" y="0"/>
                  <a:pt x="3905296" y="83691"/>
                  <a:pt x="3905296" y="186930"/>
                </a:cubicBezTo>
                <a:lnTo>
                  <a:pt x="3905295" y="186930"/>
                </a:lnTo>
                <a:cubicBezTo>
                  <a:pt x="3905295" y="290169"/>
                  <a:pt x="3821604" y="373860"/>
                  <a:pt x="3718365" y="373860"/>
                </a:cubicBezTo>
                <a:lnTo>
                  <a:pt x="0" y="373859"/>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01" rIns="0" bIns="45701" numCol="1" spcCol="0" rtlCol="0" fromWordArt="0" anchor="ctr" anchorCtr="0" forceAA="0" compatLnSpc="1">
            <a:prstTxWarp prst="textNoShape">
              <a:avLst/>
            </a:prstTxWarp>
            <a:noAutofit/>
          </a:bodyPr>
          <a:lstStyle/>
          <a:p>
            <a:pPr>
              <a:lnSpc>
                <a:spcPct val="107000"/>
              </a:lnSpc>
              <a:spcAft>
                <a:spcPts val="800"/>
              </a:spcAft>
            </a:pPr>
            <a:r>
              <a:rPr lang="fr-FR" sz="1799" b="1" spc="300" dirty="0">
                <a:solidFill>
                  <a:schemeClr val="tx1"/>
                </a:solidFill>
                <a:cs typeface="Arial" panose="020B0604020202020204" pitchFamily="34" charset="0"/>
              </a:rPr>
              <a:t>FORMATION </a:t>
            </a:r>
          </a:p>
        </p:txBody>
      </p:sp>
      <p:sp>
        <p:nvSpPr>
          <p:cNvPr id="70" name="Rectangle 69">
            <a:extLst>
              <a:ext uri="{FF2B5EF4-FFF2-40B4-BE49-F238E27FC236}">
                <a16:creationId xmlns:a16="http://schemas.microsoft.com/office/drawing/2014/main" id="{7392D654-82E8-4A7A-BBA4-F4D4B7309F13}"/>
              </a:ext>
            </a:extLst>
          </p:cNvPr>
          <p:cNvSpPr/>
          <p:nvPr/>
        </p:nvSpPr>
        <p:spPr>
          <a:xfrm>
            <a:off x="212536" y="8632753"/>
            <a:ext cx="2342504" cy="617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p>
            <a:pPr marL="182563" indent="-182563">
              <a:lnSpc>
                <a:spcPct val="150000"/>
              </a:lnSpc>
              <a:buFont typeface="Wingdings" panose="05000000000000000000" pitchFamily="2" charset="2"/>
              <a:buChar char="§"/>
            </a:pPr>
            <a:r>
              <a:rPr lang="fr-FR" sz="1200" b="1" dirty="0">
                <a:solidFill>
                  <a:schemeClr val="tx1"/>
                </a:solidFill>
                <a:ea typeface="Open Sans" panose="020B0606030504020204" pitchFamily="34" charset="0"/>
                <a:cs typeface="Open Sans" panose="020B0606030504020204" pitchFamily="34" charset="0"/>
              </a:rPr>
              <a:t>Anglais</a:t>
            </a:r>
            <a:r>
              <a:rPr lang="fr-FR" sz="1200" dirty="0">
                <a:solidFill>
                  <a:schemeClr val="tx1"/>
                </a:solidFill>
                <a:ea typeface="Open Sans" panose="020B0606030504020204" pitchFamily="34" charset="0"/>
                <a:cs typeface="Open Sans" panose="020B0606030504020204" pitchFamily="34" charset="0"/>
              </a:rPr>
              <a:t> : Base</a:t>
            </a:r>
          </a:p>
          <a:p>
            <a:pPr marL="182563" indent="-182563">
              <a:lnSpc>
                <a:spcPct val="150000"/>
              </a:lnSpc>
              <a:buFont typeface="Wingdings" panose="05000000000000000000" pitchFamily="2" charset="2"/>
              <a:buChar char="§"/>
            </a:pPr>
            <a:r>
              <a:rPr lang="fr-FR" sz="1200" b="1" dirty="0">
                <a:solidFill>
                  <a:schemeClr val="tx1"/>
                </a:solidFill>
                <a:ea typeface="Open Sans" panose="020B0606030504020204" pitchFamily="34" charset="0"/>
                <a:cs typeface="Open Sans" panose="020B0606030504020204" pitchFamily="34" charset="0"/>
              </a:rPr>
              <a:t>Français </a:t>
            </a:r>
            <a:r>
              <a:rPr lang="fr-FR" sz="1200" dirty="0">
                <a:solidFill>
                  <a:schemeClr val="tx1"/>
                </a:solidFill>
                <a:ea typeface="Open Sans" panose="020B0606030504020204" pitchFamily="34" charset="0"/>
                <a:cs typeface="Open Sans" panose="020B0606030504020204" pitchFamily="34" charset="0"/>
              </a:rPr>
              <a:t>: Courant</a:t>
            </a:r>
          </a:p>
        </p:txBody>
      </p:sp>
      <p:sp>
        <p:nvSpPr>
          <p:cNvPr id="72" name="Rectangle 71">
            <a:extLst>
              <a:ext uri="{FF2B5EF4-FFF2-40B4-BE49-F238E27FC236}">
                <a16:creationId xmlns:a16="http://schemas.microsoft.com/office/drawing/2014/main" id="{721CF70A-7FBA-4A51-A72E-49827E48D7B3}"/>
              </a:ext>
            </a:extLst>
          </p:cNvPr>
          <p:cNvSpPr/>
          <p:nvPr/>
        </p:nvSpPr>
        <p:spPr>
          <a:xfrm>
            <a:off x="246614" y="9793906"/>
            <a:ext cx="2342504" cy="1171731"/>
          </a:xfrm>
          <a:prstGeom prst="rect">
            <a:avLst/>
          </a:prstGeom>
          <a:noFill/>
          <a:ln w="25400">
            <a:noFill/>
          </a:ln>
          <a:effectLst/>
        </p:spPr>
        <p:style>
          <a:lnRef idx="1">
            <a:schemeClr val="accent1"/>
          </a:lnRef>
          <a:fillRef idx="3">
            <a:schemeClr val="accent1"/>
          </a:fillRef>
          <a:effectRef idx="2">
            <a:schemeClr val="accent1"/>
          </a:effectRef>
          <a:fontRef idx="minor">
            <a:schemeClr val="lt1"/>
          </a:fontRef>
        </p:style>
        <p:txBody>
          <a:bodyPr wrap="square" rtlCol="0" anchor="t">
            <a:spAutoFit/>
          </a:bodyPr>
          <a:lstStyle/>
          <a:p>
            <a:pPr marL="182563" indent="-182563">
              <a:lnSpc>
                <a:spcPct val="150000"/>
              </a:lnSpc>
              <a:buFont typeface="Wingdings" panose="05000000000000000000" pitchFamily="2" charset="2"/>
              <a:buChar char="§"/>
            </a:pPr>
            <a:r>
              <a:rPr lang="fr-FR" sz="1200" dirty="0">
                <a:solidFill>
                  <a:schemeClr val="tx1"/>
                </a:solidFill>
                <a:ea typeface="Open Sans" panose="020B0606030504020204" pitchFamily="34" charset="0"/>
                <a:cs typeface="Open Sans" panose="020B0606030504020204" pitchFamily="34" charset="0"/>
              </a:rPr>
              <a:t>Football</a:t>
            </a:r>
            <a:endParaRPr lang="fr-FR" sz="1200" dirty="0">
              <a:solidFill>
                <a:schemeClr val="tx1"/>
              </a:solidFill>
              <a:effectLst/>
              <a:ea typeface="Calibri" panose="020F0502020204030204" pitchFamily="34" charset="0"/>
            </a:endParaRPr>
          </a:p>
          <a:p>
            <a:pPr marL="182563" indent="-182563">
              <a:lnSpc>
                <a:spcPct val="150000"/>
              </a:lnSpc>
              <a:buFont typeface="Wingdings" panose="05000000000000000000" pitchFamily="2" charset="2"/>
              <a:buChar char="§"/>
            </a:pPr>
            <a:r>
              <a:rPr lang="fr-FR" sz="1200" dirty="0">
                <a:solidFill>
                  <a:schemeClr val="tx1"/>
                </a:solidFill>
                <a:effectLst/>
                <a:ea typeface="Open Sans" panose="020B0606030504020204" pitchFamily="34" charset="0"/>
                <a:cs typeface="Open Sans" panose="020B0606030504020204" pitchFamily="34" charset="0"/>
              </a:rPr>
              <a:t>Musique</a:t>
            </a:r>
          </a:p>
          <a:p>
            <a:pPr marL="182563" indent="-182563">
              <a:lnSpc>
                <a:spcPct val="150000"/>
              </a:lnSpc>
              <a:buFont typeface="Wingdings" panose="05000000000000000000" pitchFamily="2" charset="2"/>
              <a:buChar char="§"/>
            </a:pPr>
            <a:r>
              <a:rPr lang="fr-FR" sz="1200" dirty="0">
                <a:solidFill>
                  <a:schemeClr val="tx1"/>
                </a:solidFill>
                <a:ea typeface="Open Sans" panose="020B0606030504020204" pitchFamily="34" charset="0"/>
                <a:cs typeface="Open Sans" panose="020B0606030504020204" pitchFamily="34" charset="0"/>
              </a:rPr>
              <a:t>Lecture</a:t>
            </a:r>
            <a:endParaRPr lang="fr-FR" sz="1200" dirty="0">
              <a:solidFill>
                <a:schemeClr val="tx1"/>
              </a:solidFill>
              <a:effectLst/>
              <a:ea typeface="Calibri" panose="020F0502020204030204" pitchFamily="34" charset="0"/>
            </a:endParaRPr>
          </a:p>
          <a:p>
            <a:pPr marL="182563" indent="-182563">
              <a:lnSpc>
                <a:spcPct val="150000"/>
              </a:lnSpc>
              <a:buFont typeface="Wingdings" panose="05000000000000000000" pitchFamily="2" charset="2"/>
              <a:buChar char="§"/>
            </a:pPr>
            <a:endParaRPr lang="fr-FR" sz="1200" kern="1200" dirty="0">
              <a:solidFill>
                <a:schemeClr val="tx1"/>
              </a:solidFill>
              <a:effectLst/>
              <a:ea typeface="Open Sans" panose="020B0606030504020204" pitchFamily="34" charset="0"/>
              <a:cs typeface="Open Sans" panose="020B0606030504020204" pitchFamily="34" charset="0"/>
            </a:endParaRPr>
          </a:p>
        </p:txBody>
      </p:sp>
      <p:sp>
        <p:nvSpPr>
          <p:cNvPr id="73" name="Rectangle 72">
            <a:extLst>
              <a:ext uri="{FF2B5EF4-FFF2-40B4-BE49-F238E27FC236}">
                <a16:creationId xmlns:a16="http://schemas.microsoft.com/office/drawing/2014/main" id="{4E3805FC-32AE-4F11-8A85-060B0DAC3225}"/>
              </a:ext>
            </a:extLst>
          </p:cNvPr>
          <p:cNvSpPr/>
          <p:nvPr/>
        </p:nvSpPr>
        <p:spPr>
          <a:xfrm>
            <a:off x="276519" y="4902996"/>
            <a:ext cx="2342504" cy="3387722"/>
          </a:xfrm>
          <a:prstGeom prst="rect">
            <a:avLst/>
          </a:prstGeom>
          <a:noFill/>
          <a:ln w="25400">
            <a:noFill/>
          </a:ln>
          <a:effectLst/>
        </p:spPr>
        <p:style>
          <a:lnRef idx="1">
            <a:schemeClr val="accent1"/>
          </a:lnRef>
          <a:fillRef idx="3">
            <a:schemeClr val="accent1"/>
          </a:fillRef>
          <a:effectRef idx="2">
            <a:schemeClr val="accent1"/>
          </a:effectRef>
          <a:fontRef idx="minor">
            <a:schemeClr val="lt1"/>
          </a:fontRef>
        </p:style>
        <p:txBody>
          <a:bodyPr wrap="square" rtlCol="0" anchor="t">
            <a:spAutoFit/>
          </a:bodyPr>
          <a:lstStyle/>
          <a:p>
            <a:pPr marL="182563" indent="-182563">
              <a:lnSpc>
                <a:spcPct val="150000"/>
              </a:lnSpc>
              <a:buFont typeface="Wingdings" panose="05000000000000000000" pitchFamily="2" charset="2"/>
              <a:buChar char="§"/>
            </a:pPr>
            <a:r>
              <a:rPr lang="en-US" sz="1200" dirty="0">
                <a:solidFill>
                  <a:schemeClr val="tx1"/>
                </a:solidFill>
                <a:ea typeface="Open Sans" panose="020B0606030504020204" pitchFamily="34" charset="0"/>
                <a:cs typeface="Open Sans" panose="020B0606030504020204" pitchFamily="34" charset="0"/>
              </a:rPr>
              <a:t>Framework JavaScript (NodeJS, Angular, React)</a:t>
            </a:r>
            <a:endParaRPr lang="fr-FR" sz="1200" dirty="0">
              <a:solidFill>
                <a:schemeClr val="tx1"/>
              </a:solidFill>
              <a:effectLst/>
              <a:ea typeface="Calibri" panose="020F0502020204030204" pitchFamily="34" charset="0"/>
            </a:endParaRPr>
          </a:p>
          <a:p>
            <a:pPr marL="182563" indent="-182563">
              <a:lnSpc>
                <a:spcPct val="150000"/>
              </a:lnSpc>
              <a:buFont typeface="Wingdings" panose="05000000000000000000" pitchFamily="2" charset="2"/>
              <a:buChar char="§"/>
            </a:pPr>
            <a:r>
              <a:rPr lang="en-US" sz="1200" dirty="0">
                <a:solidFill>
                  <a:schemeClr val="tx1"/>
                </a:solidFill>
                <a:ea typeface="Open Sans" panose="020B0606030504020204" pitchFamily="34" charset="0"/>
                <a:cs typeface="Open Sans" panose="020B0606030504020204" pitchFamily="34" charset="0"/>
              </a:rPr>
              <a:t>SGBD (MongoDB, MySQL, PostgreSQL, SQL,  SQLServer)</a:t>
            </a:r>
          </a:p>
          <a:p>
            <a:pPr marL="182563" indent="-182563">
              <a:lnSpc>
                <a:spcPct val="150000"/>
              </a:lnSpc>
              <a:buFont typeface="Wingdings" panose="05000000000000000000" pitchFamily="2" charset="2"/>
              <a:buChar char="§"/>
            </a:pPr>
            <a:r>
              <a:rPr lang="en-US" sz="1200" dirty="0">
                <a:solidFill>
                  <a:schemeClr val="tx1"/>
                </a:solidFill>
                <a:ea typeface="Open Sans" panose="020B0606030504020204" pitchFamily="34" charset="0"/>
                <a:cs typeface="Open Sans" panose="020B0606030504020204" pitchFamily="34" charset="0"/>
              </a:rPr>
              <a:t>Devops (Github, Gitlab, Docker, AWS, Hostinger)</a:t>
            </a:r>
          </a:p>
          <a:p>
            <a:pPr marL="182563" indent="-182563">
              <a:lnSpc>
                <a:spcPct val="150000"/>
              </a:lnSpc>
              <a:buFont typeface="Wingdings" panose="05000000000000000000" pitchFamily="2" charset="2"/>
              <a:buChar char="§"/>
            </a:pPr>
            <a:r>
              <a:rPr lang="en-US" sz="1200" dirty="0">
                <a:solidFill>
                  <a:schemeClr val="tx1"/>
                </a:solidFill>
                <a:ea typeface="Open Sans" panose="020B0606030504020204" pitchFamily="34" charset="0"/>
                <a:cs typeface="Open Sans" panose="020B0606030504020204" pitchFamily="34" charset="0"/>
              </a:rPr>
              <a:t>Mobile (Flutter, state management,  gestion de données)</a:t>
            </a:r>
          </a:p>
          <a:p>
            <a:pPr marL="182563" indent="-182563">
              <a:lnSpc>
                <a:spcPct val="150000"/>
              </a:lnSpc>
              <a:buFont typeface="Wingdings" panose="05000000000000000000" pitchFamily="2" charset="2"/>
              <a:buChar char="§"/>
            </a:pPr>
            <a:r>
              <a:rPr lang="en-US" sz="1200" dirty="0">
                <a:solidFill>
                  <a:schemeClr val="tx1"/>
                </a:solidFill>
                <a:ea typeface="Open Sans" panose="020B0606030504020204" pitchFamily="34" charset="0"/>
                <a:cs typeface="Open Sans" panose="020B0606030504020204" pitchFamily="34" charset="0"/>
              </a:rPr>
              <a:t>Marketing Numérique (SEO, Social media management) </a:t>
            </a:r>
            <a:endParaRPr lang="fr-FR" sz="1200" dirty="0">
              <a:solidFill>
                <a:schemeClr val="tx1"/>
              </a:solidFill>
              <a:effectLst/>
              <a:ea typeface="Calibri" panose="020F0502020204030204" pitchFamily="34" charset="0"/>
            </a:endParaRPr>
          </a:p>
          <a:p>
            <a:pPr marL="182563" indent="-182563">
              <a:lnSpc>
                <a:spcPct val="150000"/>
              </a:lnSpc>
              <a:buFont typeface="Wingdings" panose="05000000000000000000" pitchFamily="2" charset="2"/>
              <a:buChar char="§"/>
            </a:pPr>
            <a:r>
              <a:rPr lang="en-US" sz="1200" dirty="0">
                <a:solidFill>
                  <a:schemeClr val="tx1"/>
                </a:solidFill>
                <a:effectLst/>
                <a:ea typeface="Open Sans" panose="020B0606030504020204" pitchFamily="34" charset="0"/>
                <a:cs typeface="Open Sans" panose="020B0606030504020204" pitchFamily="34" charset="0"/>
              </a:rPr>
              <a:t>Wo</a:t>
            </a:r>
            <a:r>
              <a:rPr lang="en-US" sz="1200" dirty="0">
                <a:solidFill>
                  <a:schemeClr val="tx1"/>
                </a:solidFill>
                <a:ea typeface="Open Sans" panose="020B0606030504020204" pitchFamily="34" charset="0"/>
                <a:cs typeface="Open Sans" panose="020B0606030504020204" pitchFamily="34" charset="0"/>
              </a:rPr>
              <a:t>rdPress</a:t>
            </a:r>
            <a:endParaRPr lang="fr-FR" sz="1200" dirty="0">
              <a:solidFill>
                <a:schemeClr val="tx1"/>
              </a:solidFill>
              <a:effectLst/>
              <a:ea typeface="Calibri" panose="020F0502020204030204" pitchFamily="34" charset="0"/>
            </a:endParaRPr>
          </a:p>
        </p:txBody>
      </p:sp>
      <p:sp>
        <p:nvSpPr>
          <p:cNvPr id="75" name="Freeform: Shape 74">
            <a:extLst>
              <a:ext uri="{FF2B5EF4-FFF2-40B4-BE49-F238E27FC236}">
                <a16:creationId xmlns:a16="http://schemas.microsoft.com/office/drawing/2014/main" id="{CEB33711-7B11-4500-A9A5-A5DB357D4105}"/>
              </a:ext>
            </a:extLst>
          </p:cNvPr>
          <p:cNvSpPr/>
          <p:nvPr/>
        </p:nvSpPr>
        <p:spPr>
          <a:xfrm>
            <a:off x="260035" y="9484855"/>
            <a:ext cx="2037600" cy="378000"/>
          </a:xfrm>
          <a:custGeom>
            <a:avLst/>
            <a:gdLst>
              <a:gd name="connsiteX0" fmla="*/ 2583 w 1514583"/>
              <a:gd name="connsiteY0" fmla="*/ 0 h 288000"/>
              <a:gd name="connsiteX1" fmla="*/ 1370583 w 1514583"/>
              <a:gd name="connsiteY1" fmla="*/ 0 h 288000"/>
              <a:gd name="connsiteX2" fmla="*/ 1514583 w 1514583"/>
              <a:gd name="connsiteY2" fmla="*/ 144000 h 288000"/>
              <a:gd name="connsiteX3" fmla="*/ 1370583 w 1514583"/>
              <a:gd name="connsiteY3" fmla="*/ 288000 h 288000"/>
              <a:gd name="connsiteX4" fmla="*/ 2583 w 1514583"/>
              <a:gd name="connsiteY4" fmla="*/ 288000 h 288000"/>
              <a:gd name="connsiteX5" fmla="*/ 0 w 1514583"/>
              <a:gd name="connsiteY5" fmla="*/ 287479 h 288000"/>
              <a:gd name="connsiteX6" fmla="*/ 0 w 1514583"/>
              <a:gd name="connsiteY6" fmla="*/ 521 h 2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4583" h="288000">
                <a:moveTo>
                  <a:pt x="2583" y="0"/>
                </a:moveTo>
                <a:lnTo>
                  <a:pt x="1370583" y="0"/>
                </a:lnTo>
                <a:cubicBezTo>
                  <a:pt x="1450112" y="0"/>
                  <a:pt x="1514583" y="64471"/>
                  <a:pt x="1514583" y="144000"/>
                </a:cubicBezTo>
                <a:cubicBezTo>
                  <a:pt x="1514583" y="223529"/>
                  <a:pt x="1450112" y="288000"/>
                  <a:pt x="1370583" y="288000"/>
                </a:cubicBezTo>
                <a:lnTo>
                  <a:pt x="2583" y="288000"/>
                </a:lnTo>
                <a:lnTo>
                  <a:pt x="0" y="287479"/>
                </a:lnTo>
                <a:lnTo>
                  <a:pt x="0" y="521"/>
                </a:lnTo>
                <a:close/>
              </a:path>
            </a:pathLst>
          </a:custGeom>
          <a:noFill/>
          <a:ln w="25400">
            <a:noFill/>
          </a:ln>
          <a:effectLst/>
        </p:spPr>
        <p:style>
          <a:lnRef idx="1">
            <a:schemeClr val="accent1"/>
          </a:lnRef>
          <a:fillRef idx="3">
            <a:schemeClr val="accent1"/>
          </a:fillRef>
          <a:effectRef idx="2">
            <a:schemeClr val="accent1"/>
          </a:effectRef>
          <a:fontRef idx="minor">
            <a:schemeClr val="lt1"/>
          </a:fontRef>
        </p:style>
        <p:txBody>
          <a:bodyPr wrap="square" lIns="0" tIns="0" rtlCol="0" anchor="ctr">
            <a:noAutofit/>
          </a:bodyPr>
          <a:lstStyle/>
          <a:p>
            <a:pPr marL="87313">
              <a:lnSpc>
                <a:spcPct val="115000"/>
              </a:lnSpc>
              <a:spcBef>
                <a:spcPts val="500"/>
              </a:spcBef>
              <a:spcAft>
                <a:spcPts val="1000"/>
              </a:spcAft>
            </a:pPr>
            <a:r>
              <a:rPr lang="fr-FR" b="1" spc="300" dirty="0">
                <a:solidFill>
                  <a:schemeClr val="tx1"/>
                </a:solidFill>
                <a:ea typeface="Open Sans" panose="020B0606030504020204" pitchFamily="34" charset="0"/>
                <a:cs typeface="Open Sans" panose="020B0606030504020204" pitchFamily="34" charset="0"/>
              </a:rPr>
              <a:t>LOISIRS</a:t>
            </a:r>
            <a:endParaRPr lang="fr-FR" sz="1600" b="1" spc="300" dirty="0">
              <a:solidFill>
                <a:schemeClr val="tx1"/>
              </a:solidFill>
              <a:ea typeface="Open Sans" panose="020B0606030504020204" pitchFamily="34" charset="0"/>
              <a:cs typeface="Open Sans" panose="020B0606030504020204" pitchFamily="34" charset="0"/>
            </a:endParaRPr>
          </a:p>
        </p:txBody>
      </p:sp>
      <p:sp>
        <p:nvSpPr>
          <p:cNvPr id="47" name="Freeform: Shape 46">
            <a:extLst>
              <a:ext uri="{FF2B5EF4-FFF2-40B4-BE49-F238E27FC236}">
                <a16:creationId xmlns:a16="http://schemas.microsoft.com/office/drawing/2014/main" id="{9E4A630C-968A-4304-A5F4-F81127ECF7B3}"/>
              </a:ext>
            </a:extLst>
          </p:cNvPr>
          <p:cNvSpPr/>
          <p:nvPr/>
        </p:nvSpPr>
        <p:spPr>
          <a:xfrm>
            <a:off x="284308" y="4505432"/>
            <a:ext cx="2037600" cy="378000"/>
          </a:xfrm>
          <a:custGeom>
            <a:avLst/>
            <a:gdLst>
              <a:gd name="connsiteX0" fmla="*/ 2583 w 1514583"/>
              <a:gd name="connsiteY0" fmla="*/ 0 h 288000"/>
              <a:gd name="connsiteX1" fmla="*/ 1370583 w 1514583"/>
              <a:gd name="connsiteY1" fmla="*/ 0 h 288000"/>
              <a:gd name="connsiteX2" fmla="*/ 1514583 w 1514583"/>
              <a:gd name="connsiteY2" fmla="*/ 144000 h 288000"/>
              <a:gd name="connsiteX3" fmla="*/ 1370583 w 1514583"/>
              <a:gd name="connsiteY3" fmla="*/ 288000 h 288000"/>
              <a:gd name="connsiteX4" fmla="*/ 2583 w 1514583"/>
              <a:gd name="connsiteY4" fmla="*/ 288000 h 288000"/>
              <a:gd name="connsiteX5" fmla="*/ 0 w 1514583"/>
              <a:gd name="connsiteY5" fmla="*/ 287479 h 288000"/>
              <a:gd name="connsiteX6" fmla="*/ 0 w 1514583"/>
              <a:gd name="connsiteY6" fmla="*/ 521 h 2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4583" h="288000">
                <a:moveTo>
                  <a:pt x="2583" y="0"/>
                </a:moveTo>
                <a:lnTo>
                  <a:pt x="1370583" y="0"/>
                </a:lnTo>
                <a:cubicBezTo>
                  <a:pt x="1450112" y="0"/>
                  <a:pt x="1514583" y="64471"/>
                  <a:pt x="1514583" y="144000"/>
                </a:cubicBezTo>
                <a:cubicBezTo>
                  <a:pt x="1514583" y="223529"/>
                  <a:pt x="1450112" y="288000"/>
                  <a:pt x="1370583" y="288000"/>
                </a:cubicBezTo>
                <a:lnTo>
                  <a:pt x="2583" y="288000"/>
                </a:lnTo>
                <a:lnTo>
                  <a:pt x="0" y="287479"/>
                </a:lnTo>
                <a:lnTo>
                  <a:pt x="0" y="521"/>
                </a:lnTo>
                <a:close/>
              </a:path>
            </a:pathLst>
          </a:custGeom>
          <a:noFill/>
          <a:ln w="25400">
            <a:noFill/>
          </a:ln>
          <a:effectLst/>
        </p:spPr>
        <p:style>
          <a:lnRef idx="1">
            <a:schemeClr val="accent1"/>
          </a:lnRef>
          <a:fillRef idx="3">
            <a:schemeClr val="accent1"/>
          </a:fillRef>
          <a:effectRef idx="2">
            <a:schemeClr val="accent1"/>
          </a:effectRef>
          <a:fontRef idx="minor">
            <a:schemeClr val="lt1"/>
          </a:fontRef>
        </p:style>
        <p:txBody>
          <a:bodyPr wrap="square" lIns="0" tIns="0" rtlCol="0" anchor="ctr">
            <a:noAutofit/>
          </a:bodyPr>
          <a:lstStyle/>
          <a:p>
            <a:pPr marL="87313">
              <a:lnSpc>
                <a:spcPct val="115000"/>
              </a:lnSpc>
              <a:spcBef>
                <a:spcPts val="500"/>
              </a:spcBef>
              <a:spcAft>
                <a:spcPts val="1000"/>
              </a:spcAft>
            </a:pPr>
            <a:r>
              <a:rPr lang="fr-FR" b="1" spc="300" dirty="0">
                <a:solidFill>
                  <a:schemeClr val="tx1"/>
                </a:solidFill>
                <a:ea typeface="Open Sans" panose="020B0606030504020204" pitchFamily="34" charset="0"/>
                <a:cs typeface="Open Sans" panose="020B0606030504020204" pitchFamily="34" charset="0"/>
              </a:rPr>
              <a:t>COMPÉTENCES</a:t>
            </a:r>
            <a:endParaRPr lang="fr-FR" sz="1600" b="1" spc="300" dirty="0">
              <a:solidFill>
                <a:schemeClr val="tx1"/>
              </a:solidFill>
              <a:ea typeface="Open Sans" panose="020B0606030504020204" pitchFamily="34" charset="0"/>
              <a:cs typeface="Open Sans" panose="020B0606030504020204" pitchFamily="34" charset="0"/>
            </a:endParaRPr>
          </a:p>
        </p:txBody>
      </p:sp>
      <p:sp>
        <p:nvSpPr>
          <p:cNvPr id="48" name="Freeform: Shape 47">
            <a:extLst>
              <a:ext uri="{FF2B5EF4-FFF2-40B4-BE49-F238E27FC236}">
                <a16:creationId xmlns:a16="http://schemas.microsoft.com/office/drawing/2014/main" id="{39354237-F7B3-453C-B6CE-F7B843DFC577}"/>
              </a:ext>
            </a:extLst>
          </p:cNvPr>
          <p:cNvSpPr/>
          <p:nvPr/>
        </p:nvSpPr>
        <p:spPr>
          <a:xfrm>
            <a:off x="188057" y="8290718"/>
            <a:ext cx="2037600" cy="378000"/>
          </a:xfrm>
          <a:custGeom>
            <a:avLst/>
            <a:gdLst>
              <a:gd name="connsiteX0" fmla="*/ 2583 w 1514583"/>
              <a:gd name="connsiteY0" fmla="*/ 0 h 288000"/>
              <a:gd name="connsiteX1" fmla="*/ 1370583 w 1514583"/>
              <a:gd name="connsiteY1" fmla="*/ 0 h 288000"/>
              <a:gd name="connsiteX2" fmla="*/ 1514583 w 1514583"/>
              <a:gd name="connsiteY2" fmla="*/ 144000 h 288000"/>
              <a:gd name="connsiteX3" fmla="*/ 1370583 w 1514583"/>
              <a:gd name="connsiteY3" fmla="*/ 288000 h 288000"/>
              <a:gd name="connsiteX4" fmla="*/ 2583 w 1514583"/>
              <a:gd name="connsiteY4" fmla="*/ 288000 h 288000"/>
              <a:gd name="connsiteX5" fmla="*/ 0 w 1514583"/>
              <a:gd name="connsiteY5" fmla="*/ 287479 h 288000"/>
              <a:gd name="connsiteX6" fmla="*/ 0 w 1514583"/>
              <a:gd name="connsiteY6" fmla="*/ 521 h 2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4583" h="288000">
                <a:moveTo>
                  <a:pt x="2583" y="0"/>
                </a:moveTo>
                <a:lnTo>
                  <a:pt x="1370583" y="0"/>
                </a:lnTo>
                <a:cubicBezTo>
                  <a:pt x="1450112" y="0"/>
                  <a:pt x="1514583" y="64471"/>
                  <a:pt x="1514583" y="144000"/>
                </a:cubicBezTo>
                <a:cubicBezTo>
                  <a:pt x="1514583" y="223529"/>
                  <a:pt x="1450112" y="288000"/>
                  <a:pt x="1370583" y="288000"/>
                </a:cubicBezTo>
                <a:lnTo>
                  <a:pt x="2583" y="288000"/>
                </a:lnTo>
                <a:lnTo>
                  <a:pt x="0" y="287479"/>
                </a:lnTo>
                <a:lnTo>
                  <a:pt x="0" y="521"/>
                </a:lnTo>
                <a:close/>
              </a:path>
            </a:pathLst>
          </a:custGeom>
          <a:noFill/>
          <a:ln w="25400">
            <a:noFill/>
          </a:ln>
          <a:effectLst/>
        </p:spPr>
        <p:style>
          <a:lnRef idx="1">
            <a:schemeClr val="accent1"/>
          </a:lnRef>
          <a:fillRef idx="3">
            <a:schemeClr val="accent1"/>
          </a:fillRef>
          <a:effectRef idx="2">
            <a:schemeClr val="accent1"/>
          </a:effectRef>
          <a:fontRef idx="minor">
            <a:schemeClr val="lt1"/>
          </a:fontRef>
        </p:style>
        <p:txBody>
          <a:bodyPr wrap="square" lIns="0" tIns="0" rtlCol="0" anchor="ctr">
            <a:noAutofit/>
          </a:bodyPr>
          <a:lstStyle/>
          <a:p>
            <a:pPr marL="87313">
              <a:lnSpc>
                <a:spcPct val="115000"/>
              </a:lnSpc>
              <a:spcBef>
                <a:spcPts val="500"/>
              </a:spcBef>
              <a:spcAft>
                <a:spcPts val="1000"/>
              </a:spcAft>
            </a:pPr>
            <a:r>
              <a:rPr lang="fr-FR" b="1" spc="300" dirty="0">
                <a:solidFill>
                  <a:schemeClr val="tx1"/>
                </a:solidFill>
                <a:ea typeface="Open Sans" panose="020B0606030504020204" pitchFamily="34" charset="0"/>
                <a:cs typeface="Open Sans" panose="020B0606030504020204" pitchFamily="34" charset="0"/>
              </a:rPr>
              <a:t>LANGUES</a:t>
            </a:r>
            <a:endParaRPr lang="fr-FR" sz="1600" b="1" spc="300" dirty="0">
              <a:solidFill>
                <a:schemeClr val="tx1"/>
              </a:solidFill>
              <a:ea typeface="Open Sans" panose="020B0606030504020204" pitchFamily="34" charset="0"/>
              <a:cs typeface="Open Sans" panose="020B0606030504020204" pitchFamily="34" charset="0"/>
            </a:endParaRPr>
          </a:p>
        </p:txBody>
      </p:sp>
      <p:sp>
        <p:nvSpPr>
          <p:cNvPr id="4" name="Title 1">
            <a:extLst>
              <a:ext uri="{FF2B5EF4-FFF2-40B4-BE49-F238E27FC236}">
                <a16:creationId xmlns:a16="http://schemas.microsoft.com/office/drawing/2014/main" id="{53CC4239-1904-483E-C0EB-F5E668595DDA}"/>
              </a:ext>
            </a:extLst>
          </p:cNvPr>
          <p:cNvSpPr txBox="1">
            <a:spLocks/>
          </p:cNvSpPr>
          <p:nvPr/>
        </p:nvSpPr>
        <p:spPr>
          <a:xfrm>
            <a:off x="2646166" y="862021"/>
            <a:ext cx="4615111" cy="338554"/>
          </a:xfrm>
          <a:prstGeom prst="rect">
            <a:avLst/>
          </a:prstGeom>
        </p:spPr>
        <p:txBody>
          <a:bodyPr wrap="square" anchor="t">
            <a:spAutoFit/>
          </a:bodyPr>
          <a:lstStyle>
            <a:lvl1pPr algn="ctr" defTabSz="457017" rtl="0" eaLnBrk="1" latinLnBrk="0" hangingPunct="1">
              <a:spcBef>
                <a:spcPct val="0"/>
              </a:spcBef>
              <a:buNone/>
              <a:defRPr sz="4398" kern="1200">
                <a:solidFill>
                  <a:schemeClr val="tx1"/>
                </a:solidFill>
                <a:latin typeface="+mj-lt"/>
                <a:ea typeface="+mj-ea"/>
                <a:cs typeface="+mj-cs"/>
              </a:defRPr>
            </a:lvl1pPr>
          </a:lstStyle>
          <a:p>
            <a:pPr algn="l"/>
            <a:r>
              <a:rPr lang="fr-FR" sz="1600" b="1" kern="700" spc="-201" dirty="0">
                <a:latin typeface="Times New Roman" panose="02020603050405020304" pitchFamily="18" charset="0"/>
                <a:ea typeface="Open Sans" panose="020B0606030504020204" pitchFamily="34" charset="0"/>
                <a:cs typeface="Times New Roman" panose="02020603050405020304" pitchFamily="18" charset="0"/>
              </a:rPr>
              <a:t>Développeur  Full Stack  Web et Mobile</a:t>
            </a:r>
            <a:endParaRPr lang="fr-FR" sz="1400" b="1" kern="700" spc="-201"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7E1CF038-C573-15E0-6448-FF411682578C}"/>
              </a:ext>
            </a:extLst>
          </p:cNvPr>
          <p:cNvSpPr txBox="1">
            <a:spLocks/>
          </p:cNvSpPr>
          <p:nvPr/>
        </p:nvSpPr>
        <p:spPr>
          <a:xfrm>
            <a:off x="2672670" y="1135182"/>
            <a:ext cx="4890180" cy="1448730"/>
          </a:xfrm>
          <a:prstGeom prst="rect">
            <a:avLst/>
          </a:prstGeom>
        </p:spPr>
        <p:txBody>
          <a:bodyPr wrap="square" anchor="t">
            <a:spAutoFit/>
          </a:bodyPr>
          <a:lstStyle>
            <a:lvl1pPr algn="ctr" defTabSz="457017" rtl="0" eaLnBrk="1" latinLnBrk="0" hangingPunct="1">
              <a:spcBef>
                <a:spcPct val="0"/>
              </a:spcBef>
              <a:buNone/>
              <a:defRPr sz="4398" kern="1200">
                <a:solidFill>
                  <a:schemeClr val="tx1"/>
                </a:solidFill>
                <a:latin typeface="+mj-lt"/>
                <a:ea typeface="+mj-ea"/>
                <a:cs typeface="+mj-cs"/>
              </a:defRPr>
            </a:lvl1pPr>
          </a:lstStyle>
          <a:p>
            <a:pPr algn="just">
              <a:lnSpc>
                <a:spcPct val="150000"/>
              </a:lnSpc>
            </a:pPr>
            <a:r>
              <a:rPr lang="fr-FR" sz="1200" dirty="0"/>
              <a:t>Passionné par le développement et les technologies numériques, je m’investis pleinement dans la création de solutions innovantes et utiles. Curieux, autonome et animé par le goût du défi, je veille à livrer des projets de qualité tout en restant à l’écoute des besoins des utilisateurs. Mon objectif est de construire des expériences fluides, durables et à fort impact.</a:t>
            </a:r>
            <a:endParaRPr lang="fr-FR" sz="2400" b="1" kern="700" spc="-201" dirty="0">
              <a:latin typeface="+mn-lt"/>
              <a:ea typeface="Open Sans" panose="020B0606030504020204" pitchFamily="34" charset="0"/>
              <a:cs typeface="Open Sans" panose="020B0606030504020204" pitchFamily="34" charset="0"/>
            </a:endParaRPr>
          </a:p>
        </p:txBody>
      </p:sp>
      <p:grpSp>
        <p:nvGrpSpPr>
          <p:cNvPr id="9" name="Groupe 8">
            <a:extLst>
              <a:ext uri="{FF2B5EF4-FFF2-40B4-BE49-F238E27FC236}">
                <a16:creationId xmlns:a16="http://schemas.microsoft.com/office/drawing/2014/main" id="{BC14FFFE-DF43-FEA6-B1A3-1A495EE6F39D}"/>
              </a:ext>
            </a:extLst>
          </p:cNvPr>
          <p:cNvGrpSpPr/>
          <p:nvPr/>
        </p:nvGrpSpPr>
        <p:grpSpPr>
          <a:xfrm>
            <a:off x="2670960" y="3170469"/>
            <a:ext cx="4770548" cy="1342347"/>
            <a:chOff x="2579906" y="3285647"/>
            <a:chExt cx="4770548" cy="1342347"/>
          </a:xfrm>
        </p:grpSpPr>
        <p:sp>
          <p:nvSpPr>
            <p:cNvPr id="52" name="Rectangle 51">
              <a:extLst>
                <a:ext uri="{FF2B5EF4-FFF2-40B4-BE49-F238E27FC236}">
                  <a16:creationId xmlns:a16="http://schemas.microsoft.com/office/drawing/2014/main" id="{BE8BB658-4B52-459C-9E1F-D5EED72DF87E}"/>
                </a:ext>
              </a:extLst>
            </p:cNvPr>
            <p:cNvSpPr/>
            <p:nvPr/>
          </p:nvSpPr>
          <p:spPr>
            <a:xfrm>
              <a:off x="2646166" y="3285647"/>
              <a:ext cx="2667140" cy="276999"/>
            </a:xfrm>
            <a:prstGeom prst="rect">
              <a:avLst/>
            </a:prstGeom>
            <a:solidFill>
              <a:srgbClr val="F3BC4B"/>
            </a:solidFill>
          </p:spPr>
          <p:txBody>
            <a:bodyPr wrap="none">
              <a:spAutoFit/>
            </a:bodyPr>
            <a:lstStyle/>
            <a:p>
              <a:r>
                <a:rPr lang="fr-FR" sz="1200" b="1" u="sng" dirty="0">
                  <a:solidFill>
                    <a:schemeClr val="bg1"/>
                  </a:solidFill>
                  <a:latin typeface="+mj-lt"/>
                  <a:ea typeface="Open Sans" panose="020B0606030504020204" pitchFamily="34" charset="0"/>
                  <a:cs typeface="Open Sans" panose="020B0606030504020204" pitchFamily="34" charset="0"/>
                </a:rPr>
                <a:t>Développeur Full Stack Web et Mobile </a:t>
              </a:r>
            </a:p>
          </p:txBody>
        </p:sp>
        <p:sp>
          <p:nvSpPr>
            <p:cNvPr id="7" name="Rectangle 6">
              <a:extLst>
                <a:ext uri="{FF2B5EF4-FFF2-40B4-BE49-F238E27FC236}">
                  <a16:creationId xmlns:a16="http://schemas.microsoft.com/office/drawing/2014/main" id="{66AE1584-330A-9F92-4B85-EDFBF42156B0}"/>
                </a:ext>
              </a:extLst>
            </p:cNvPr>
            <p:cNvSpPr/>
            <p:nvPr/>
          </p:nvSpPr>
          <p:spPr>
            <a:xfrm>
              <a:off x="2579906" y="3569306"/>
              <a:ext cx="4770548" cy="1058688"/>
            </a:xfrm>
            <a:prstGeom prst="rect">
              <a:avLst/>
            </a:prstGeom>
          </p:spPr>
          <p:txBody>
            <a:bodyPr wrap="square">
              <a:spAutoFit/>
            </a:bodyPr>
            <a:lstStyle/>
            <a:p>
              <a:pPr>
                <a:lnSpc>
                  <a:spcPct val="150000"/>
                </a:lnSpc>
              </a:pPr>
              <a:r>
                <a:rPr lang="fr-FR" sz="1100" i="1" dirty="0">
                  <a:solidFill>
                    <a:schemeClr val="tx1">
                      <a:lumMod val="65000"/>
                      <a:lumOff val="35000"/>
                    </a:schemeClr>
                  </a:solidFill>
                  <a:latin typeface="+mj-lt"/>
                  <a:ea typeface="Open Sans" panose="020B0606030504020204" pitchFamily="34" charset="0"/>
                  <a:cs typeface="Open Sans" panose="020B0606030504020204" pitchFamily="34" charset="0"/>
                </a:rPr>
                <a:t>Coryas</a:t>
              </a:r>
            </a:p>
            <a:p>
              <a:pPr algn="just">
                <a:lnSpc>
                  <a:spcPct val="150000"/>
                </a:lnSpc>
              </a:pPr>
              <a:r>
                <a:rPr lang="fr-FR" sz="1050" dirty="0"/>
                <a:t>Chez Coryas, j’ai participé à la réalisation de plusieurs projets web et mobile, de la conception à la mise en production. J’ai contribué au développement des interfaces, à l’intégration des fonctionnalités et à l’amélioration continue des </a:t>
              </a:r>
              <a:r>
                <a:rPr lang="fr-FR" sz="1100" dirty="0"/>
                <a:t>produits.</a:t>
              </a:r>
              <a:endParaRPr lang="fr-FR" sz="1100" dirty="0">
                <a:solidFill>
                  <a:schemeClr val="tx1">
                    <a:lumMod val="85000"/>
                    <a:lumOff val="15000"/>
                  </a:schemeClr>
                </a:solidFill>
                <a:latin typeface="+mj-lt"/>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FA20FD6B-4577-51AC-52D8-96707D68CDF8}"/>
                </a:ext>
              </a:extLst>
            </p:cNvPr>
            <p:cNvSpPr/>
            <p:nvPr/>
          </p:nvSpPr>
          <p:spPr>
            <a:xfrm>
              <a:off x="5795173" y="3285647"/>
              <a:ext cx="1519968" cy="276999"/>
            </a:xfrm>
            <a:prstGeom prst="rect">
              <a:avLst/>
            </a:prstGeom>
          </p:spPr>
          <p:txBody>
            <a:bodyPr wrap="none">
              <a:spAutoFit/>
            </a:bodyPr>
            <a:lstStyle/>
            <a:p>
              <a:pPr algn="r" rtl="1"/>
              <a:r>
                <a:rPr lang="fr-FR" sz="1200" i="1" dirty="0">
                  <a:solidFill>
                    <a:schemeClr val="tx1">
                      <a:lumMod val="65000"/>
                      <a:lumOff val="35000"/>
                    </a:schemeClr>
                  </a:solidFill>
                  <a:latin typeface="+mj-lt"/>
                  <a:ea typeface="Open Sans" panose="020B0606030504020204" pitchFamily="34" charset="0"/>
                  <a:cs typeface="Open Sans" panose="020B0606030504020204" pitchFamily="34" charset="0"/>
                </a:rPr>
                <a:t>10 juin 2024 – actuel</a:t>
              </a:r>
            </a:p>
          </p:txBody>
        </p:sp>
      </p:grpSp>
      <p:grpSp>
        <p:nvGrpSpPr>
          <p:cNvPr id="12" name="Groupe 11">
            <a:extLst>
              <a:ext uri="{FF2B5EF4-FFF2-40B4-BE49-F238E27FC236}">
                <a16:creationId xmlns:a16="http://schemas.microsoft.com/office/drawing/2014/main" id="{8FB68C88-5427-9108-A3E5-5A52173C165C}"/>
              </a:ext>
            </a:extLst>
          </p:cNvPr>
          <p:cNvGrpSpPr/>
          <p:nvPr/>
        </p:nvGrpSpPr>
        <p:grpSpPr>
          <a:xfrm>
            <a:off x="2619023" y="4528241"/>
            <a:ext cx="4943827" cy="1610671"/>
            <a:chOff x="2579905" y="3285647"/>
            <a:chExt cx="4943827" cy="1538774"/>
          </a:xfrm>
        </p:grpSpPr>
        <p:sp>
          <p:nvSpPr>
            <p:cNvPr id="13" name="Rectangle 12">
              <a:extLst>
                <a:ext uri="{FF2B5EF4-FFF2-40B4-BE49-F238E27FC236}">
                  <a16:creationId xmlns:a16="http://schemas.microsoft.com/office/drawing/2014/main" id="{D5DB66E9-2288-EA39-8CC3-C9CB98510774}"/>
                </a:ext>
              </a:extLst>
            </p:cNvPr>
            <p:cNvSpPr/>
            <p:nvPr/>
          </p:nvSpPr>
          <p:spPr>
            <a:xfrm>
              <a:off x="2646166" y="3285647"/>
              <a:ext cx="1669175" cy="276999"/>
            </a:xfrm>
            <a:prstGeom prst="rect">
              <a:avLst/>
            </a:prstGeom>
            <a:solidFill>
              <a:srgbClr val="F3BC4B"/>
            </a:solidFill>
          </p:spPr>
          <p:txBody>
            <a:bodyPr wrap="none">
              <a:spAutoFit/>
            </a:bodyPr>
            <a:lstStyle/>
            <a:p>
              <a:r>
                <a:rPr lang="fr-FR" sz="1200" b="1" u="sng" dirty="0">
                  <a:solidFill>
                    <a:schemeClr val="bg1"/>
                  </a:solidFill>
                  <a:latin typeface="+mj-lt"/>
                  <a:ea typeface="Open Sans" panose="020B0606030504020204" pitchFamily="34" charset="0"/>
                  <a:cs typeface="Open Sans" panose="020B0606030504020204" pitchFamily="34" charset="0"/>
                </a:rPr>
                <a:t>Formateur Web et SEO </a:t>
              </a:r>
            </a:p>
          </p:txBody>
        </p:sp>
        <p:sp>
          <p:nvSpPr>
            <p:cNvPr id="14" name="Rectangle 13">
              <a:extLst>
                <a:ext uri="{FF2B5EF4-FFF2-40B4-BE49-F238E27FC236}">
                  <a16:creationId xmlns:a16="http://schemas.microsoft.com/office/drawing/2014/main" id="{C7C07237-A2F2-C8E0-FBAF-74CE45604170}"/>
                </a:ext>
              </a:extLst>
            </p:cNvPr>
            <p:cNvSpPr/>
            <p:nvPr/>
          </p:nvSpPr>
          <p:spPr>
            <a:xfrm>
              <a:off x="2579905" y="3569306"/>
              <a:ext cx="4943827" cy="1255115"/>
            </a:xfrm>
            <a:prstGeom prst="rect">
              <a:avLst/>
            </a:prstGeom>
          </p:spPr>
          <p:txBody>
            <a:bodyPr wrap="square">
              <a:spAutoFit/>
            </a:bodyPr>
            <a:lstStyle/>
            <a:p>
              <a:pPr algn="just">
                <a:lnSpc>
                  <a:spcPct val="150000"/>
                </a:lnSpc>
              </a:pPr>
              <a:r>
                <a:rPr lang="fr-FR" sz="1200" i="1" dirty="0">
                  <a:solidFill>
                    <a:schemeClr val="tx1">
                      <a:lumMod val="65000"/>
                      <a:lumOff val="35000"/>
                    </a:schemeClr>
                  </a:solidFill>
                  <a:latin typeface="+mj-lt"/>
                  <a:ea typeface="Open Sans" panose="020B0606030504020204" pitchFamily="34" charset="0"/>
                  <a:cs typeface="Open Sans" panose="020B0606030504020204" pitchFamily="34" charset="0"/>
                </a:rPr>
                <a:t>Organisation Internationale de la francophonie (OIF) via le D-CLIC</a:t>
              </a:r>
            </a:p>
            <a:p>
              <a:pPr algn="just">
                <a:lnSpc>
                  <a:spcPct val="150000"/>
                </a:lnSpc>
              </a:pPr>
              <a:r>
                <a:rPr lang="fr-FR" sz="1050" dirty="0"/>
                <a:t>À l’Organisation internationale de la Francophonie, je forme des jeunes Congolais aux métiers du numérique, notamment en référencement (SEO) et développement web. Mon objectif est de renforcer leurs compétences pour favoriser leur insertion professionnelle.</a:t>
              </a:r>
              <a:endParaRPr lang="fr-FR" sz="1100" dirty="0">
                <a:solidFill>
                  <a:schemeClr val="tx1">
                    <a:lumMod val="85000"/>
                    <a:lumOff val="15000"/>
                  </a:schemeClr>
                </a:solidFill>
                <a:latin typeface="+mj-lt"/>
                <a:ea typeface="Open Sans" panose="020B0606030504020204" pitchFamily="34" charset="0"/>
                <a:cs typeface="Open Sans" panose="020B0606030504020204" pitchFamily="34" charset="0"/>
              </a:endParaRPr>
            </a:p>
          </p:txBody>
        </p:sp>
        <p:sp>
          <p:nvSpPr>
            <p:cNvPr id="15" name="Rectangle 14">
              <a:extLst>
                <a:ext uri="{FF2B5EF4-FFF2-40B4-BE49-F238E27FC236}">
                  <a16:creationId xmlns:a16="http://schemas.microsoft.com/office/drawing/2014/main" id="{50B8B56E-B663-2F3B-3C20-20623726180C}"/>
                </a:ext>
              </a:extLst>
            </p:cNvPr>
            <p:cNvSpPr/>
            <p:nvPr/>
          </p:nvSpPr>
          <p:spPr>
            <a:xfrm>
              <a:off x="5623716" y="3285647"/>
              <a:ext cx="1691425" cy="276999"/>
            </a:xfrm>
            <a:prstGeom prst="rect">
              <a:avLst/>
            </a:prstGeom>
          </p:spPr>
          <p:txBody>
            <a:bodyPr wrap="none">
              <a:spAutoFit/>
            </a:bodyPr>
            <a:lstStyle/>
            <a:p>
              <a:pPr algn="r" rtl="1"/>
              <a:r>
                <a:rPr lang="fr-FR" sz="1200" i="1" dirty="0">
                  <a:solidFill>
                    <a:schemeClr val="tx1">
                      <a:lumMod val="65000"/>
                      <a:lumOff val="35000"/>
                    </a:schemeClr>
                  </a:solidFill>
                  <a:latin typeface="+mj-lt"/>
                  <a:ea typeface="Open Sans" panose="020B0606030504020204" pitchFamily="34" charset="0"/>
                  <a:cs typeface="Open Sans" panose="020B0606030504020204" pitchFamily="34" charset="0"/>
                </a:rPr>
                <a:t>17 Février – Actuel 2025</a:t>
              </a:r>
            </a:p>
          </p:txBody>
        </p:sp>
      </p:grpSp>
      <p:grpSp>
        <p:nvGrpSpPr>
          <p:cNvPr id="16" name="Groupe 15">
            <a:extLst>
              <a:ext uri="{FF2B5EF4-FFF2-40B4-BE49-F238E27FC236}">
                <a16:creationId xmlns:a16="http://schemas.microsoft.com/office/drawing/2014/main" id="{7EA99E60-F052-5CA1-8802-2DF971AF0646}"/>
              </a:ext>
            </a:extLst>
          </p:cNvPr>
          <p:cNvGrpSpPr/>
          <p:nvPr/>
        </p:nvGrpSpPr>
        <p:grpSpPr>
          <a:xfrm>
            <a:off x="2672670" y="6099606"/>
            <a:ext cx="4733525" cy="1436309"/>
            <a:chOff x="2581616" y="3543540"/>
            <a:chExt cx="4733525" cy="1436309"/>
          </a:xfrm>
        </p:grpSpPr>
        <p:sp>
          <p:nvSpPr>
            <p:cNvPr id="17" name="Rectangle 16">
              <a:extLst>
                <a:ext uri="{FF2B5EF4-FFF2-40B4-BE49-F238E27FC236}">
                  <a16:creationId xmlns:a16="http://schemas.microsoft.com/office/drawing/2014/main" id="{AFF39F5E-4DDD-F22A-680C-0E944DAB9CB6}"/>
                </a:ext>
              </a:extLst>
            </p:cNvPr>
            <p:cNvSpPr/>
            <p:nvPr/>
          </p:nvSpPr>
          <p:spPr>
            <a:xfrm>
              <a:off x="2656694" y="3571337"/>
              <a:ext cx="1374415" cy="276999"/>
            </a:xfrm>
            <a:prstGeom prst="rect">
              <a:avLst/>
            </a:prstGeom>
            <a:solidFill>
              <a:srgbClr val="F3BC4B"/>
            </a:solidFill>
          </p:spPr>
          <p:txBody>
            <a:bodyPr wrap="none">
              <a:spAutoFit/>
            </a:bodyPr>
            <a:lstStyle/>
            <a:p>
              <a:r>
                <a:rPr lang="fr-FR" sz="1200" b="1" u="sng" dirty="0">
                  <a:solidFill>
                    <a:schemeClr val="bg1"/>
                  </a:solidFill>
                  <a:latin typeface="+mj-lt"/>
                  <a:ea typeface="Open Sans" panose="020B0606030504020204" pitchFamily="34" charset="0"/>
                  <a:cs typeface="Open Sans" panose="020B0606030504020204" pitchFamily="34" charset="0"/>
                </a:rPr>
                <a:t>Développeur Web </a:t>
              </a:r>
            </a:p>
          </p:txBody>
        </p:sp>
        <p:sp>
          <p:nvSpPr>
            <p:cNvPr id="18" name="Rectangle 17">
              <a:extLst>
                <a:ext uri="{FF2B5EF4-FFF2-40B4-BE49-F238E27FC236}">
                  <a16:creationId xmlns:a16="http://schemas.microsoft.com/office/drawing/2014/main" id="{95FB4502-7D9E-3389-A462-B18429C967FD}"/>
                </a:ext>
              </a:extLst>
            </p:cNvPr>
            <p:cNvSpPr/>
            <p:nvPr/>
          </p:nvSpPr>
          <p:spPr>
            <a:xfrm>
              <a:off x="2581616" y="3874995"/>
              <a:ext cx="4615110" cy="1104854"/>
            </a:xfrm>
            <a:prstGeom prst="rect">
              <a:avLst/>
            </a:prstGeom>
          </p:spPr>
          <p:txBody>
            <a:bodyPr wrap="square">
              <a:spAutoFit/>
            </a:bodyPr>
            <a:lstStyle/>
            <a:p>
              <a:pPr>
                <a:lnSpc>
                  <a:spcPct val="150000"/>
                </a:lnSpc>
              </a:pPr>
              <a:r>
                <a:rPr lang="fr-FR" sz="1200" i="1" dirty="0">
                  <a:solidFill>
                    <a:schemeClr val="tx1">
                      <a:lumMod val="65000"/>
                      <a:lumOff val="35000"/>
                    </a:schemeClr>
                  </a:solidFill>
                  <a:latin typeface="+mj-lt"/>
                  <a:ea typeface="Open Sans" panose="020B0606030504020204" pitchFamily="34" charset="0"/>
                  <a:cs typeface="Open Sans" panose="020B0606030504020204" pitchFamily="34" charset="0"/>
                </a:rPr>
                <a:t>La Nouvelle République</a:t>
              </a:r>
            </a:p>
            <a:p>
              <a:pPr algn="just">
                <a:lnSpc>
                  <a:spcPct val="150000"/>
                </a:lnSpc>
              </a:pPr>
              <a:r>
                <a:rPr lang="fr-FR" sz="1050" dirty="0"/>
                <a:t>Chez La Nouvelle République, j’ai contribué à la création de leur site web en participant au développement de l’interface et à l’intégration des contenus. Ce projet visait à moderniser leur présence en ligne.</a:t>
              </a:r>
              <a:endParaRPr lang="fr-FR" sz="1050" dirty="0">
                <a:solidFill>
                  <a:schemeClr val="tx1">
                    <a:lumMod val="85000"/>
                    <a:lumOff val="15000"/>
                  </a:schemeClr>
                </a:solidFill>
                <a:latin typeface="+mj-lt"/>
                <a:ea typeface="Open Sans" panose="020B0606030504020204" pitchFamily="34" charset="0"/>
                <a:cs typeface="Open Sans" panose="020B0606030504020204" pitchFamily="34" charset="0"/>
              </a:endParaRPr>
            </a:p>
          </p:txBody>
        </p:sp>
        <p:sp>
          <p:nvSpPr>
            <p:cNvPr id="19" name="Rectangle 18">
              <a:extLst>
                <a:ext uri="{FF2B5EF4-FFF2-40B4-BE49-F238E27FC236}">
                  <a16:creationId xmlns:a16="http://schemas.microsoft.com/office/drawing/2014/main" id="{A34BBC1F-AC93-FC1B-83D8-041DA3C70149}"/>
                </a:ext>
              </a:extLst>
            </p:cNvPr>
            <p:cNvSpPr/>
            <p:nvPr/>
          </p:nvSpPr>
          <p:spPr>
            <a:xfrm>
              <a:off x="5932005" y="3543540"/>
              <a:ext cx="1383136" cy="276999"/>
            </a:xfrm>
            <a:prstGeom prst="rect">
              <a:avLst/>
            </a:prstGeom>
          </p:spPr>
          <p:txBody>
            <a:bodyPr wrap="none">
              <a:spAutoFit/>
            </a:bodyPr>
            <a:lstStyle/>
            <a:p>
              <a:pPr algn="r" rtl="1"/>
              <a:r>
                <a:rPr lang="fr-FR" sz="1200" i="1" dirty="0">
                  <a:solidFill>
                    <a:schemeClr val="tx1">
                      <a:lumMod val="65000"/>
                      <a:lumOff val="35000"/>
                    </a:schemeClr>
                  </a:solidFill>
                  <a:latin typeface="+mj-lt"/>
                  <a:ea typeface="Open Sans" panose="020B0606030504020204" pitchFamily="34" charset="0"/>
                  <a:cs typeface="Open Sans" panose="020B0606030504020204" pitchFamily="34" charset="0"/>
                </a:rPr>
                <a:t>Février – Avril 2024</a:t>
              </a:r>
            </a:p>
          </p:txBody>
        </p:sp>
      </p:grpSp>
      <p:grpSp>
        <p:nvGrpSpPr>
          <p:cNvPr id="22" name="Groupe 21">
            <a:extLst>
              <a:ext uri="{FF2B5EF4-FFF2-40B4-BE49-F238E27FC236}">
                <a16:creationId xmlns:a16="http://schemas.microsoft.com/office/drawing/2014/main" id="{C0B8620C-CF07-3CBA-62FF-A5D0F5DEC58A}"/>
              </a:ext>
            </a:extLst>
          </p:cNvPr>
          <p:cNvGrpSpPr/>
          <p:nvPr/>
        </p:nvGrpSpPr>
        <p:grpSpPr>
          <a:xfrm>
            <a:off x="2670960" y="9860085"/>
            <a:ext cx="4735235" cy="901392"/>
            <a:chOff x="2579906" y="3285647"/>
            <a:chExt cx="4735235" cy="901392"/>
          </a:xfrm>
        </p:grpSpPr>
        <p:sp>
          <p:nvSpPr>
            <p:cNvPr id="23" name="Rectangle 22">
              <a:extLst>
                <a:ext uri="{FF2B5EF4-FFF2-40B4-BE49-F238E27FC236}">
                  <a16:creationId xmlns:a16="http://schemas.microsoft.com/office/drawing/2014/main" id="{6E3E0B3E-DE8F-723E-7B11-390B3914A878}"/>
                </a:ext>
              </a:extLst>
            </p:cNvPr>
            <p:cNvSpPr/>
            <p:nvPr/>
          </p:nvSpPr>
          <p:spPr>
            <a:xfrm>
              <a:off x="2646166" y="3285647"/>
              <a:ext cx="1589153" cy="276999"/>
            </a:xfrm>
            <a:prstGeom prst="rect">
              <a:avLst/>
            </a:prstGeom>
            <a:solidFill>
              <a:srgbClr val="F3BC4B"/>
            </a:solidFill>
          </p:spPr>
          <p:txBody>
            <a:bodyPr wrap="none">
              <a:spAutoFit/>
            </a:bodyPr>
            <a:lstStyle/>
            <a:p>
              <a:r>
                <a:rPr lang="fr-FR" sz="1200" b="1" u="sng" dirty="0">
                  <a:solidFill>
                    <a:schemeClr val="bg1"/>
                  </a:solidFill>
                  <a:latin typeface="+mj-lt"/>
                  <a:ea typeface="Open Sans" panose="020B0606030504020204" pitchFamily="34" charset="0"/>
                  <a:cs typeface="Open Sans" panose="020B0606030504020204" pitchFamily="34" charset="0"/>
                </a:rPr>
                <a:t>Licence </a:t>
              </a:r>
              <a:r>
                <a:rPr lang="fr-FR" sz="1200" b="1" u="sng" dirty="0" err="1">
                  <a:solidFill>
                    <a:schemeClr val="bg1"/>
                  </a:solidFill>
                  <a:latin typeface="+mj-lt"/>
                  <a:ea typeface="Open Sans" panose="020B0606030504020204" pitchFamily="34" charset="0"/>
                  <a:cs typeface="Open Sans" panose="020B0606030504020204" pitchFamily="34" charset="0"/>
                </a:rPr>
                <a:t>professionelle</a:t>
              </a:r>
              <a:endParaRPr lang="fr-FR" sz="1200" b="1" u="sng" dirty="0">
                <a:solidFill>
                  <a:schemeClr val="bg1"/>
                </a:solidFill>
                <a:latin typeface="+mj-lt"/>
                <a:ea typeface="Open Sans" panose="020B060603050402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170E5038-7DF7-B18F-5F72-2045243FC7E5}"/>
                </a:ext>
              </a:extLst>
            </p:cNvPr>
            <p:cNvSpPr/>
            <p:nvPr/>
          </p:nvSpPr>
          <p:spPr>
            <a:xfrm>
              <a:off x="2579906" y="3569306"/>
              <a:ext cx="4615110" cy="617733"/>
            </a:xfrm>
            <a:prstGeom prst="rect">
              <a:avLst/>
            </a:prstGeom>
          </p:spPr>
          <p:txBody>
            <a:bodyPr wrap="square">
              <a:spAutoFit/>
            </a:bodyPr>
            <a:lstStyle/>
            <a:p>
              <a:pPr fontAlgn="base">
                <a:lnSpc>
                  <a:spcPct val="150000"/>
                </a:lnSpc>
              </a:pPr>
              <a:r>
                <a:rPr lang="fr-FR" sz="1200" i="1" dirty="0">
                  <a:latin typeface="+mj-lt"/>
                  <a:ea typeface="Open Sans" panose="020B0606030504020204" pitchFamily="34" charset="0"/>
                  <a:cs typeface="Open Sans" panose="020B0606030504020204" pitchFamily="34" charset="0"/>
                </a:rPr>
                <a:t>Institut des Sciences et Techniques Professionnelles (I.S.T.P)</a:t>
              </a:r>
            </a:p>
            <a:p>
              <a:pPr algn="just">
                <a:lnSpc>
                  <a:spcPct val="150000"/>
                </a:lnSpc>
                <a:defRPr/>
              </a:pPr>
              <a:endParaRPr lang="fr-FR" sz="1200" dirty="0">
                <a:solidFill>
                  <a:schemeClr val="tx1">
                    <a:lumMod val="75000"/>
                    <a:lumOff val="25000"/>
                  </a:schemeClr>
                </a:solidFill>
                <a:latin typeface="+mj-lt"/>
                <a:ea typeface="Open Sans" panose="020B0606030504020204" pitchFamily="34" charset="0"/>
                <a:cs typeface="Open Sans" panose="020B0606030504020204" pitchFamily="34" charset="0"/>
              </a:endParaRPr>
            </a:p>
          </p:txBody>
        </p:sp>
        <p:sp>
          <p:nvSpPr>
            <p:cNvPr id="25" name="Rectangle 24">
              <a:extLst>
                <a:ext uri="{FF2B5EF4-FFF2-40B4-BE49-F238E27FC236}">
                  <a16:creationId xmlns:a16="http://schemas.microsoft.com/office/drawing/2014/main" id="{29DDCB04-813A-2801-28CB-5798412753B7}"/>
                </a:ext>
              </a:extLst>
            </p:cNvPr>
            <p:cNvSpPr/>
            <p:nvPr/>
          </p:nvSpPr>
          <p:spPr>
            <a:xfrm>
              <a:off x="6420344" y="3285647"/>
              <a:ext cx="894797" cy="276999"/>
            </a:xfrm>
            <a:prstGeom prst="rect">
              <a:avLst/>
            </a:prstGeom>
          </p:spPr>
          <p:txBody>
            <a:bodyPr wrap="none">
              <a:spAutoFit/>
            </a:bodyPr>
            <a:lstStyle/>
            <a:p>
              <a:pPr algn="r" rtl="1"/>
              <a:r>
                <a:rPr lang="fr-FR" sz="1200" i="1" dirty="0">
                  <a:solidFill>
                    <a:schemeClr val="tx1">
                      <a:lumMod val="65000"/>
                      <a:lumOff val="35000"/>
                    </a:schemeClr>
                  </a:solidFill>
                  <a:latin typeface="+mj-lt"/>
                  <a:ea typeface="Open Sans" panose="020B0606030504020204" pitchFamily="34" charset="0"/>
                  <a:cs typeface="Open Sans" panose="020B0606030504020204" pitchFamily="34" charset="0"/>
                </a:rPr>
                <a:t> 2021-2024</a:t>
              </a:r>
            </a:p>
          </p:txBody>
        </p:sp>
      </p:grpSp>
      <p:grpSp>
        <p:nvGrpSpPr>
          <p:cNvPr id="26" name="Groupe 25">
            <a:extLst>
              <a:ext uri="{FF2B5EF4-FFF2-40B4-BE49-F238E27FC236}">
                <a16:creationId xmlns:a16="http://schemas.microsoft.com/office/drawing/2014/main" id="{2C386D18-6914-7680-D17B-4D3C68B0EF33}"/>
              </a:ext>
            </a:extLst>
          </p:cNvPr>
          <p:cNvGrpSpPr/>
          <p:nvPr/>
        </p:nvGrpSpPr>
        <p:grpSpPr>
          <a:xfrm>
            <a:off x="2670960" y="7490327"/>
            <a:ext cx="4735235" cy="1388513"/>
            <a:chOff x="2579906" y="3285647"/>
            <a:chExt cx="4735235" cy="1388513"/>
          </a:xfrm>
        </p:grpSpPr>
        <p:sp>
          <p:nvSpPr>
            <p:cNvPr id="27" name="Rectangle 26">
              <a:extLst>
                <a:ext uri="{FF2B5EF4-FFF2-40B4-BE49-F238E27FC236}">
                  <a16:creationId xmlns:a16="http://schemas.microsoft.com/office/drawing/2014/main" id="{62C99860-A821-CAB3-A013-7C9BBF4FBFCF}"/>
                </a:ext>
              </a:extLst>
            </p:cNvPr>
            <p:cNvSpPr/>
            <p:nvPr/>
          </p:nvSpPr>
          <p:spPr>
            <a:xfrm>
              <a:off x="2646166" y="3285647"/>
              <a:ext cx="2055371" cy="276999"/>
            </a:xfrm>
            <a:prstGeom prst="rect">
              <a:avLst/>
            </a:prstGeom>
            <a:solidFill>
              <a:srgbClr val="F3BC4B"/>
            </a:solidFill>
          </p:spPr>
          <p:txBody>
            <a:bodyPr wrap="none">
              <a:spAutoFit/>
            </a:bodyPr>
            <a:lstStyle/>
            <a:p>
              <a:r>
                <a:rPr lang="fr-FR" sz="1200" b="1" u="sng" dirty="0">
                  <a:solidFill>
                    <a:schemeClr val="bg1"/>
                  </a:solidFill>
                  <a:latin typeface="+mj-lt"/>
                  <a:ea typeface="Open Sans" panose="020B0606030504020204" pitchFamily="34" charset="0"/>
                  <a:cs typeface="Open Sans" panose="020B0606030504020204" pitchFamily="34" charset="0"/>
                </a:rPr>
                <a:t>Consultant Marketing Digital </a:t>
              </a:r>
            </a:p>
          </p:txBody>
        </p:sp>
        <p:sp>
          <p:nvSpPr>
            <p:cNvPr id="29" name="Rectangle 28">
              <a:extLst>
                <a:ext uri="{FF2B5EF4-FFF2-40B4-BE49-F238E27FC236}">
                  <a16:creationId xmlns:a16="http://schemas.microsoft.com/office/drawing/2014/main" id="{8869C643-028E-4D0F-59AC-8CFCA79D7EA7}"/>
                </a:ext>
              </a:extLst>
            </p:cNvPr>
            <p:cNvSpPr/>
            <p:nvPr/>
          </p:nvSpPr>
          <p:spPr>
            <a:xfrm>
              <a:off x="2579906" y="3569306"/>
              <a:ext cx="4615110" cy="1104854"/>
            </a:xfrm>
            <a:prstGeom prst="rect">
              <a:avLst/>
            </a:prstGeom>
          </p:spPr>
          <p:txBody>
            <a:bodyPr wrap="square">
              <a:spAutoFit/>
            </a:bodyPr>
            <a:lstStyle/>
            <a:p>
              <a:pPr>
                <a:lnSpc>
                  <a:spcPct val="150000"/>
                </a:lnSpc>
              </a:pPr>
              <a:r>
                <a:rPr lang="fr-FR" sz="1200" i="1" dirty="0">
                  <a:solidFill>
                    <a:schemeClr val="tx1">
                      <a:lumMod val="65000"/>
                      <a:lumOff val="35000"/>
                    </a:schemeClr>
                  </a:solidFill>
                  <a:latin typeface="+mj-lt"/>
                  <a:ea typeface="Open Sans" panose="020B0606030504020204" pitchFamily="34" charset="0"/>
                  <a:cs typeface="Open Sans" panose="020B0606030504020204" pitchFamily="34" charset="0"/>
                </a:rPr>
                <a:t>Expertise-tic</a:t>
              </a:r>
            </a:p>
            <a:p>
              <a:pPr algn="just">
                <a:lnSpc>
                  <a:spcPct val="150000"/>
                </a:lnSpc>
              </a:pPr>
              <a:r>
                <a:rPr lang="fr-FR" sz="1050" dirty="0"/>
                <a:t>Chez Expertise-TIC, j’ai assuré la gestion des réseaux sociaux et mis en place des stratégies de conversion. J’ai transformé plusieurs prospects en clients fidèles puis en ambassadeurs de la structure.</a:t>
              </a:r>
              <a:endParaRPr lang="fr-FR" sz="1050" dirty="0">
                <a:solidFill>
                  <a:schemeClr val="tx1">
                    <a:lumMod val="85000"/>
                    <a:lumOff val="15000"/>
                  </a:schemeClr>
                </a:solidFill>
                <a:latin typeface="+mj-lt"/>
                <a:ea typeface="Open Sans" panose="020B0606030504020204" pitchFamily="34" charset="0"/>
                <a:cs typeface="Open Sans" panose="020B0606030504020204" pitchFamily="34" charset="0"/>
              </a:endParaRPr>
            </a:p>
          </p:txBody>
        </p:sp>
        <p:sp>
          <p:nvSpPr>
            <p:cNvPr id="30" name="Rectangle 29">
              <a:extLst>
                <a:ext uri="{FF2B5EF4-FFF2-40B4-BE49-F238E27FC236}">
                  <a16:creationId xmlns:a16="http://schemas.microsoft.com/office/drawing/2014/main" id="{CB714F0D-48EF-9EFD-09AD-991797F7D990}"/>
                </a:ext>
              </a:extLst>
            </p:cNvPr>
            <p:cNvSpPr/>
            <p:nvPr/>
          </p:nvSpPr>
          <p:spPr>
            <a:xfrm>
              <a:off x="5700340" y="3285647"/>
              <a:ext cx="1614801" cy="276999"/>
            </a:xfrm>
            <a:prstGeom prst="rect">
              <a:avLst/>
            </a:prstGeom>
          </p:spPr>
          <p:txBody>
            <a:bodyPr wrap="none">
              <a:spAutoFit/>
            </a:bodyPr>
            <a:lstStyle/>
            <a:p>
              <a:pPr algn="r" rtl="1"/>
              <a:r>
                <a:rPr lang="fr-FR" sz="1200" i="1" dirty="0">
                  <a:solidFill>
                    <a:schemeClr val="tx1">
                      <a:lumMod val="65000"/>
                      <a:lumOff val="35000"/>
                    </a:schemeClr>
                  </a:solidFill>
                  <a:latin typeface="+mj-lt"/>
                  <a:ea typeface="Open Sans" panose="020B0606030504020204" pitchFamily="34" charset="0"/>
                  <a:cs typeface="Open Sans" panose="020B0606030504020204" pitchFamily="34" charset="0"/>
                </a:rPr>
                <a:t>Octobre – Janvier 2023</a:t>
              </a:r>
            </a:p>
          </p:txBody>
        </p:sp>
      </p:grpSp>
      <p:grpSp>
        <p:nvGrpSpPr>
          <p:cNvPr id="31" name="Group 209">
            <a:extLst>
              <a:ext uri="{FF2B5EF4-FFF2-40B4-BE49-F238E27FC236}">
                <a16:creationId xmlns:a16="http://schemas.microsoft.com/office/drawing/2014/main" id="{5342B864-78EA-860D-995C-AB58A73853C1}"/>
              </a:ext>
            </a:extLst>
          </p:cNvPr>
          <p:cNvGrpSpPr/>
          <p:nvPr/>
        </p:nvGrpSpPr>
        <p:grpSpPr>
          <a:xfrm>
            <a:off x="91145" y="2691442"/>
            <a:ext cx="2271672" cy="1653027"/>
            <a:chOff x="-1592464" y="2512676"/>
            <a:chExt cx="2104085" cy="1531079"/>
          </a:xfrm>
        </p:grpSpPr>
        <p:grpSp>
          <p:nvGrpSpPr>
            <p:cNvPr id="32" name="Group 210">
              <a:extLst>
                <a:ext uri="{FF2B5EF4-FFF2-40B4-BE49-F238E27FC236}">
                  <a16:creationId xmlns:a16="http://schemas.microsoft.com/office/drawing/2014/main" id="{02937A23-3258-E2CB-931F-8CE0FC491EAF}"/>
                </a:ext>
              </a:extLst>
            </p:cNvPr>
            <p:cNvGrpSpPr/>
            <p:nvPr/>
          </p:nvGrpSpPr>
          <p:grpSpPr>
            <a:xfrm>
              <a:off x="-1222838" y="2512676"/>
              <a:ext cx="1734459" cy="1531079"/>
              <a:chOff x="485541" y="893122"/>
              <a:chExt cx="1772671" cy="1564808"/>
            </a:xfrm>
          </p:grpSpPr>
          <p:sp>
            <p:nvSpPr>
              <p:cNvPr id="41" name="Rectangle 40">
                <a:extLst>
                  <a:ext uri="{FF2B5EF4-FFF2-40B4-BE49-F238E27FC236}">
                    <a16:creationId xmlns:a16="http://schemas.microsoft.com/office/drawing/2014/main" id="{D480D338-AF0B-E089-AAED-B81AA7858FE6}"/>
                  </a:ext>
                </a:extLst>
              </p:cNvPr>
              <p:cNvSpPr/>
              <p:nvPr/>
            </p:nvSpPr>
            <p:spPr>
              <a:xfrm>
                <a:off x="485542" y="1917231"/>
                <a:ext cx="1772668" cy="540699"/>
              </a:xfrm>
              <a:prstGeom prst="rect">
                <a:avLst/>
              </a:prstGeom>
            </p:spPr>
            <p:txBody>
              <a:bodyPr wrap="squar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fr-MA" sz="1200" b="1" dirty="0">
                    <a:ea typeface="Open Sans" panose="020B0606030504020204" pitchFamily="34" charset="0"/>
                    <a:cs typeface="Open Sans" panose="020B0606030504020204" pitchFamily="34" charset="0"/>
                  </a:rPr>
                  <a:t>Adresse:</a:t>
                </a:r>
              </a:p>
              <a:p>
                <a:pPr>
                  <a:lnSpc>
                    <a:spcPct val="107000"/>
                  </a:lnSpc>
                  <a:spcAft>
                    <a:spcPts val="722"/>
                  </a:spcAft>
                </a:pPr>
                <a:r>
                  <a:rPr lang="fr-MA" sz="1200" dirty="0">
                    <a:ea typeface="Open Sans" panose="020B0606030504020204" pitchFamily="34" charset="0"/>
                    <a:cs typeface="Open Sans" panose="020B0606030504020204" pitchFamily="34" charset="0"/>
                  </a:rPr>
                  <a:t>12 bis Rue Elila Casis Nkombo, Brazzaville, R. Congo</a:t>
                </a:r>
                <a:endParaRPr lang="fr-FR" sz="1200" dirty="0">
                  <a:ea typeface="Open Sans" panose="020B0606030504020204" pitchFamily="34" charset="0"/>
                  <a:cs typeface="Open Sans" panose="020B0606030504020204" pitchFamily="34" charset="0"/>
                </a:endParaRPr>
              </a:p>
            </p:txBody>
          </p:sp>
          <p:sp>
            <p:nvSpPr>
              <p:cNvPr id="42" name="Rectangle 41">
                <a:extLst>
                  <a:ext uri="{FF2B5EF4-FFF2-40B4-BE49-F238E27FC236}">
                    <a16:creationId xmlns:a16="http://schemas.microsoft.com/office/drawing/2014/main" id="{FE883349-E9B2-0042-0C78-9DF8B12EBD84}"/>
                  </a:ext>
                </a:extLst>
              </p:cNvPr>
              <p:cNvSpPr/>
              <p:nvPr/>
            </p:nvSpPr>
            <p:spPr>
              <a:xfrm>
                <a:off x="485541" y="893122"/>
                <a:ext cx="1772669" cy="349621"/>
              </a:xfrm>
              <a:prstGeom prst="rect">
                <a:avLst/>
              </a:prstGeom>
            </p:spPr>
            <p:txBody>
              <a:bodyPr wrap="squar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200" b="1" dirty="0">
                    <a:ea typeface="Open Sans" panose="020B0606030504020204" pitchFamily="34" charset="0"/>
                    <a:cs typeface="Open Sans" panose="020B0606030504020204" pitchFamily="34" charset="0"/>
                  </a:rPr>
                  <a:t>Mobile:</a:t>
                </a:r>
              </a:p>
              <a:p>
                <a:pPr algn="l"/>
                <a:r>
                  <a:rPr lang="en-US" sz="1200" dirty="0">
                    <a:ea typeface="Open Sans" panose="020B0606030504020204" pitchFamily="34" charset="0"/>
                    <a:cs typeface="Open Sans" panose="020B0606030504020204" pitchFamily="34" charset="0"/>
                  </a:rPr>
                  <a:t>06 438 94 75</a:t>
                </a:r>
              </a:p>
            </p:txBody>
          </p:sp>
          <p:sp>
            <p:nvSpPr>
              <p:cNvPr id="44" name="Rectangle 43">
                <a:extLst>
                  <a:ext uri="{FF2B5EF4-FFF2-40B4-BE49-F238E27FC236}">
                    <a16:creationId xmlns:a16="http://schemas.microsoft.com/office/drawing/2014/main" id="{2B7C5F8A-11D2-E505-990C-7C52A33B8430}"/>
                  </a:ext>
                </a:extLst>
              </p:cNvPr>
              <p:cNvSpPr/>
              <p:nvPr/>
            </p:nvSpPr>
            <p:spPr>
              <a:xfrm>
                <a:off x="485541" y="1430593"/>
                <a:ext cx="1772671" cy="349621"/>
              </a:xfrm>
              <a:prstGeom prst="rect">
                <a:avLst/>
              </a:prstGeom>
            </p:spPr>
            <p:txBody>
              <a:bodyPr wrap="squar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200" b="1" dirty="0">
                    <a:ea typeface="Open Sans" panose="020B0606030504020204" pitchFamily="34" charset="0"/>
                    <a:cs typeface="Open Sans" panose="020B0606030504020204" pitchFamily="34" charset="0"/>
                  </a:rPr>
                  <a:t>Email:</a:t>
                </a:r>
              </a:p>
              <a:p>
                <a:pPr algn="l"/>
                <a:r>
                  <a:rPr lang="en-US" sz="1200" dirty="0">
                    <a:ea typeface="Open Sans" panose="020B0606030504020204" pitchFamily="34" charset="0"/>
                    <a:cs typeface="Open Sans" panose="020B0606030504020204" pitchFamily="34" charset="0"/>
                  </a:rPr>
                  <a:t>diessyokandze75@gmail.com</a:t>
                </a:r>
                <a:endParaRPr lang="fr-FR" sz="1200" dirty="0">
                  <a:ea typeface="Open Sans" panose="020B0606030504020204" pitchFamily="34" charset="0"/>
                  <a:cs typeface="Open Sans" panose="020B0606030504020204" pitchFamily="34" charset="0"/>
                </a:endParaRPr>
              </a:p>
            </p:txBody>
          </p:sp>
        </p:grpSp>
        <p:sp>
          <p:nvSpPr>
            <p:cNvPr id="36" name="شكل حر 78">
              <a:extLst>
                <a:ext uri="{FF2B5EF4-FFF2-40B4-BE49-F238E27FC236}">
                  <a16:creationId xmlns:a16="http://schemas.microsoft.com/office/drawing/2014/main" id="{EAEC335F-480C-E81D-EA2A-4DBEBAC58B6B}"/>
                </a:ext>
              </a:extLst>
            </p:cNvPr>
            <p:cNvSpPr>
              <a:spLocks noChangeAspect="1"/>
            </p:cNvSpPr>
            <p:nvPr/>
          </p:nvSpPr>
          <p:spPr>
            <a:xfrm>
              <a:off x="-1564494" y="3616330"/>
              <a:ext cx="71523" cy="108000"/>
            </a:xfrm>
            <a:custGeom>
              <a:avLst/>
              <a:gdLst>
                <a:gd name="connsiteX0" fmla="*/ 1316986 w 2647950"/>
                <a:gd name="connsiteY0" fmla="*/ 704850 h 3976070"/>
                <a:gd name="connsiteX1" fmla="*/ 776597 w 2647950"/>
                <a:gd name="connsiteY1" fmla="*/ 1245239 h 3976070"/>
                <a:gd name="connsiteX2" fmla="*/ 1316986 w 2647950"/>
                <a:gd name="connsiteY2" fmla="*/ 1785628 h 3976070"/>
                <a:gd name="connsiteX3" fmla="*/ 1857375 w 2647950"/>
                <a:gd name="connsiteY3" fmla="*/ 1245239 h 3976070"/>
                <a:gd name="connsiteX4" fmla="*/ 1316986 w 2647950"/>
                <a:gd name="connsiteY4" fmla="*/ 704850 h 3976070"/>
                <a:gd name="connsiteX5" fmla="*/ 1323975 w 2647950"/>
                <a:gd name="connsiteY5" fmla="*/ 0 h 3976070"/>
                <a:gd name="connsiteX6" fmla="*/ 2647950 w 2647950"/>
                <a:gd name="connsiteY6" fmla="*/ 1323975 h 3976070"/>
                <a:gd name="connsiteX7" fmla="*/ 2421836 w 2647950"/>
                <a:gd name="connsiteY7" fmla="*/ 2064222 h 3976070"/>
                <a:gd name="connsiteX8" fmla="*/ 2358543 w 2647950"/>
                <a:gd name="connsiteY8" fmla="*/ 2148863 h 3976070"/>
                <a:gd name="connsiteX9" fmla="*/ 1334733 w 2647950"/>
                <a:gd name="connsiteY9" fmla="*/ 3976070 h 3976070"/>
                <a:gd name="connsiteX10" fmla="*/ 273757 w 2647950"/>
                <a:gd name="connsiteY10" fmla="*/ 2127934 h 3976070"/>
                <a:gd name="connsiteX11" fmla="*/ 226114 w 2647950"/>
                <a:gd name="connsiteY11" fmla="*/ 2064222 h 3976070"/>
                <a:gd name="connsiteX12" fmla="*/ 0 w 2647950"/>
                <a:gd name="connsiteY12" fmla="*/ 1323975 h 3976070"/>
                <a:gd name="connsiteX13" fmla="*/ 1323975 w 2647950"/>
                <a:gd name="connsiteY13" fmla="*/ 0 h 397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47950" h="3976070">
                  <a:moveTo>
                    <a:pt x="1316986" y="704850"/>
                  </a:moveTo>
                  <a:cubicBezTo>
                    <a:pt x="1018537" y="704850"/>
                    <a:pt x="776597" y="946790"/>
                    <a:pt x="776597" y="1245239"/>
                  </a:cubicBezTo>
                  <a:cubicBezTo>
                    <a:pt x="776597" y="1543688"/>
                    <a:pt x="1018537" y="1785628"/>
                    <a:pt x="1316986" y="1785628"/>
                  </a:cubicBezTo>
                  <a:cubicBezTo>
                    <a:pt x="1615435" y="1785628"/>
                    <a:pt x="1857375" y="1543688"/>
                    <a:pt x="1857375" y="1245239"/>
                  </a:cubicBezTo>
                  <a:cubicBezTo>
                    <a:pt x="1857375" y="946790"/>
                    <a:pt x="1615435" y="704850"/>
                    <a:pt x="1316986" y="704850"/>
                  </a:cubicBezTo>
                  <a:close/>
                  <a:moveTo>
                    <a:pt x="1323975" y="0"/>
                  </a:moveTo>
                  <a:cubicBezTo>
                    <a:pt x="2055186" y="0"/>
                    <a:pt x="2647950" y="592764"/>
                    <a:pt x="2647950" y="1323975"/>
                  </a:cubicBezTo>
                  <a:cubicBezTo>
                    <a:pt x="2647950" y="1598179"/>
                    <a:pt x="2564593" y="1852914"/>
                    <a:pt x="2421836" y="2064222"/>
                  </a:cubicBezTo>
                  <a:lnTo>
                    <a:pt x="2358543" y="2148863"/>
                  </a:lnTo>
                  <a:lnTo>
                    <a:pt x="1334733" y="3976070"/>
                  </a:lnTo>
                  <a:lnTo>
                    <a:pt x="273757" y="2127934"/>
                  </a:lnTo>
                  <a:lnTo>
                    <a:pt x="226114" y="2064222"/>
                  </a:lnTo>
                  <a:cubicBezTo>
                    <a:pt x="83358" y="1852914"/>
                    <a:pt x="0" y="1598179"/>
                    <a:pt x="0" y="1323975"/>
                  </a:cubicBezTo>
                  <a:cubicBezTo>
                    <a:pt x="0" y="592764"/>
                    <a:pt x="592764" y="0"/>
                    <a:pt x="1323975" y="0"/>
                  </a:cubicBezTo>
                  <a:close/>
                </a:path>
              </a:pathLst>
            </a:custGeom>
            <a:solidFill>
              <a:schemeClr val="bg1"/>
            </a:solidFill>
            <a:ln w="793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6595" tIns="48297" rIns="96595" bIns="48297" numCol="1" spcCol="0" rtlCol="1"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fr-MA" sz="4317">
                <a:solidFill>
                  <a:schemeClr val="tx1"/>
                </a:solidFill>
              </a:endParaRPr>
            </a:p>
          </p:txBody>
        </p:sp>
        <p:sp>
          <p:nvSpPr>
            <p:cNvPr id="39" name="شكل حر 85">
              <a:extLst>
                <a:ext uri="{FF2B5EF4-FFF2-40B4-BE49-F238E27FC236}">
                  <a16:creationId xmlns:a16="http://schemas.microsoft.com/office/drawing/2014/main" id="{F5FF6000-E25B-BB71-FA11-4B1C5CA56E71}"/>
                </a:ext>
              </a:extLst>
            </p:cNvPr>
            <p:cNvSpPr>
              <a:spLocks noChangeAspect="1"/>
            </p:cNvSpPr>
            <p:nvPr/>
          </p:nvSpPr>
          <p:spPr>
            <a:xfrm>
              <a:off x="-1592464" y="3127052"/>
              <a:ext cx="144000" cy="102674"/>
            </a:xfrm>
            <a:custGeom>
              <a:avLst/>
              <a:gdLst>
                <a:gd name="connsiteX0" fmla="*/ 3316236 w 8372474"/>
                <a:gd name="connsiteY0" fmla="*/ 3531540 h 5981701"/>
                <a:gd name="connsiteX1" fmla="*/ 1307076 w 8372474"/>
                <a:gd name="connsiteY1" fmla="*/ 5537782 h 5981701"/>
                <a:gd name="connsiteX2" fmla="*/ 7035211 w 8372474"/>
                <a:gd name="connsiteY2" fmla="*/ 5534939 h 5981701"/>
                <a:gd name="connsiteX3" fmla="*/ 5064612 w 8372474"/>
                <a:gd name="connsiteY3" fmla="*/ 3558654 h 5981701"/>
                <a:gd name="connsiteX4" fmla="*/ 4317667 w 8372474"/>
                <a:gd name="connsiteY4" fmla="*/ 4306522 h 5981701"/>
                <a:gd name="connsiteX5" fmla="*/ 4091217 w 8372474"/>
                <a:gd name="connsiteY5" fmla="*/ 4308903 h 5981701"/>
                <a:gd name="connsiteX6" fmla="*/ 7887285 w 8372474"/>
                <a:gd name="connsiteY6" fmla="*/ 736631 h 5981701"/>
                <a:gd name="connsiteX7" fmla="*/ 5379748 w 8372474"/>
                <a:gd name="connsiteY7" fmla="*/ 3243523 h 5981701"/>
                <a:gd name="connsiteX8" fmla="*/ 7665088 w 8372474"/>
                <a:gd name="connsiteY8" fmla="*/ 5527516 h 5981701"/>
                <a:gd name="connsiteX9" fmla="*/ 7884020 w 8372474"/>
                <a:gd name="connsiteY9" fmla="*/ 5078798 h 5981701"/>
                <a:gd name="connsiteX10" fmla="*/ 7887285 w 8372474"/>
                <a:gd name="connsiteY10" fmla="*/ 736631 h 5981701"/>
                <a:gd name="connsiteX11" fmla="*/ 494711 w 8372474"/>
                <a:gd name="connsiteY11" fmla="*/ 712818 h 5981701"/>
                <a:gd name="connsiteX12" fmla="*/ 497974 w 8372474"/>
                <a:gd name="connsiteY12" fmla="*/ 5054986 h 5981701"/>
                <a:gd name="connsiteX13" fmla="*/ 716862 w 8372474"/>
                <a:gd name="connsiteY13" fmla="*/ 5503704 h 5981701"/>
                <a:gd name="connsiteX14" fmla="*/ 3001739 w 8372474"/>
                <a:gd name="connsiteY14" fmla="*/ 3219711 h 5981701"/>
                <a:gd name="connsiteX15" fmla="*/ 881060 w 8372474"/>
                <a:gd name="connsiteY15" fmla="*/ 472017 h 5981701"/>
                <a:gd name="connsiteX16" fmla="*/ 4067173 w 8372474"/>
                <a:gd name="connsiteY16" fmla="*/ 3655748 h 5981701"/>
                <a:gd name="connsiteX17" fmla="*/ 4212429 w 8372474"/>
                <a:gd name="connsiteY17" fmla="*/ 3729567 h 5981701"/>
                <a:gd name="connsiteX18" fmla="*/ 4348161 w 8372474"/>
                <a:gd name="connsiteY18" fmla="*/ 3641461 h 5981701"/>
                <a:gd name="connsiteX19" fmla="*/ 7519985 w 8372474"/>
                <a:gd name="connsiteY19" fmla="*/ 472017 h 5981701"/>
                <a:gd name="connsiteX20" fmla="*/ 892290 w 8372474"/>
                <a:gd name="connsiteY20" fmla="*/ 0 h 5981701"/>
                <a:gd name="connsiteX21" fmla="*/ 7480184 w 8372474"/>
                <a:gd name="connsiteY21" fmla="*/ 0 h 5981701"/>
                <a:gd name="connsiteX22" fmla="*/ 8372474 w 8372474"/>
                <a:gd name="connsiteY22" fmla="*/ 892290 h 5981701"/>
                <a:gd name="connsiteX23" fmla="*/ 8372474 w 8372474"/>
                <a:gd name="connsiteY23" fmla="*/ 5089411 h 5981701"/>
                <a:gd name="connsiteX24" fmla="*/ 7480184 w 8372474"/>
                <a:gd name="connsiteY24" fmla="*/ 5981701 h 5981701"/>
                <a:gd name="connsiteX25" fmla="*/ 892290 w 8372474"/>
                <a:gd name="connsiteY25" fmla="*/ 5981701 h 5981701"/>
                <a:gd name="connsiteX26" fmla="*/ 0 w 8372474"/>
                <a:gd name="connsiteY26" fmla="*/ 5089411 h 5981701"/>
                <a:gd name="connsiteX27" fmla="*/ 0 w 8372474"/>
                <a:gd name="connsiteY27" fmla="*/ 892290 h 5981701"/>
                <a:gd name="connsiteX28" fmla="*/ 892290 w 8372474"/>
                <a:gd name="connsiteY28" fmla="*/ 0 h 598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372474" h="5981701">
                  <a:moveTo>
                    <a:pt x="3316236" y="3531540"/>
                  </a:moveTo>
                  <a:lnTo>
                    <a:pt x="1307076" y="5537782"/>
                  </a:lnTo>
                  <a:lnTo>
                    <a:pt x="7035211" y="5534939"/>
                  </a:lnTo>
                  <a:lnTo>
                    <a:pt x="5064612" y="3558654"/>
                  </a:lnTo>
                  <a:lnTo>
                    <a:pt x="4317667" y="4306522"/>
                  </a:lnTo>
                  <a:cubicBezTo>
                    <a:pt x="4246947" y="4383516"/>
                    <a:pt x="4152413" y="4365259"/>
                    <a:pt x="4091217" y="4308903"/>
                  </a:cubicBezTo>
                  <a:close/>
                  <a:moveTo>
                    <a:pt x="7887285" y="736631"/>
                  </a:moveTo>
                  <a:lnTo>
                    <a:pt x="5379748" y="3243523"/>
                  </a:lnTo>
                  <a:lnTo>
                    <a:pt x="7665088" y="5527516"/>
                  </a:lnTo>
                  <a:cubicBezTo>
                    <a:pt x="7783318" y="5489862"/>
                    <a:pt x="7896785" y="5392677"/>
                    <a:pt x="7884020" y="5078798"/>
                  </a:cubicBezTo>
                  <a:cubicBezTo>
                    <a:pt x="7877170" y="3582196"/>
                    <a:pt x="7894135" y="2233232"/>
                    <a:pt x="7887285" y="736631"/>
                  </a:cubicBezTo>
                  <a:close/>
                  <a:moveTo>
                    <a:pt x="494711" y="712818"/>
                  </a:moveTo>
                  <a:cubicBezTo>
                    <a:pt x="487861" y="2209420"/>
                    <a:pt x="504824" y="3558384"/>
                    <a:pt x="497974" y="5054986"/>
                  </a:cubicBezTo>
                  <a:cubicBezTo>
                    <a:pt x="485212" y="5368865"/>
                    <a:pt x="598656" y="5466050"/>
                    <a:pt x="716862" y="5503704"/>
                  </a:cubicBezTo>
                  <a:lnTo>
                    <a:pt x="3001739" y="3219711"/>
                  </a:lnTo>
                  <a:close/>
                  <a:moveTo>
                    <a:pt x="881060" y="472017"/>
                  </a:moveTo>
                  <a:lnTo>
                    <a:pt x="4067173" y="3655748"/>
                  </a:lnTo>
                  <a:cubicBezTo>
                    <a:pt x="4101304" y="3685117"/>
                    <a:pt x="4099716" y="3719248"/>
                    <a:pt x="4212429" y="3729567"/>
                  </a:cubicBezTo>
                  <a:cubicBezTo>
                    <a:pt x="4298154" y="3712104"/>
                    <a:pt x="4312442" y="3685118"/>
                    <a:pt x="4348161" y="3641461"/>
                  </a:cubicBezTo>
                  <a:lnTo>
                    <a:pt x="7519985" y="472017"/>
                  </a:lnTo>
                  <a:close/>
                  <a:moveTo>
                    <a:pt x="892290" y="0"/>
                  </a:moveTo>
                  <a:lnTo>
                    <a:pt x="7480184" y="0"/>
                  </a:lnTo>
                  <a:cubicBezTo>
                    <a:pt x="7972982" y="0"/>
                    <a:pt x="8372474" y="399492"/>
                    <a:pt x="8372474" y="892290"/>
                  </a:cubicBezTo>
                  <a:lnTo>
                    <a:pt x="8372474" y="5089411"/>
                  </a:lnTo>
                  <a:cubicBezTo>
                    <a:pt x="8372474" y="5582209"/>
                    <a:pt x="7972982" y="5981701"/>
                    <a:pt x="7480184" y="5981701"/>
                  </a:cubicBezTo>
                  <a:lnTo>
                    <a:pt x="892290" y="5981701"/>
                  </a:lnTo>
                  <a:cubicBezTo>
                    <a:pt x="399492" y="5981701"/>
                    <a:pt x="0" y="5582209"/>
                    <a:pt x="0" y="5089411"/>
                  </a:cubicBezTo>
                  <a:lnTo>
                    <a:pt x="0" y="892290"/>
                  </a:lnTo>
                  <a:cubicBezTo>
                    <a:pt x="0" y="399492"/>
                    <a:pt x="399492" y="0"/>
                    <a:pt x="8922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6595" tIns="48297" rIns="96595" bIns="48297" numCol="1" spcCol="0" rtlCol="1"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fr-MA" sz="4317">
                <a:solidFill>
                  <a:schemeClr val="tx1"/>
                </a:solidFill>
              </a:endParaRPr>
            </a:p>
          </p:txBody>
        </p:sp>
        <p:sp>
          <p:nvSpPr>
            <p:cNvPr id="40" name="Freeform: Shape 216">
              <a:extLst>
                <a:ext uri="{FF2B5EF4-FFF2-40B4-BE49-F238E27FC236}">
                  <a16:creationId xmlns:a16="http://schemas.microsoft.com/office/drawing/2014/main" id="{99C74604-A5B5-4804-33E2-12670469E001}"/>
                </a:ext>
              </a:extLst>
            </p:cNvPr>
            <p:cNvSpPr/>
            <p:nvPr/>
          </p:nvSpPr>
          <p:spPr>
            <a:xfrm>
              <a:off x="-1569333" y="2624313"/>
              <a:ext cx="108000" cy="108000"/>
            </a:xfrm>
            <a:custGeom>
              <a:avLst/>
              <a:gdLst>
                <a:gd name="connsiteX0" fmla="*/ 67377 w 108660"/>
                <a:gd name="connsiteY0" fmla="*/ 71902 h 115365"/>
                <a:gd name="connsiteX1" fmla="*/ 70853 w 108660"/>
                <a:gd name="connsiteY1" fmla="*/ 73629 h 115365"/>
                <a:gd name="connsiteX2" fmla="*/ 86114 w 108660"/>
                <a:gd name="connsiteY2" fmla="*/ 100034 h 115365"/>
                <a:gd name="connsiteX3" fmla="*/ 84836 w 108660"/>
                <a:gd name="connsiteY3" fmla="*/ 104841 h 115365"/>
                <a:gd name="connsiteX4" fmla="*/ 76774 w 108660"/>
                <a:gd name="connsiteY4" fmla="*/ 109523 h 115365"/>
                <a:gd name="connsiteX5" fmla="*/ 71978 w 108660"/>
                <a:gd name="connsiteY5" fmla="*/ 108243 h 115365"/>
                <a:gd name="connsiteX6" fmla="*/ 56717 w 108660"/>
                <a:gd name="connsiteY6" fmla="*/ 81838 h 115365"/>
                <a:gd name="connsiteX7" fmla="*/ 57995 w 108660"/>
                <a:gd name="connsiteY7" fmla="*/ 77031 h 115365"/>
                <a:gd name="connsiteX8" fmla="*/ 66057 w 108660"/>
                <a:gd name="connsiteY8" fmla="*/ 72349 h 115365"/>
                <a:gd name="connsiteX9" fmla="*/ 67377 w 108660"/>
                <a:gd name="connsiteY9" fmla="*/ 71902 h 115365"/>
                <a:gd name="connsiteX10" fmla="*/ 90660 w 108660"/>
                <a:gd name="connsiteY10" fmla="*/ 11963 h 115365"/>
                <a:gd name="connsiteX11" fmla="*/ 108660 w 108660"/>
                <a:gd name="connsiteY11" fmla="*/ 29963 h 115365"/>
                <a:gd name="connsiteX12" fmla="*/ 90660 w 108660"/>
                <a:gd name="connsiteY12" fmla="*/ 47963 h 115365"/>
                <a:gd name="connsiteX13" fmla="*/ 72660 w 108660"/>
                <a:gd name="connsiteY13" fmla="*/ 29963 h 115365"/>
                <a:gd name="connsiteX14" fmla="*/ 90660 w 108660"/>
                <a:gd name="connsiteY14" fmla="*/ 11963 h 115365"/>
                <a:gd name="connsiteX15" fmla="*/ 12883 w 108660"/>
                <a:gd name="connsiteY15" fmla="*/ 10583 h 115365"/>
                <a:gd name="connsiteX16" fmla="*/ 28856 w 108660"/>
                <a:gd name="connsiteY16" fmla="*/ 38492 h 115365"/>
                <a:gd name="connsiteX17" fmla="*/ 29670 w 108660"/>
                <a:gd name="connsiteY17" fmla="*/ 68633 h 115365"/>
                <a:gd name="connsiteX18" fmla="*/ 54537 w 108660"/>
                <a:gd name="connsiteY18" fmla="*/ 82872 h 115365"/>
                <a:gd name="connsiteX19" fmla="*/ 70535 w 108660"/>
                <a:gd name="connsiteY19" fmla="*/ 110710 h 115365"/>
                <a:gd name="connsiteX20" fmla="*/ 56894 w 108660"/>
                <a:gd name="connsiteY20" fmla="*/ 115365 h 115365"/>
                <a:gd name="connsiteX21" fmla="*/ 45294 w 108660"/>
                <a:gd name="connsiteY21" fmla="*/ 110850 h 115365"/>
                <a:gd name="connsiteX22" fmla="*/ 20 w 108660"/>
                <a:gd name="connsiteY22" fmla="*/ 26785 h 115365"/>
                <a:gd name="connsiteX23" fmla="*/ 3356 w 108660"/>
                <a:gd name="connsiteY23" fmla="*/ 17711 h 115365"/>
                <a:gd name="connsiteX24" fmla="*/ 12883 w 108660"/>
                <a:gd name="connsiteY24" fmla="*/ 10583 h 115365"/>
                <a:gd name="connsiteX25" fmla="*/ 26146 w 108660"/>
                <a:gd name="connsiteY25" fmla="*/ 27 h 115365"/>
                <a:gd name="connsiteX26" fmla="*/ 29622 w 108660"/>
                <a:gd name="connsiteY26" fmla="*/ 1755 h 115365"/>
                <a:gd name="connsiteX27" fmla="*/ 44882 w 108660"/>
                <a:gd name="connsiteY27" fmla="*/ 28160 h 115365"/>
                <a:gd name="connsiteX28" fmla="*/ 43605 w 108660"/>
                <a:gd name="connsiteY28" fmla="*/ 32967 h 115365"/>
                <a:gd name="connsiteX29" fmla="*/ 35542 w 108660"/>
                <a:gd name="connsiteY29" fmla="*/ 37649 h 115365"/>
                <a:gd name="connsiteX30" fmla="*/ 30747 w 108660"/>
                <a:gd name="connsiteY30" fmla="*/ 36368 h 115365"/>
                <a:gd name="connsiteX31" fmla="*/ 15486 w 108660"/>
                <a:gd name="connsiteY31" fmla="*/ 9963 h 115365"/>
                <a:gd name="connsiteX32" fmla="*/ 16764 w 108660"/>
                <a:gd name="connsiteY32" fmla="*/ 5156 h 115365"/>
                <a:gd name="connsiteX33" fmla="*/ 24826 w 108660"/>
                <a:gd name="connsiteY33" fmla="*/ 474 h 115365"/>
                <a:gd name="connsiteX34" fmla="*/ 26146 w 108660"/>
                <a:gd name="connsiteY34" fmla="*/ 27 h 11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8660" h="115365">
                  <a:moveTo>
                    <a:pt x="67377" y="71902"/>
                  </a:moveTo>
                  <a:cubicBezTo>
                    <a:pt x="68734" y="71731"/>
                    <a:pt x="70124" y="72369"/>
                    <a:pt x="70853" y="73629"/>
                  </a:cubicBezTo>
                  <a:lnTo>
                    <a:pt x="86114" y="100034"/>
                  </a:lnTo>
                  <a:cubicBezTo>
                    <a:pt x="87085" y="101715"/>
                    <a:pt x="86513" y="103867"/>
                    <a:pt x="84836" y="104841"/>
                  </a:cubicBezTo>
                  <a:lnTo>
                    <a:pt x="76774" y="109523"/>
                  </a:lnTo>
                  <a:cubicBezTo>
                    <a:pt x="75097" y="110497"/>
                    <a:pt x="72950" y="109924"/>
                    <a:pt x="71978" y="108243"/>
                  </a:cubicBezTo>
                  <a:lnTo>
                    <a:pt x="56717" y="81838"/>
                  </a:lnTo>
                  <a:cubicBezTo>
                    <a:pt x="55746" y="80157"/>
                    <a:pt x="56318" y="78005"/>
                    <a:pt x="57995" y="77031"/>
                  </a:cubicBezTo>
                  <a:lnTo>
                    <a:pt x="66057" y="72349"/>
                  </a:lnTo>
                  <a:cubicBezTo>
                    <a:pt x="66477" y="72106"/>
                    <a:pt x="66925" y="71959"/>
                    <a:pt x="67377" y="71902"/>
                  </a:cubicBezTo>
                  <a:close/>
                  <a:moveTo>
                    <a:pt x="90660" y="11963"/>
                  </a:moveTo>
                  <a:cubicBezTo>
                    <a:pt x="100601" y="11963"/>
                    <a:pt x="108660" y="20022"/>
                    <a:pt x="108660" y="29963"/>
                  </a:cubicBezTo>
                  <a:cubicBezTo>
                    <a:pt x="108660" y="39904"/>
                    <a:pt x="100601" y="47963"/>
                    <a:pt x="90660" y="47963"/>
                  </a:cubicBezTo>
                  <a:cubicBezTo>
                    <a:pt x="80719" y="47963"/>
                    <a:pt x="72660" y="39904"/>
                    <a:pt x="72660" y="29963"/>
                  </a:cubicBezTo>
                  <a:cubicBezTo>
                    <a:pt x="72660" y="20022"/>
                    <a:pt x="80719" y="11963"/>
                    <a:pt x="90660" y="11963"/>
                  </a:cubicBezTo>
                  <a:close/>
                  <a:moveTo>
                    <a:pt x="12883" y="10583"/>
                  </a:moveTo>
                  <a:lnTo>
                    <a:pt x="28856" y="38492"/>
                  </a:lnTo>
                  <a:cubicBezTo>
                    <a:pt x="19525" y="44628"/>
                    <a:pt x="25413" y="61107"/>
                    <a:pt x="29670" y="68633"/>
                  </a:cubicBezTo>
                  <a:cubicBezTo>
                    <a:pt x="34137" y="76158"/>
                    <a:pt x="44638" y="88577"/>
                    <a:pt x="54537" y="82872"/>
                  </a:cubicBezTo>
                  <a:lnTo>
                    <a:pt x="70535" y="110710"/>
                  </a:lnTo>
                  <a:cubicBezTo>
                    <a:pt x="62330" y="115705"/>
                    <a:pt x="59819" y="115213"/>
                    <a:pt x="56894" y="115365"/>
                  </a:cubicBezTo>
                  <a:cubicBezTo>
                    <a:pt x="52780" y="115307"/>
                    <a:pt x="47969" y="112616"/>
                    <a:pt x="45294" y="110850"/>
                  </a:cubicBezTo>
                  <a:cubicBezTo>
                    <a:pt x="32483" y="102989"/>
                    <a:pt x="-936" y="61099"/>
                    <a:pt x="20" y="26785"/>
                  </a:cubicBezTo>
                  <a:cubicBezTo>
                    <a:pt x="137" y="22672"/>
                    <a:pt x="1794" y="19675"/>
                    <a:pt x="3356" y="17711"/>
                  </a:cubicBezTo>
                  <a:cubicBezTo>
                    <a:pt x="5476" y="15116"/>
                    <a:pt x="9518" y="12492"/>
                    <a:pt x="12883" y="10583"/>
                  </a:cubicBezTo>
                  <a:close/>
                  <a:moveTo>
                    <a:pt x="26146" y="27"/>
                  </a:moveTo>
                  <a:cubicBezTo>
                    <a:pt x="27503" y="-144"/>
                    <a:pt x="28893" y="494"/>
                    <a:pt x="29622" y="1755"/>
                  </a:cubicBezTo>
                  <a:lnTo>
                    <a:pt x="44882" y="28160"/>
                  </a:lnTo>
                  <a:cubicBezTo>
                    <a:pt x="45854" y="29841"/>
                    <a:pt x="45282" y="31993"/>
                    <a:pt x="43605" y="32967"/>
                  </a:cubicBezTo>
                  <a:lnTo>
                    <a:pt x="35542" y="37649"/>
                  </a:lnTo>
                  <a:cubicBezTo>
                    <a:pt x="33866" y="38622"/>
                    <a:pt x="31719" y="38049"/>
                    <a:pt x="30747" y="36368"/>
                  </a:cubicBezTo>
                  <a:lnTo>
                    <a:pt x="15486" y="9963"/>
                  </a:lnTo>
                  <a:cubicBezTo>
                    <a:pt x="14515" y="8282"/>
                    <a:pt x="15087" y="6130"/>
                    <a:pt x="16764" y="5156"/>
                  </a:cubicBezTo>
                  <a:lnTo>
                    <a:pt x="24826" y="474"/>
                  </a:lnTo>
                  <a:cubicBezTo>
                    <a:pt x="25245" y="231"/>
                    <a:pt x="25694" y="84"/>
                    <a:pt x="26146" y="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fr-MA" sz="4317">
                <a:solidFill>
                  <a:schemeClr val="tx1"/>
                </a:solidFill>
              </a:endParaRPr>
            </a:p>
          </p:txBody>
        </p:sp>
      </p:grpSp>
      <p:sp>
        <p:nvSpPr>
          <p:cNvPr id="2" name="ZoneTexte 1">
            <a:extLst>
              <a:ext uri="{FF2B5EF4-FFF2-40B4-BE49-F238E27FC236}">
                <a16:creationId xmlns:a16="http://schemas.microsoft.com/office/drawing/2014/main" id="{86694E5A-C015-4D36-2F13-BCD60A29D99C}"/>
              </a:ext>
            </a:extLst>
          </p:cNvPr>
          <p:cNvSpPr txBox="1"/>
          <p:nvPr/>
        </p:nvSpPr>
        <p:spPr>
          <a:xfrm>
            <a:off x="2656322" y="9074095"/>
            <a:ext cx="4839895" cy="738664"/>
          </a:xfrm>
          <a:prstGeom prst="rect">
            <a:avLst/>
          </a:prstGeom>
          <a:noFill/>
        </p:spPr>
        <p:txBody>
          <a:bodyPr wrap="square" rtlCol="0">
            <a:spAutoFit/>
          </a:bodyPr>
          <a:lstStyle/>
          <a:p>
            <a:r>
              <a:rPr lang="fr-FR" sz="1050" dirty="0"/>
              <a:t>-Formation backend (</a:t>
            </a:r>
            <a:r>
              <a:rPr lang="fr-FR" sz="1050" dirty="0" err="1"/>
              <a:t>NodeJS</a:t>
            </a:r>
            <a:r>
              <a:rPr lang="fr-FR" sz="1050" dirty="0"/>
              <a:t>, </a:t>
            </a:r>
            <a:r>
              <a:rPr lang="fr-FR" sz="1050" dirty="0" err="1"/>
              <a:t>Angular</a:t>
            </a:r>
            <a:r>
              <a:rPr lang="fr-FR" sz="1050" dirty="0"/>
              <a:t>, </a:t>
            </a:r>
            <a:r>
              <a:rPr lang="fr-FR" sz="1050" dirty="0" err="1"/>
              <a:t>Github</a:t>
            </a:r>
            <a:r>
              <a:rPr lang="fr-FR" sz="1050" dirty="0"/>
              <a:t>, Méthode Agile) chez Coryas</a:t>
            </a:r>
          </a:p>
          <a:p>
            <a:r>
              <a:rPr lang="fr-FR" sz="1050" dirty="0"/>
              <a:t>-Certificat en Mobile (Flutter) chez Expertise-tic</a:t>
            </a:r>
          </a:p>
          <a:p>
            <a:r>
              <a:rPr lang="fr-FR" sz="1050" dirty="0"/>
              <a:t>-Certificat en Web chez Expertise-tic</a:t>
            </a:r>
          </a:p>
          <a:p>
            <a:r>
              <a:rPr lang="fr-FR" sz="1050" dirty="0"/>
              <a:t>-Formation </a:t>
            </a:r>
            <a:r>
              <a:rPr lang="fr-FR" sz="1050" dirty="0" err="1"/>
              <a:t>Aws</a:t>
            </a:r>
            <a:r>
              <a:rPr lang="fr-FR" sz="1050" dirty="0"/>
              <a:t>, Docker chez </a:t>
            </a:r>
            <a:r>
              <a:rPr lang="fr-FR" sz="1050" dirty="0" err="1"/>
              <a:t>Udemy</a:t>
            </a:r>
            <a:endParaRPr lang="fr-FR" sz="1050" dirty="0"/>
          </a:p>
        </p:txBody>
      </p:sp>
      <p:pic>
        <p:nvPicPr>
          <p:cNvPr id="57" name="Image 56">
            <a:extLst>
              <a:ext uri="{FF2B5EF4-FFF2-40B4-BE49-F238E27FC236}">
                <a16:creationId xmlns:a16="http://schemas.microsoft.com/office/drawing/2014/main" id="{86AC00E2-952D-D92F-1182-61E28DA8A6CE}"/>
              </a:ext>
            </a:extLst>
          </p:cNvPr>
          <p:cNvPicPr>
            <a:picLocks noChangeAspect="1"/>
          </p:cNvPicPr>
          <p:nvPr/>
        </p:nvPicPr>
        <p:blipFill>
          <a:blip r:embed="rId3"/>
          <a:stretch>
            <a:fillRect/>
          </a:stretch>
        </p:blipFill>
        <p:spPr>
          <a:xfrm>
            <a:off x="0" y="5446"/>
            <a:ext cx="2646166" cy="2451627"/>
          </a:xfrm>
          <a:prstGeom prst="rect">
            <a:avLst/>
          </a:prstGeom>
        </p:spPr>
      </p:pic>
    </p:spTree>
    <p:extLst>
      <p:ext uri="{BB962C8B-B14F-4D97-AF65-F5344CB8AC3E}">
        <p14:creationId xmlns:p14="http://schemas.microsoft.com/office/powerpoint/2010/main" val="3015572912"/>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09CFF"/>
        </a:solidFill>
        <a:ln w="25400">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439</Words>
  <Application>Microsoft Office PowerPoint</Application>
  <PresentationFormat>Personnalisé</PresentationFormat>
  <Paragraphs>50</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Calibri</vt:lpstr>
      <vt:lpstr>lato</vt:lpstr>
      <vt:lpstr>Open Sans</vt:lpstr>
      <vt:lpstr>Times New Roman</vt:lpstr>
      <vt:lpstr>Wingdings</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Cvexemple.com © Tous droits réservés</dc:title>
  <dc:creator>YOUSSEF BAHLA</dc:creator>
  <cp:keywords>Cvexemple.com © Tous droits réservés</cp:keywords>
  <cp:lastModifiedBy>Diessy Okandzé</cp:lastModifiedBy>
  <cp:revision>108</cp:revision>
  <dcterms:created xsi:type="dcterms:W3CDTF">2015-07-03T12:55:42Z</dcterms:created>
  <dcterms:modified xsi:type="dcterms:W3CDTF">2025-04-29T14:21:06Z</dcterms:modified>
  <cp:category>Cvexemple.com © Tous droits réservés</cp:category>
</cp:coreProperties>
</file>