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95" r:id="rId4"/>
    <p:sldId id="296" r:id="rId5"/>
    <p:sldId id="288" r:id="rId6"/>
    <p:sldId id="287" r:id="rId7"/>
    <p:sldId id="292" r:id="rId8"/>
    <p:sldId id="291" r:id="rId9"/>
    <p:sldId id="290" r:id="rId10"/>
    <p:sldId id="289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lmann" initials="T" lastIdx="1" clrIdx="0">
    <p:extLst>
      <p:ext uri="{19B8F6BF-5375-455C-9EA6-DF929625EA0E}">
        <p15:presenceInfo xmlns:p15="http://schemas.microsoft.com/office/powerpoint/2012/main" userId="Til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DDDDDD"/>
    <a:srgbClr val="E2E2E2"/>
    <a:srgbClr val="B2B1B1"/>
    <a:srgbClr val="595959"/>
    <a:srgbClr val="D72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50" d="100"/>
          <a:sy n="50" d="100"/>
        </p:scale>
        <p:origin x="150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7248-13CD-4387-8276-BA4AF6CAE17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679D-AA57-429A-B937-F63BD3ACAE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2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8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1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03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1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6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6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4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-nucleic acid sequences, both DNA and RNA, containing runs of guanines (G-tracts) separated by other bases spontaneously fold into G-quadruplex structures </a:t>
            </a:r>
            <a:r>
              <a:rPr lang="en-GB" i="1" dirty="0"/>
              <a:t>in vitro</a:t>
            </a:r>
            <a:endParaRPr lang="en-GB" dirty="0"/>
          </a:p>
          <a:p>
            <a:r>
              <a:rPr lang="en-GB" dirty="0"/>
              <a:t>-The inherent propensity of guanines to self-associate forming four-stranded helical structures has been known since the early 1960</a:t>
            </a:r>
          </a:p>
          <a:p>
            <a:r>
              <a:rPr lang="en-GB" dirty="0"/>
              <a:t>-G-quadruplexes are G-quartets that are formed through a cyclic </a:t>
            </a:r>
            <a:r>
              <a:rPr lang="en-GB" dirty="0" err="1"/>
              <a:t>Hoogsten</a:t>
            </a:r>
            <a:r>
              <a:rPr lang="en-GB" dirty="0"/>
              <a:t> hydrogen-bonding arrangement of four guanines with each other. The planar G-quartets stack on top of one another forming four-stranded helical structures. G-quadruplex formation is driven by monovalent cations such as Na</a:t>
            </a:r>
            <a:r>
              <a:rPr lang="en-GB" baseline="30000" dirty="0"/>
              <a:t>+</a:t>
            </a:r>
            <a:r>
              <a:rPr lang="en-GB" dirty="0"/>
              <a:t> and K</a:t>
            </a:r>
            <a:r>
              <a:rPr lang="en-GB" baseline="30000" dirty="0"/>
              <a:t>+</a:t>
            </a:r>
            <a:r>
              <a:rPr lang="en-GB" dirty="0"/>
              <a:t>, and hence physiological buffer conditions favour their formation </a:t>
            </a:r>
          </a:p>
          <a:p>
            <a:r>
              <a:rPr lang="en-GB" dirty="0"/>
              <a:t>-G-quadruplex structures are topologically very polymorphic and can arise from the intra- or inter- molecular folding of G-rich strands. Intra-molecular folding requires the presence of four or more G-tracts in one strand, whereas inter-molecular folding can arise from two or four strands giving rise to parallel or antiparallel structures depending on the orientation of the strands in a G-quadruplex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6679D-AA57-429A-B937-F63BD3ACAE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B030A-E8FF-4528-AC7C-A9C10CC6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643D2B-3B63-4E85-973C-5F7AA116C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ACC44-ED60-4349-AB4A-8F4DD06B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8B192-F072-4361-9588-D86AE3E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DB6C2-B3B9-486E-809C-31AAA9C9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1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13D68-6BB3-41B0-A1EE-A709566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986D85-B348-44C2-AFCC-7ACBA271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F1DD9-2F67-4AD4-AA28-03471B1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648B9-9355-46C5-8CB9-6D8D3FF8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7FF12-58AB-46E2-B252-0E18BDA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0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D360D9-899B-4593-903C-93208A39A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080A0-6E51-419F-AF82-ABF4A5EC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ABEE8-231F-43DC-BA91-67CBBF24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9DC38-D9AC-487E-81AF-57C57EE5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CBAA7-9D93-4682-836E-BCF8E583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8828-CD7F-40AE-8E49-14D548DA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D8390-30FF-46C4-B613-04E58262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9FF4F-9589-43AB-A554-5D04DD2A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DF1AF-0781-4E02-9359-4D9DEA71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79F76-B3CB-41C2-ABA5-FB980DB2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48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98D5B-A377-4AE2-8514-3894F120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926B7E-4912-483A-8CE6-8E153713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A6213-AD90-4BC3-9263-286B792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B9E25-BF42-4EB1-B7B3-47EC2A07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92472-2DDE-4F76-A5C6-C4610D31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3DEFE-1CBF-449D-878D-EA4DD206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F7920-6219-4F45-A542-EBDD1DDE7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F96A8D-6DD7-4588-8501-4CAB08F5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282194-347B-4B17-B1BD-F1A36A86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86628-00F6-464D-9A6B-0FDFEBA4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ADD3F0-2853-4016-9038-C5879D89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0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F16A3-4885-4FD6-824F-89F65DCD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1DE7B-CF89-4012-A38A-C05786A1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4C54BA-6CDD-4891-AC22-1DC01DB3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4001B-888E-4AB7-A688-8B3FE5E77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CC0A9C-1E29-4C5B-9789-93C1EEFB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B533A0-EA69-4D81-9A38-F1C4E4F6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1C4803-9190-4E79-8457-216C2202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F0AFC1-B39A-458F-8116-184CB879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6A51-DE9E-4A4C-A1B5-5C7F13E4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C4585D-BE08-43D3-B921-FA2070C5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907AB-AB38-495C-9815-C8C85EB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8BDA9-7EAE-4839-9223-AE8E4C53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7BB8E-6D81-4524-9D05-FE9CB46F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F6EC33-36C1-477B-B079-C06EE1C8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4D39C-C050-4129-B2CB-DCD51EBB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6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08C5B-936C-4758-B811-7BDB7FD7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AC226-9817-4D4B-9395-848DD7B6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681756-F17F-4B8F-871C-4A1ED1CC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7F633D-394E-4734-89B7-9950D247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B8FD5B-615F-43C6-8BAC-157F393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DC6961-DE88-488E-98AA-9D80E8E0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AFD7-A165-4AA1-A35C-F6E434CC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41D132-036F-4D22-BC5A-2647B3363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AB6C9E-8D49-446F-86F2-ED9CB90C9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F8EBC6-975F-4003-AB73-F1F00AFF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97F8D-D791-4D71-A2A0-60509CF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9ED23-AE4A-472A-A81F-6C5F01E2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7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506AB6-A784-4DB1-8E25-9FE44FFD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A2E6A8-716F-45E9-96AA-2AE53D69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FE51C-8B12-4651-8130-72B326956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3D7B-7657-4696-858F-34D65C43FF6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96940-FAC8-4753-843F-BA0FCEB2F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18D70-C8D8-4219-AB8C-AB2ADADF1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337F-A231-4621-908A-2977C45145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fik 7" descr="Ein Bild, das schwarz, weiß enthält.&#10;&#10;Automatisch generierte Beschreibung">
            <a:extLst>
              <a:ext uri="{FF2B5EF4-FFF2-40B4-BE49-F238E27FC236}">
                <a16:creationId xmlns:a16="http://schemas.microsoft.com/office/drawing/2014/main" id="{BD456979-01FF-4646-AD62-E10C9EF361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599" y="-2465111"/>
            <a:ext cx="12813195" cy="128131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CAC1E0F-F740-49E2-BF29-A3C52111DADB}"/>
              </a:ext>
            </a:extLst>
          </p:cNvPr>
          <p:cNvSpPr txBox="1"/>
          <p:nvPr/>
        </p:nvSpPr>
        <p:spPr>
          <a:xfrm>
            <a:off x="324675" y="3024045"/>
            <a:ext cx="115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Group seminar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2461DD-36D6-482A-AF44-98FEFDCD4427}"/>
              </a:ext>
            </a:extLst>
          </p:cNvPr>
          <p:cNvSpPr txBox="1"/>
          <p:nvPr/>
        </p:nvSpPr>
        <p:spPr>
          <a:xfrm>
            <a:off x="324676" y="4661784"/>
            <a:ext cx="1154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Raleway ExtraLight" panose="020B0303030101060003" pitchFamily="34" charset="0"/>
                <a:ea typeface="Roboto" panose="02000000000000000000" pitchFamily="2" charset="0"/>
              </a:rPr>
              <a:t>08.05.2020</a:t>
            </a:r>
          </a:p>
        </p:txBody>
      </p:sp>
    </p:spTree>
    <p:extLst>
      <p:ext uri="{BB962C8B-B14F-4D97-AF65-F5344CB8AC3E}">
        <p14:creationId xmlns:p14="http://schemas.microsoft.com/office/powerpoint/2010/main" val="321114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06983A-3D63-4F2A-88AC-89C3E839D555}"/>
              </a:ext>
            </a:extLst>
          </p:cNvPr>
          <p:cNvSpPr txBox="1"/>
          <p:nvPr/>
        </p:nvSpPr>
        <p:spPr>
          <a:xfrm>
            <a:off x="6722475" y="38568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DNAse-Seq</a:t>
            </a:r>
            <a:endParaRPr lang="en-GB" sz="1200" dirty="0">
              <a:solidFill>
                <a:srgbClr val="3B3838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337EAD1-F147-4EEA-8F26-287F2ADF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08982"/>
              </p:ext>
            </p:extLst>
          </p:nvPr>
        </p:nvGraphicFramePr>
        <p:xfrm>
          <a:off x="214020" y="417267"/>
          <a:ext cx="4737807" cy="6312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415">
                  <a:extLst>
                    <a:ext uri="{9D8B030D-6E8A-4147-A177-3AD203B41FA5}">
                      <a16:colId xmlns:a16="http://schemas.microsoft.com/office/drawing/2014/main" val="1128835023"/>
                    </a:ext>
                  </a:extLst>
                </a:gridCol>
                <a:gridCol w="855249">
                  <a:extLst>
                    <a:ext uri="{9D8B030D-6E8A-4147-A177-3AD203B41FA5}">
                      <a16:colId xmlns:a16="http://schemas.microsoft.com/office/drawing/2014/main" val="220087716"/>
                    </a:ext>
                  </a:extLst>
                </a:gridCol>
                <a:gridCol w="800947">
                  <a:extLst>
                    <a:ext uri="{9D8B030D-6E8A-4147-A177-3AD203B41FA5}">
                      <a16:colId xmlns:a16="http://schemas.microsoft.com/office/drawing/2014/main" val="3663511759"/>
                    </a:ext>
                  </a:extLst>
                </a:gridCol>
                <a:gridCol w="855249">
                  <a:extLst>
                    <a:ext uri="{9D8B030D-6E8A-4147-A177-3AD203B41FA5}">
                      <a16:colId xmlns:a16="http://schemas.microsoft.com/office/drawing/2014/main" val="659710157"/>
                    </a:ext>
                  </a:extLst>
                </a:gridCol>
                <a:gridCol w="800947">
                  <a:extLst>
                    <a:ext uri="{9D8B030D-6E8A-4147-A177-3AD203B41FA5}">
                      <a16:colId xmlns:a16="http://schemas.microsoft.com/office/drawing/2014/main" val="3959285394"/>
                    </a:ext>
                  </a:extLst>
                </a:gridCol>
              </a:tblGrid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H3K4me3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1.269348025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0.752989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20988.34641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3366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46504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H3K9K14K18K23K27ac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1.124632388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0.245499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5216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538291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H3K18cr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1.056286855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0.572251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5893.75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237987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1.00812281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0.633546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16554.55438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377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00519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H3K5ac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0.903340237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0.0649982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30668.5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281865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H3K9K14ac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0.873655432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0.683112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18319.21154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7942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H3K18ac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0.861092215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0.5555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17075.0375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80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127998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0.836834112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0.497248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25042.38783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5028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722175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H3K14me3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0.766649523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0.171144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693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622278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H3K56ac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0.74219639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0.635622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21574.04545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85733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H3K79me3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0.725360527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0.547923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4383.088889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33638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H3K4me2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0.722182869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0.552554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33549.63386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508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21185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H3K79me2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0.653259811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0.437228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5646.230453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243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52006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H3K27me1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0.64898679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1.67088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1709.733333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833723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0.604651187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0.352526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16712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438432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H3K79me1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0.549686608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0.630365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1985.869565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23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386562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0.543381694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0.39713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9406.413793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29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008491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H3K122ac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0.541445716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0.386762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32506.14286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14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971034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H3K27me3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0.539914499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0.599832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4550.401515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2112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778006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H3K23ac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0.465644354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0.522113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3262.076923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596036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H3K14ac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0.403228606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0.339248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8166.138889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20599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H3K4me1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0.395910367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0.429292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26972.16258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1550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965936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H3K27me2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0.390933748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0.321535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558.2857143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477199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H3K36me3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0.341503537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0.340551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3709.887658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632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394487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H3K4ox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0.333182328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0.00843688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33634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1378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H3K9me3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0.251245735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0.285419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6533.683019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795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894797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H3K9me1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0.247645299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0.23198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826.44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4521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H3K9me2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0.231778755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0.181277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1973.162791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172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39133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H3K36me2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0.225507717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0.31051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2200.046154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683082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H3K79suc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0.087254151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0.0711672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2049.5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644333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H3K36me1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0.072519581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0.0281355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848.4285714</a:t>
                      </a:r>
                      <a:endParaRPr lang="en-GB" sz="12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1" marR="10181" marT="101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442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6529A50-ED04-4A7A-B82C-3140FEA8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30855"/>
              </p:ext>
            </p:extLst>
          </p:nvPr>
        </p:nvGraphicFramePr>
        <p:xfrm>
          <a:off x="7342809" y="399001"/>
          <a:ext cx="44323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08322431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474756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949039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828805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0661755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H3K9K14K18K23K27ac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1.124632388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0.245499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5216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55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1.00812281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0.633546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16554.55438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377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800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H3K5ac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0.903340237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0.0649982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30668.5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858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H3K9K14ac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0.873655432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0.683112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18319.21154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90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H3K18ac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0.861092215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0.5555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17075.0375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80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11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0.836834112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0.497248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25042.38783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5028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889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H3K56ac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0.74219639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0.635622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21574.04545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2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0.604651187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0.352526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16712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83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0.543381694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0.39713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9406.413793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15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H3K122ac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0.541445716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0.386762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32506.14286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506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H3K23ac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0.465644354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0.522113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3262.076923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41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H3K14ac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0.403228606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0.339248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8166.138889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104746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F10D3153-056C-46BE-9697-D2A3570D2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78099"/>
              </p:ext>
            </p:extLst>
          </p:nvPr>
        </p:nvGraphicFramePr>
        <p:xfrm>
          <a:off x="7349435" y="3681828"/>
          <a:ext cx="38481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50651099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7384005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9200899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589943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2068372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H3K4me3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1.269348025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0.752989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20988.34641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3366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663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H3K14me3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0.766649523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0.171144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693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059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H3K79me3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0.725360527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0.547923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4383.088889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03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H3K4me2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0.722182869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0.552554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33549.63386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508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924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H3K79me2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0.653259811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0.437228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5646.230453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243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707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H3K27me1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0.64898679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1.67088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1709.733333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38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H3K79me1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0.549686608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0.630365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1985.869565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687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H3K27me3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0.539914499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0.599832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4550.401515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2112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63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H3K4me1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0.395910367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0.429292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26972.16258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1550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0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H3K27me2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0.390933748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0.321535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558.2857143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214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H3K36me3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0.341503537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0.340551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3709.887658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632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220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H3K9me3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0.251245735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0.285419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6533.683019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795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313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H3K9me1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0.247645299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0.23198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826.44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930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H3K9me2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0.231778755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0.181277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1973.162791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172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H3K36me2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0.225507717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0.31051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2200.046154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837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H3K36me1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0.072519581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0.0281355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848.4285714</a:t>
                      </a:r>
                      <a:endParaRPr lang="en-GB" sz="11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835066"/>
                  </a:ext>
                </a:extLst>
              </a:tr>
            </a:tbl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4E34348-7D8E-416C-8CBF-4C3A8E09015E}"/>
              </a:ext>
            </a:extLst>
          </p:cNvPr>
          <p:cNvCxnSpPr>
            <a:cxnSpLocks/>
          </p:cNvCxnSpPr>
          <p:nvPr/>
        </p:nvCxnSpPr>
        <p:spPr>
          <a:xfrm>
            <a:off x="5043714" y="1578900"/>
            <a:ext cx="210457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264D034-D4FA-4A81-9ADA-E743EBB5BF09}"/>
              </a:ext>
            </a:extLst>
          </p:cNvPr>
          <p:cNvCxnSpPr>
            <a:cxnSpLocks/>
          </p:cNvCxnSpPr>
          <p:nvPr/>
        </p:nvCxnSpPr>
        <p:spPr>
          <a:xfrm>
            <a:off x="5071850" y="5257800"/>
            <a:ext cx="210457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F1E21B2-6B93-4D06-9C80-250ADA6DE51F}"/>
              </a:ext>
            </a:extLst>
          </p:cNvPr>
          <p:cNvSpPr txBox="1"/>
          <p:nvPr/>
        </p:nvSpPr>
        <p:spPr>
          <a:xfrm flipH="1">
            <a:off x="5699539" y="1005140"/>
            <a:ext cx="81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2">
                    <a:lumMod val="90000"/>
                  </a:schemeClr>
                </a:solidFill>
              </a:rPr>
              <a:t>ac</a:t>
            </a:r>
            <a:endParaRPr lang="en-GB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08F33C0-B1A5-4128-88CC-702F74A6835E}"/>
              </a:ext>
            </a:extLst>
          </p:cNvPr>
          <p:cNvSpPr txBox="1"/>
          <p:nvPr/>
        </p:nvSpPr>
        <p:spPr>
          <a:xfrm flipH="1">
            <a:off x="5681511" y="4673025"/>
            <a:ext cx="81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chemeClr val="bg2">
                    <a:lumMod val="90000"/>
                  </a:schemeClr>
                </a:solidFill>
              </a:rPr>
              <a:t>me</a:t>
            </a:r>
            <a:endParaRPr lang="en-GB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0C0F4B3-4CC1-4DB4-A5F4-972189B1BAE3}"/>
              </a:ext>
            </a:extLst>
          </p:cNvPr>
          <p:cNvSpPr txBox="1"/>
          <p:nvPr/>
        </p:nvSpPr>
        <p:spPr>
          <a:xfrm>
            <a:off x="214020" y="128172"/>
            <a:ext cx="4737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2">
                    <a:lumMod val="90000"/>
                  </a:schemeClr>
                </a:solidFill>
              </a:rPr>
              <a:t>Protein	              G4_score           </a:t>
            </a:r>
            <a:r>
              <a:rPr lang="de-DE" sz="1050" dirty="0" err="1">
                <a:solidFill>
                  <a:schemeClr val="bg2">
                    <a:lumMod val="90000"/>
                  </a:schemeClr>
                </a:solidFill>
              </a:rPr>
              <a:t>Std_dvtn</a:t>
            </a:r>
            <a:r>
              <a:rPr lang="de-DE" sz="1050" dirty="0">
                <a:solidFill>
                  <a:schemeClr val="bg2">
                    <a:lumMod val="90000"/>
                  </a:schemeClr>
                </a:solidFill>
              </a:rPr>
              <a:t>          </a:t>
            </a:r>
            <a:r>
              <a:rPr lang="de-DE" sz="1050" dirty="0" err="1">
                <a:solidFill>
                  <a:schemeClr val="bg2">
                    <a:lumMod val="90000"/>
                  </a:schemeClr>
                </a:solidFill>
              </a:rPr>
              <a:t>mean_read_sz</a:t>
            </a:r>
            <a:r>
              <a:rPr lang="de-DE" sz="1050" dirty="0">
                <a:solidFill>
                  <a:schemeClr val="bg2">
                    <a:lumMod val="90000"/>
                  </a:schemeClr>
                </a:solidFill>
              </a:rPr>
              <a:t>    #_</a:t>
            </a:r>
            <a:r>
              <a:rPr lang="de-DE" sz="1050" dirty="0" err="1">
                <a:solidFill>
                  <a:schemeClr val="bg2">
                    <a:lumMod val="90000"/>
                  </a:schemeClr>
                </a:solidFill>
              </a:rPr>
              <a:t>of_exp</a:t>
            </a:r>
            <a:endParaRPr lang="en-GB" sz="105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1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06983A-3D63-4F2A-88AC-89C3E839D555}"/>
              </a:ext>
            </a:extLst>
          </p:cNvPr>
          <p:cNvSpPr txBox="1"/>
          <p:nvPr/>
        </p:nvSpPr>
        <p:spPr>
          <a:xfrm>
            <a:off x="6722475" y="38568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DNAse-Seq</a:t>
            </a:r>
            <a:endParaRPr lang="en-GB" sz="1200" dirty="0">
              <a:solidFill>
                <a:srgbClr val="3B3838"/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5A4AB01-2C7F-40BA-888E-7A7B1172DA31}"/>
              </a:ext>
            </a:extLst>
          </p:cNvPr>
          <p:cNvGrpSpPr/>
          <p:nvPr/>
        </p:nvGrpSpPr>
        <p:grpSpPr>
          <a:xfrm>
            <a:off x="329177" y="71812"/>
            <a:ext cx="11862823" cy="6180975"/>
            <a:chOff x="329177" y="71812"/>
            <a:chExt cx="11862823" cy="618097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8F67AFB-85CD-4ACF-8BDA-E6401061A444}"/>
                </a:ext>
              </a:extLst>
            </p:cNvPr>
            <p:cNvGrpSpPr/>
            <p:nvPr/>
          </p:nvGrpSpPr>
          <p:grpSpPr>
            <a:xfrm>
              <a:off x="329177" y="71812"/>
              <a:ext cx="11862823" cy="6180975"/>
              <a:chOff x="136225" y="348811"/>
              <a:chExt cx="11862823" cy="6180975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207A2C03-6A75-4545-8E9A-CB5A3A58502F}"/>
                  </a:ext>
                </a:extLst>
              </p:cNvPr>
              <p:cNvGrpSpPr/>
              <p:nvPr/>
            </p:nvGrpSpPr>
            <p:grpSpPr>
              <a:xfrm>
                <a:off x="505557" y="348811"/>
                <a:ext cx="9378462" cy="6180975"/>
                <a:chOff x="1518431" y="236557"/>
                <a:chExt cx="9378462" cy="6180975"/>
              </a:xfrm>
            </p:grpSpPr>
            <p:pic>
              <p:nvPicPr>
                <p:cNvPr id="6" name="Grafik 5" descr="Ein Bild, das dunkel, schwarz, Bildschirm, Nacht enthält.&#10;&#10;Automatisch generierte Beschreibung">
                  <a:extLst>
                    <a:ext uri="{FF2B5EF4-FFF2-40B4-BE49-F238E27FC236}">
                      <a16:creationId xmlns:a16="http://schemas.microsoft.com/office/drawing/2014/main" id="{E06EF917-7933-4C27-A175-EB71260D50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207" y="1122363"/>
                  <a:ext cx="8801686" cy="4940316"/>
                </a:xfrm>
                <a:prstGeom prst="rect">
                  <a:avLst/>
                </a:prstGeom>
              </p:spPr>
            </p:pic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025E2C6C-6760-477E-86CB-3DC191387221}"/>
                    </a:ext>
                  </a:extLst>
                </p:cNvPr>
                <p:cNvSpPr txBox="1"/>
                <p:nvPr/>
              </p:nvSpPr>
              <p:spPr>
                <a:xfrm>
                  <a:off x="3840480" y="6048200"/>
                  <a:ext cx="576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bg2">
                          <a:lumMod val="90000"/>
                        </a:schemeClr>
                      </a:solidFill>
                      <a:latin typeface="Raleway" panose="020B0503030101060003" pitchFamily="34" charset="0"/>
                    </a:rPr>
                    <a:t>me</a:t>
                  </a:r>
                  <a:endParaRPr lang="en-GB" dirty="0">
                    <a:solidFill>
                      <a:schemeClr val="bg2">
                        <a:lumMod val="90000"/>
                      </a:schemeClr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88D2DBE-DB4F-498E-B77F-0D4063A17336}"/>
                    </a:ext>
                  </a:extLst>
                </p:cNvPr>
                <p:cNvSpPr txBox="1"/>
                <p:nvPr/>
              </p:nvSpPr>
              <p:spPr>
                <a:xfrm>
                  <a:off x="7774746" y="6048157"/>
                  <a:ext cx="576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bg2">
                          <a:lumMod val="90000"/>
                        </a:schemeClr>
                      </a:solidFill>
                      <a:latin typeface="Raleway" panose="020B0503030101060003" pitchFamily="34" charset="0"/>
                    </a:rPr>
                    <a:t>ac</a:t>
                  </a:r>
                  <a:endParaRPr lang="en-GB" dirty="0">
                    <a:solidFill>
                      <a:schemeClr val="bg2">
                        <a:lumMod val="90000"/>
                      </a:schemeClr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EED29F6-C8BE-4E64-B997-A76AEAC6A9A4}"/>
                    </a:ext>
                  </a:extLst>
                </p:cNvPr>
                <p:cNvSpPr txBox="1"/>
                <p:nvPr/>
              </p:nvSpPr>
              <p:spPr>
                <a:xfrm>
                  <a:off x="1548327" y="3531947"/>
                  <a:ext cx="576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bg2">
                          <a:lumMod val="90000"/>
                        </a:schemeClr>
                      </a:solidFill>
                      <a:latin typeface="Raleway" panose="020B0503030101060003" pitchFamily="34" charset="0"/>
                    </a:rPr>
                    <a:t>0.5</a:t>
                  </a:r>
                  <a:endParaRPr lang="en-GB" dirty="0">
                    <a:solidFill>
                      <a:schemeClr val="bg2">
                        <a:lumMod val="90000"/>
                      </a:schemeClr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9D341201-4E93-445B-8DFB-D2766359273E}"/>
                    </a:ext>
                  </a:extLst>
                </p:cNvPr>
                <p:cNvSpPr txBox="1"/>
                <p:nvPr/>
              </p:nvSpPr>
              <p:spPr>
                <a:xfrm>
                  <a:off x="1518431" y="1128515"/>
                  <a:ext cx="576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bg2">
                          <a:lumMod val="90000"/>
                        </a:schemeClr>
                      </a:solidFill>
                      <a:latin typeface="Raleway" panose="020B0503030101060003" pitchFamily="34" charset="0"/>
                    </a:rPr>
                    <a:t>1.0</a:t>
                  </a:r>
                  <a:endParaRPr lang="en-GB" dirty="0">
                    <a:solidFill>
                      <a:schemeClr val="bg2">
                        <a:lumMod val="90000"/>
                      </a:schemeClr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8" name="Geschweifte Klammer links 7">
                  <a:extLst>
                    <a:ext uri="{FF2B5EF4-FFF2-40B4-BE49-F238E27FC236}">
                      <a16:creationId xmlns:a16="http://schemas.microsoft.com/office/drawing/2014/main" id="{C0718B2C-FCB0-45E5-9A50-BBBA53A031B9}"/>
                    </a:ext>
                  </a:extLst>
                </p:cNvPr>
                <p:cNvSpPr/>
                <p:nvPr/>
              </p:nvSpPr>
              <p:spPr>
                <a:xfrm rot="5400000">
                  <a:off x="5822469" y="-1144415"/>
                  <a:ext cx="336415" cy="4055813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1293B120-D9EC-4BC5-B668-2C095CB81D1A}"/>
                    </a:ext>
                  </a:extLst>
                </p:cNvPr>
                <p:cNvSpPr txBox="1"/>
                <p:nvPr/>
              </p:nvSpPr>
              <p:spPr>
                <a:xfrm>
                  <a:off x="5814832" y="236557"/>
                  <a:ext cx="5767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400" dirty="0">
                      <a:solidFill>
                        <a:schemeClr val="bg2">
                          <a:lumMod val="90000"/>
                        </a:schemeClr>
                      </a:solidFill>
                      <a:latin typeface="Raleway" panose="020B0503030101060003" pitchFamily="34" charset="0"/>
                    </a:rPr>
                    <a:t>*</a:t>
                  </a:r>
                  <a:endParaRPr lang="en-GB" dirty="0">
                    <a:solidFill>
                      <a:schemeClr val="bg2">
                        <a:lumMod val="90000"/>
                      </a:schemeClr>
                    </a:solidFill>
                    <a:latin typeface="Raleway" panose="020B0503030101060003" pitchFamily="34" charset="0"/>
                  </a:endParaRPr>
                </a:p>
              </p:txBody>
            </p:sp>
          </p:grpSp>
          <p:pic>
            <p:nvPicPr>
              <p:cNvPr id="10" name="Grafik 9" descr="Ein Bild, das Screenshot, schwarz enthält.&#10;&#10;Automatisch generierte Beschreibung">
                <a:extLst>
                  <a:ext uri="{FF2B5EF4-FFF2-40B4-BE49-F238E27FC236}">
                    <a16:creationId xmlns:a16="http://schemas.microsoft.com/office/drawing/2014/main" id="{9A0A4B94-B689-4E7E-BB75-91A41D69D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2323" y="2389924"/>
                <a:ext cx="3346725" cy="1821750"/>
              </a:xfrm>
              <a:prstGeom prst="rect">
                <a:avLst/>
              </a:prstGeom>
            </p:spPr>
          </p:pic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5F1ABB7-7FEF-4D03-8BA3-7C1303F58AF2}"/>
                  </a:ext>
                </a:extLst>
              </p:cNvPr>
              <p:cNvSpPr txBox="1"/>
              <p:nvPr/>
            </p:nvSpPr>
            <p:spPr>
              <a:xfrm rot="16200000">
                <a:off x="-362125" y="3562237"/>
                <a:ext cx="1366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90000"/>
                      </a:schemeClr>
                    </a:solidFill>
                    <a:latin typeface="Raleway" panose="020B0503030101060003" pitchFamily="34" charset="0"/>
                  </a:rPr>
                  <a:t>G4-score</a:t>
                </a:r>
                <a:endParaRPr lang="en-GB" dirty="0">
                  <a:solidFill>
                    <a:schemeClr val="bg2">
                      <a:lumMod val="90000"/>
                    </a:schemeClr>
                  </a:solidFill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DDDD96F-F36F-4ABA-A2DF-6B9668084FCC}"/>
                </a:ext>
              </a:extLst>
            </p:cNvPr>
            <p:cNvSpPr/>
            <p:nvPr/>
          </p:nvSpPr>
          <p:spPr>
            <a:xfrm>
              <a:off x="6954824" y="5257800"/>
              <a:ext cx="576776" cy="477837"/>
            </a:xfrm>
            <a:prstGeom prst="rect">
              <a:avLst/>
            </a:prstGeom>
            <a:solidFill>
              <a:srgbClr val="3B3838"/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4C30464-09FE-40DC-9C80-B177C8EB6320}"/>
              </a:ext>
            </a:extLst>
          </p:cNvPr>
          <p:cNvCxnSpPr/>
          <p:nvPr/>
        </p:nvCxnSpPr>
        <p:spPr>
          <a:xfrm>
            <a:off x="6861042" y="2342344"/>
            <a:ext cx="576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FF17FD8-2E3C-48AA-B4AB-60F68D383FEB}"/>
              </a:ext>
            </a:extLst>
          </p:cNvPr>
          <p:cNvCxnSpPr/>
          <p:nvPr/>
        </p:nvCxnSpPr>
        <p:spPr>
          <a:xfrm>
            <a:off x="2976016" y="3578665"/>
            <a:ext cx="57677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4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 descr="Ein Bild, das Zeichnung, Uhr enthält.&#10;&#10;Automatisch generierte Beschreibung">
            <a:extLst>
              <a:ext uri="{FF2B5EF4-FFF2-40B4-BE49-F238E27FC236}">
                <a16:creationId xmlns:a16="http://schemas.microsoft.com/office/drawing/2014/main" id="{1579E589-38E1-467D-BFA4-6BD734C1E2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14"/>
          <a:stretch/>
        </p:blipFill>
        <p:spPr>
          <a:xfrm>
            <a:off x="207968" y="3879398"/>
            <a:ext cx="4651699" cy="2387600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98C2F9E-20FB-449B-8352-B5DDB980F0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"/>
          <a:stretch/>
        </p:blipFill>
        <p:spPr>
          <a:xfrm>
            <a:off x="6415430" y="1730940"/>
            <a:ext cx="5776570" cy="5252955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35411A7B-E0EF-4954-97D6-4FF2DF7F4B5B}"/>
              </a:ext>
            </a:extLst>
          </p:cNvPr>
          <p:cNvSpPr/>
          <p:nvPr/>
        </p:nvSpPr>
        <p:spPr>
          <a:xfrm>
            <a:off x="5509287" y="1706155"/>
            <a:ext cx="807668" cy="4738688"/>
          </a:xfrm>
          <a:prstGeom prst="leftBrace">
            <a:avLst>
              <a:gd name="adj1" fmla="val 0"/>
              <a:gd name="adj2" fmla="val 69340"/>
            </a:avLst>
          </a:prstGeom>
          <a:noFill/>
          <a:ln>
            <a:solidFill>
              <a:srgbClr val="B2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7B53A83-9155-4A1C-AB86-1ACFEC3935A4}"/>
              </a:ext>
            </a:extLst>
          </p:cNvPr>
          <p:cNvSpPr txBox="1"/>
          <p:nvPr/>
        </p:nvSpPr>
        <p:spPr>
          <a:xfrm>
            <a:off x="674922" y="148493"/>
            <a:ext cx="23705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Raleway Medium" panose="020B0603030101060003" pitchFamily="34" charset="0"/>
              </a:rPr>
              <a:t>5 4 0 0 0</a:t>
            </a:r>
          </a:p>
          <a:p>
            <a:r>
              <a:rPr lang="de-DE" sz="1600" dirty="0">
                <a:solidFill>
                  <a:schemeClr val="bg1"/>
                </a:solidFill>
                <a:latin typeface="Raleway Medium" panose="020B0603030101060003" pitchFamily="34" charset="0"/>
              </a:rPr>
              <a:t>Single   Experiments</a:t>
            </a:r>
            <a:endParaRPr lang="en-GB" sz="1600" dirty="0">
              <a:solidFill>
                <a:schemeClr val="bg1"/>
              </a:solidFill>
              <a:latin typeface="Raleway Medium" panose="020B0603030101060003" pitchFamily="34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FB8D631-DE04-48E1-A2C0-4BEF707BB21A}"/>
              </a:ext>
            </a:extLst>
          </p:cNvPr>
          <p:cNvCxnSpPr>
            <a:cxnSpLocks/>
          </p:cNvCxnSpPr>
          <p:nvPr/>
        </p:nvCxnSpPr>
        <p:spPr>
          <a:xfrm>
            <a:off x="1719518" y="1335934"/>
            <a:ext cx="0" cy="7404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B8C0D2F-B8C0-4FC2-B1E5-3FBAAAE879CA}"/>
              </a:ext>
            </a:extLst>
          </p:cNvPr>
          <p:cNvSpPr txBox="1"/>
          <p:nvPr/>
        </p:nvSpPr>
        <p:spPr>
          <a:xfrm>
            <a:off x="207968" y="2177616"/>
            <a:ext cx="48195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Raleway Medium" panose="020B0603030101060003" pitchFamily="34" charset="0"/>
              </a:rPr>
              <a:t>∑ 758.000.000</a:t>
            </a:r>
          </a:p>
          <a:p>
            <a:r>
              <a:rPr lang="en-GB" sz="2400" dirty="0">
                <a:solidFill>
                  <a:schemeClr val="bg1"/>
                </a:solidFill>
                <a:latin typeface="Raleway Medium" panose="020B0603030101060003" pitchFamily="34" charset="0"/>
              </a:rPr>
              <a:t>Single reads in one  file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6046BA9-7A15-44BF-B4A6-56818FE04040}"/>
              </a:ext>
            </a:extLst>
          </p:cNvPr>
          <p:cNvCxnSpPr>
            <a:cxnSpLocks/>
          </p:cNvCxnSpPr>
          <p:nvPr/>
        </p:nvCxnSpPr>
        <p:spPr>
          <a:xfrm>
            <a:off x="3201129" y="581445"/>
            <a:ext cx="104731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0464C6-05C0-42E1-901D-82C82DA53B12}"/>
              </a:ext>
            </a:extLst>
          </p:cNvPr>
          <p:cNvSpPr txBox="1"/>
          <p:nvPr/>
        </p:nvSpPr>
        <p:spPr>
          <a:xfrm>
            <a:off x="4486187" y="148492"/>
            <a:ext cx="23705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Raleway Medium" panose="020B0603030101060003" pitchFamily="34" charset="0"/>
              </a:rPr>
              <a:t>1 0 8 3</a:t>
            </a:r>
          </a:p>
          <a:p>
            <a:r>
              <a:rPr lang="de-DE" sz="1600" dirty="0">
                <a:solidFill>
                  <a:schemeClr val="bg1"/>
                </a:solidFill>
                <a:latin typeface="Raleway Medium" panose="020B0603030101060003" pitchFamily="34" charset="0"/>
              </a:rPr>
              <a:t>Different </a:t>
            </a:r>
            <a:r>
              <a:rPr lang="de-DE" sz="1600" dirty="0" err="1">
                <a:solidFill>
                  <a:schemeClr val="bg1"/>
                </a:solidFill>
                <a:latin typeface="Raleway Medium" panose="020B0603030101060003" pitchFamily="34" charset="0"/>
              </a:rPr>
              <a:t>factors</a:t>
            </a:r>
            <a:endParaRPr lang="en-GB" sz="1600" dirty="0">
              <a:solidFill>
                <a:schemeClr val="bg1"/>
              </a:solidFill>
              <a:latin typeface="Raleway Medium" panose="020B0603030101060003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B8C004B-0049-4991-8A25-EAD4BDCE8237}"/>
              </a:ext>
            </a:extLst>
          </p:cNvPr>
          <p:cNvGrpSpPr/>
          <p:nvPr/>
        </p:nvGrpSpPr>
        <p:grpSpPr>
          <a:xfrm>
            <a:off x="6864011" y="66010"/>
            <a:ext cx="5197668" cy="1124014"/>
            <a:chOff x="6321490" y="1030288"/>
            <a:chExt cx="6137830" cy="1327327"/>
          </a:xfrm>
        </p:grpSpPr>
        <p:pic>
          <p:nvPicPr>
            <p:cNvPr id="15" name="Grafik 14" descr="Ein Bild, das Screenshot, Zeichnung enthält.&#10;&#10;Automatisch generierte Beschreibung">
              <a:extLst>
                <a:ext uri="{FF2B5EF4-FFF2-40B4-BE49-F238E27FC236}">
                  <a16:creationId xmlns:a16="http://schemas.microsoft.com/office/drawing/2014/main" id="{F278C6AB-A541-4EE7-9780-87A902FC9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7"/>
            <a:stretch/>
          </p:blipFill>
          <p:spPr>
            <a:xfrm>
              <a:off x="7112000" y="1030288"/>
              <a:ext cx="5347320" cy="1327327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0833A3D-D4D0-4B89-BB7A-9C8E4CB20ADD}"/>
                </a:ext>
              </a:extLst>
            </p:cNvPr>
            <p:cNvSpPr txBox="1"/>
            <p:nvPr/>
          </p:nvSpPr>
          <p:spPr>
            <a:xfrm>
              <a:off x="6321490" y="1457475"/>
              <a:ext cx="81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ChIP-Seq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615F89B-5E6F-4DAA-A03D-7F28285FC4BF}"/>
                </a:ext>
              </a:extLst>
            </p:cNvPr>
            <p:cNvSpPr txBox="1"/>
            <p:nvPr/>
          </p:nvSpPr>
          <p:spPr>
            <a:xfrm>
              <a:off x="6321490" y="1776740"/>
              <a:ext cx="81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DNAse-Seq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44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AE80719-C8BC-472F-912D-53E471C1B676}"/>
              </a:ext>
            </a:extLst>
          </p:cNvPr>
          <p:cNvSpPr/>
          <p:nvPr/>
        </p:nvSpPr>
        <p:spPr>
          <a:xfrm>
            <a:off x="5236237" y="3428999"/>
            <a:ext cx="1014412" cy="155135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6F233A3-031D-4486-9BE4-B03D38B09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17131"/>
              </p:ext>
            </p:extLst>
          </p:nvPr>
        </p:nvGraphicFramePr>
        <p:xfrm>
          <a:off x="6516806" y="179195"/>
          <a:ext cx="4797288" cy="6499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644">
                  <a:extLst>
                    <a:ext uri="{9D8B030D-6E8A-4147-A177-3AD203B41FA5}">
                      <a16:colId xmlns:a16="http://schemas.microsoft.com/office/drawing/2014/main" val="3294936713"/>
                    </a:ext>
                  </a:extLst>
                </a:gridCol>
                <a:gridCol w="2398644">
                  <a:extLst>
                    <a:ext uri="{9D8B030D-6E8A-4147-A177-3AD203B41FA5}">
                      <a16:colId xmlns:a16="http://schemas.microsoft.com/office/drawing/2014/main" val="3558282201"/>
                    </a:ext>
                  </a:extLst>
                </a:gridCol>
              </a:tblGrid>
              <a:tr h="32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Experimental ID (SRX, ERX, DRX)</a:t>
                      </a:r>
                      <a:endParaRPr lang="pt-BR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SRX968419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582079"/>
                  </a:ext>
                </a:extLst>
              </a:tr>
              <a:tr h="248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Genome assembly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hg19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32048"/>
                  </a:ext>
                </a:extLst>
              </a:tr>
              <a:tr h="248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Antigen class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TFs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45217"/>
                  </a:ext>
                </a:extLst>
              </a:tr>
              <a:tr h="248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Antigen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EPAS1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00999"/>
                  </a:ext>
                </a:extLst>
              </a:tr>
              <a:tr h="248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Cell type class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Kidney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284320"/>
                  </a:ext>
                </a:extLst>
              </a:tr>
              <a:tr h="248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Cell type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786-O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499343"/>
                  </a:ext>
                </a:extLst>
              </a:tr>
              <a:tr h="32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Cell type description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Renal Cancer Cell Line</a:t>
                      </a:r>
                      <a:endParaRPr lang="en-GB" sz="16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74013"/>
                  </a:ext>
                </a:extLst>
              </a:tr>
              <a:tr h="865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Processing logs (# of reads, % mapped, % duplicates, # of peaks [Q &lt; 1E-05])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30180878,82.3,42.1,6691</a:t>
                      </a:r>
                      <a:endParaRPr lang="en-GB" sz="16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570152"/>
                  </a:ext>
                </a:extLst>
              </a:tr>
              <a:tr h="14063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Title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GSM1642766: ChIP-Seq of HIF-2a in 786-O with HIF-1a re-expression Homo sapiens ChIP-Seq;Cell group=Kidney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982570"/>
                  </a:ext>
                </a:extLst>
              </a:tr>
              <a:tr h="97359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Meta data submitted by authors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Renal Cancer Cell Line;cell line=786-O;transfection=HIF-1a (pRRL-HIF-1a);</a:t>
                      </a:r>
                      <a:endParaRPr lang="en-GB" sz="1600" b="0" i="0" u="none" strike="noStrike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06834"/>
                  </a:ext>
                </a:extLst>
              </a:tr>
              <a:tr h="11899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Speak Pro" panose="020B0504020101020102" pitchFamily="34" charset="0"/>
                        </a:rPr>
                        <a:t>Chip antibody=HIF-2alpha Antibody (PM9); 700 . 9869 10464 204,255,0 </a:t>
                      </a:r>
                      <a:endParaRPr lang="en-GB" sz="16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Speak Pro" panose="020B0504020101020102" pitchFamily="34" charset="0"/>
                      </a:endParaRPr>
                    </a:p>
                  </a:txBody>
                  <a:tcPr marL="3767" marR="3767" marT="37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13506"/>
                  </a:ext>
                </a:extLst>
              </a:tr>
            </a:tbl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CBDF9D2-AB48-4B0A-9067-B4386D52E70E}"/>
              </a:ext>
            </a:extLst>
          </p:cNvPr>
          <p:cNvGrpSpPr/>
          <p:nvPr/>
        </p:nvGrpSpPr>
        <p:grpSpPr>
          <a:xfrm>
            <a:off x="-227231" y="-2876688"/>
            <a:ext cx="4817374" cy="12473880"/>
            <a:chOff x="462090" y="-2876688"/>
            <a:chExt cx="4817374" cy="12473880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E5F77A07-649E-4D28-AF30-F9DF87F3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50" y="1240054"/>
              <a:ext cx="4598714" cy="4247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track name="EPAS1 (@ All cell types) 50"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url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="http://chip-atlas.org/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view?id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=$$"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gffTags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="on"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chr1 9869 10464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ID=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SRX968419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;Name=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EPAS1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%20(@%20786-O);Title=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GSM1642766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:%20ChIP-Seq%20of%20HIF-2a%20in%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20786-O%20with%20HIF-1a%20re-expression%3B%20Homo%20sapiens%3B%20ChIP-Seq;Cell%20group=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Kidney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&lt;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br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&gt;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source_name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Renal%20Cancer%20Cell%20Line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;cell%20line=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786-O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;transfection=HIF-1a%20(pRRL-HIF-1a);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chip%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20antibody=HIF-2alpha%20Antibody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%20(PM9);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700 . 9869 10464 204,255,0 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82D0951-DA83-48E5-94AF-4DB4C6E16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50" y="-2876688"/>
              <a:ext cx="4598714" cy="4247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track name="EPAS1 (@ All cell types) 50"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url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="http://chip-atlas.org/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view?id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=$$"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gffTags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="on" chr1 9869 10464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ID=SRX968419;Name=EPAS1%20(@%20786-O);Title=GSM1642766:%20ChIP-Seq%20of%20HIF-2a%20in%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20786-O%20with%20HIF-1a%20re-expression%3B%20Homo%20sapiens%3B%20ChIP-Seq;Cell%20group=Kidney;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&lt;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br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&gt;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source_name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=Renal%20Cancer%20Cell%20Line;cell%20line=786-O;transfection=HIF-1a%20(pRRL-HIF-1a);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chip%20antibody=HIF-2alpha%20Antibody%20(PM9); 700 . 9869 10464 204,255,0 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D14246F-7838-4DAD-BD9F-26CBAC76C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50" y="5349875"/>
              <a:ext cx="4598714" cy="4247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track name="EPAS1 (@ All cell types) 50"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url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="http://chip-atlas.org/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view?id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=$$"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gffTags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="on" chr1 9869 10464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ID=SRX968419;Name=EPAS1%20(@%20786-O);Title=GSM1642766:%20ChIP-Seq%20of%20HIF-2a%20in%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20786-O%20with%20HIF-1a%20re-expression%3B%20Homo%20sapiens%3B%20ChIP-Seq;Cell%20group=Kidney;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&lt;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br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&gt;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source_name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=Renal%20Cancer%20Cell%20Line;cell%20line=786-O;transfection=HIF-1a%20(pRRL-HIF-1a);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Speak Pro" panose="020B0504020101020102" pitchFamily="34" charset="0"/>
                  <a:ea typeface="Source Sans Pro" panose="020B0503030403020204" pitchFamily="34" charset="0"/>
                </a:rPr>
                <a:t>chip%20antibody=HIF-2alpha%20Antibody%20(PM9); 700 . 9869 10464 204,255,0 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270EC98-D0D9-4DC1-81A2-F3813ADFEE68}"/>
                </a:ext>
              </a:extLst>
            </p:cNvPr>
            <p:cNvSpPr/>
            <p:nvPr/>
          </p:nvSpPr>
          <p:spPr>
            <a:xfrm>
              <a:off x="641816" y="-215429"/>
              <a:ext cx="4496161" cy="1655762"/>
            </a:xfrm>
            <a:prstGeom prst="rect">
              <a:avLst/>
            </a:prstGeom>
            <a:gradFill flip="none" rotWithShape="1">
              <a:gsLst>
                <a:gs pos="0">
                  <a:srgbClr val="3B3838"/>
                </a:gs>
                <a:gs pos="100000">
                  <a:srgbClr val="3B3838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20A5CA-7D9A-4A37-9022-A971E69D63BB}"/>
                </a:ext>
              </a:extLst>
            </p:cNvPr>
            <p:cNvSpPr/>
            <p:nvPr/>
          </p:nvSpPr>
          <p:spPr>
            <a:xfrm rot="10800000">
              <a:off x="462090" y="5346036"/>
              <a:ext cx="4714821" cy="1655762"/>
            </a:xfrm>
            <a:prstGeom prst="rect">
              <a:avLst/>
            </a:prstGeom>
            <a:gradFill flip="none" rotWithShape="1">
              <a:gsLst>
                <a:gs pos="0">
                  <a:srgbClr val="3B3838"/>
                </a:gs>
                <a:gs pos="100000">
                  <a:srgbClr val="3B3838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97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pic>
        <p:nvPicPr>
          <p:cNvPr id="8" name="Grafik 7" descr="Ein Bild, das Screenshot, Gerät enthält.&#10;&#10;Automatisch generierte Beschreibung">
            <a:extLst>
              <a:ext uri="{FF2B5EF4-FFF2-40B4-BE49-F238E27FC236}">
                <a16:creationId xmlns:a16="http://schemas.microsoft.com/office/drawing/2014/main" id="{540F6E32-03EE-471C-BD7D-2680AC799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4638" y="-1381258"/>
            <a:ext cx="15550026" cy="87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5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6D08EE-71AA-4FBB-8E04-A6E4659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" y="173038"/>
            <a:ext cx="10287000" cy="68580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5207C777-BDFD-4541-B454-069F723816EC}"/>
              </a:ext>
            </a:extLst>
          </p:cNvPr>
          <p:cNvSpPr txBox="1"/>
          <p:nvPr/>
        </p:nvSpPr>
        <p:spPr>
          <a:xfrm>
            <a:off x="331304" y="291496"/>
            <a:ext cx="1154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#</a:t>
            </a:r>
            <a:r>
              <a:rPr lang="en-GB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of experiments per target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06983A-3D63-4F2A-88AC-89C3E839D555}"/>
              </a:ext>
            </a:extLst>
          </p:cNvPr>
          <p:cNvSpPr txBox="1"/>
          <p:nvPr/>
        </p:nvSpPr>
        <p:spPr>
          <a:xfrm>
            <a:off x="6722475" y="38568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DNAse-Seq</a:t>
            </a:r>
            <a:endParaRPr lang="en-GB" sz="1200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06983A-3D63-4F2A-88AC-89C3E839D555}"/>
              </a:ext>
            </a:extLst>
          </p:cNvPr>
          <p:cNvSpPr txBox="1"/>
          <p:nvPr/>
        </p:nvSpPr>
        <p:spPr>
          <a:xfrm>
            <a:off x="6722475" y="38568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DNAse-Seq</a:t>
            </a:r>
            <a:endParaRPr lang="en-GB" sz="1200" dirty="0">
              <a:solidFill>
                <a:srgbClr val="3B3838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6B0D37-5D42-43DE-966C-972DACDC0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4"/>
          <a:stretch/>
        </p:blipFill>
        <p:spPr>
          <a:xfrm>
            <a:off x="591068" y="173038"/>
            <a:ext cx="10514563" cy="63934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8ED5B79-CCA8-4FC5-9A9C-567511929ECA}"/>
              </a:ext>
            </a:extLst>
          </p:cNvPr>
          <p:cNvSpPr txBox="1"/>
          <p:nvPr/>
        </p:nvSpPr>
        <p:spPr>
          <a:xfrm>
            <a:off x="331304" y="291496"/>
            <a:ext cx="1154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Spread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of</a:t>
            </a:r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G4-factors</a:t>
            </a:r>
            <a:endParaRPr lang="en-GB" sz="2800" dirty="0">
              <a:solidFill>
                <a:schemeClr val="bg1"/>
              </a:solidFill>
              <a:latin typeface="Raleway Medium" panose="020B06030301010600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06983A-3D63-4F2A-88AC-89C3E839D555}"/>
              </a:ext>
            </a:extLst>
          </p:cNvPr>
          <p:cNvSpPr txBox="1"/>
          <p:nvPr/>
        </p:nvSpPr>
        <p:spPr>
          <a:xfrm>
            <a:off x="6722475" y="38568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DNAse-Seq</a:t>
            </a:r>
            <a:endParaRPr lang="en-GB" sz="1200" dirty="0">
              <a:solidFill>
                <a:srgbClr val="3B3838"/>
              </a:solidFill>
            </a:endParaRP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09DED16-0AAC-4CE1-A78A-C050CFEB6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1" y="1588"/>
            <a:ext cx="10675189" cy="6858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C1A25E-4BE0-4615-A0BE-40EFB5DF3D14}"/>
              </a:ext>
            </a:extLst>
          </p:cNvPr>
          <p:cNvSpPr txBox="1"/>
          <p:nvPr/>
        </p:nvSpPr>
        <p:spPr>
          <a:xfrm>
            <a:off x="331304" y="291496"/>
            <a:ext cx="1154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Frequency</a:t>
            </a:r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of</a:t>
            </a:r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G4-factors</a:t>
            </a:r>
            <a:endParaRPr lang="en-GB" sz="2800" dirty="0">
              <a:solidFill>
                <a:schemeClr val="bg1"/>
              </a:solidFill>
              <a:latin typeface="Raleway Medium" panose="020B06030301010600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1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06983A-3D63-4F2A-88AC-89C3E839D555}"/>
              </a:ext>
            </a:extLst>
          </p:cNvPr>
          <p:cNvSpPr txBox="1"/>
          <p:nvPr/>
        </p:nvSpPr>
        <p:spPr>
          <a:xfrm>
            <a:off x="6722475" y="38568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DNAse-Seq</a:t>
            </a:r>
            <a:endParaRPr lang="en-GB" sz="1200" dirty="0">
              <a:solidFill>
                <a:srgbClr val="3B3838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0A3079-A43A-462E-9A1D-331B78FE3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44" y="-55562"/>
            <a:ext cx="10179363" cy="6858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5AE589D-A3AF-4353-A1D5-C327AD18347B}"/>
              </a:ext>
            </a:extLst>
          </p:cNvPr>
          <p:cNvSpPr txBox="1"/>
          <p:nvPr/>
        </p:nvSpPr>
        <p:spPr>
          <a:xfrm>
            <a:off x="331304" y="291496"/>
            <a:ext cx="1154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#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of</a:t>
            </a:r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reads</a:t>
            </a:r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per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experiment</a:t>
            </a:r>
            <a:endParaRPr lang="en-GB" sz="2800" dirty="0">
              <a:solidFill>
                <a:schemeClr val="bg1"/>
              </a:solidFill>
              <a:latin typeface="Raleway Medium" panose="020B06030301010600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5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230C-D760-4E37-BD8A-58550D88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208AAD-1F6C-4928-9C11-65C646D3D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5ABA1E-C80A-4C9F-A53D-9836BF3890B6}"/>
              </a:ext>
            </a:extLst>
          </p:cNvPr>
          <p:cNvSpPr/>
          <p:nvPr/>
        </p:nvSpPr>
        <p:spPr>
          <a:xfrm>
            <a:off x="-106017" y="-92765"/>
            <a:ext cx="12417287" cy="70766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2E2E2"/>
                </a:solidFill>
              </a:rPr>
              <a:t>  </a:t>
            </a:r>
            <a:endParaRPr lang="en-GB" dirty="0">
              <a:solidFill>
                <a:srgbClr val="E2E2E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95CC8E-70A9-4BF5-9154-6DCE167D8806}"/>
              </a:ext>
            </a:extLst>
          </p:cNvPr>
          <p:cNvSpPr txBox="1"/>
          <p:nvPr/>
        </p:nvSpPr>
        <p:spPr>
          <a:xfrm>
            <a:off x="6496050" y="3162300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ChIP-Seq</a:t>
            </a:r>
            <a:endParaRPr lang="en-GB" sz="1200" dirty="0">
              <a:solidFill>
                <a:srgbClr val="3B3838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06983A-3D63-4F2A-88AC-89C3E839D555}"/>
              </a:ext>
            </a:extLst>
          </p:cNvPr>
          <p:cNvSpPr txBox="1"/>
          <p:nvPr/>
        </p:nvSpPr>
        <p:spPr>
          <a:xfrm>
            <a:off x="6722475" y="38568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B3838"/>
                </a:solidFill>
              </a:rPr>
              <a:t>DNAse-Seq</a:t>
            </a:r>
            <a:endParaRPr lang="en-GB" sz="1200" dirty="0">
              <a:solidFill>
                <a:srgbClr val="3B3838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B55C69-8E62-4147-8645-4FE4C1517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4"/>
          <a:stretch/>
        </p:blipFill>
        <p:spPr>
          <a:xfrm>
            <a:off x="1005464" y="173038"/>
            <a:ext cx="10194324" cy="63934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E147402-5570-415D-8516-34A2EFD0184C}"/>
              </a:ext>
            </a:extLst>
          </p:cNvPr>
          <p:cNvSpPr txBox="1"/>
          <p:nvPr/>
        </p:nvSpPr>
        <p:spPr>
          <a:xfrm>
            <a:off x="331304" y="291496"/>
            <a:ext cx="1154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Spread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of</a:t>
            </a:r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standard</a:t>
            </a:r>
            <a:r>
              <a:rPr lang="de-DE" sz="2800" dirty="0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Raleway Medium" panose="020B0603030101060003" pitchFamily="34" charset="0"/>
                <a:ea typeface="Roboto" panose="02000000000000000000" pitchFamily="2" charset="0"/>
              </a:rPr>
              <a:t>deviation</a:t>
            </a:r>
            <a:endParaRPr lang="en-GB" sz="2800" dirty="0">
              <a:solidFill>
                <a:schemeClr val="bg1"/>
              </a:solidFill>
              <a:latin typeface="Raleway Medium" panose="020B06030301010600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5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Microsoft Office PowerPoint</Application>
  <PresentationFormat>Breitbild</PresentationFormat>
  <Paragraphs>425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Raleway ExtraLight</vt:lpstr>
      <vt:lpstr>Raleway Medium</vt:lpstr>
      <vt:lpstr>Speak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Tilmann</dc:creator>
  <cp:lastModifiedBy>Tilmann</cp:lastModifiedBy>
  <cp:revision>125</cp:revision>
  <dcterms:created xsi:type="dcterms:W3CDTF">2019-12-05T12:06:28Z</dcterms:created>
  <dcterms:modified xsi:type="dcterms:W3CDTF">2020-05-07T20:55:57Z</dcterms:modified>
</cp:coreProperties>
</file>