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216464d1f_6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e216464d1f_6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216464d1f_6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e216464d1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216464d1f_6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e216464d1f_6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216464d1f_6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e216464d1f_6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216464d1f_6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e216464d1f_6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216464d1f_6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e216464d1f_6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216464d1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e216464d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216464d1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e216464d1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216464d1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e216464d1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216464d1f_6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e216464d1f_6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216464d1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216464d1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216464d1f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e216464d1f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216464d1f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e216464d1f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216464d1f_6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e216464d1f_6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и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і вертикальни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ий заголовок і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 та вміс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ий слайд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 розділу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’єкти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рівняння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Лише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міст і підпис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і підпис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2423592" y="2377936"/>
            <a:ext cx="7344816" cy="210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4000"/>
              <a:buFont typeface="Times New Roman"/>
              <a:buNone/>
            </a:pPr>
            <a:r>
              <a:rPr lang="uk-UA" sz="4000" b="1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Курсова робота</a:t>
            </a:r>
            <a:br>
              <a:rPr lang="uk-UA" sz="2400" b="1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-UA" sz="2400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 дисципліни «Мови Прикладного Програмування»</a:t>
            </a:r>
            <a:br>
              <a:rPr lang="uk-UA" sz="2400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-UA" sz="2400" b="1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</a:t>
            </a:r>
            <a:r>
              <a:rPr lang="uk-UA" sz="2400" b="1" dirty="0" err="1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Арома</a:t>
            </a:r>
            <a:r>
              <a:rPr lang="uk-UA" sz="2400" b="1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магазин»</a:t>
            </a:r>
            <a:endParaRPr sz="2400" b="1" dirty="0">
              <a:solidFill>
                <a:srgbClr val="352D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4568475" y="5157200"/>
            <a:ext cx="75414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None/>
            </a:pPr>
            <a:r>
              <a:rPr lang="uk-UA" sz="2000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	   Виконали студенти 3 курсу групи КС32 та КС31</a:t>
            </a:r>
            <a:endParaRPr sz="2000" dirty="0">
              <a:solidFill>
                <a:srgbClr val="352D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2D1F"/>
              </a:buClr>
              <a:buSzPts val="2000"/>
              <a:buNone/>
            </a:pPr>
            <a:r>
              <a:rPr lang="uk-UA" sz="2000" dirty="0" err="1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Жигайло</a:t>
            </a:r>
            <a:r>
              <a:rPr lang="uk-UA" sz="2000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Іван, Шульгін Ярослав, Мірошниченко Марія, </a:t>
            </a:r>
            <a:r>
              <a:rPr lang="uk-UA" sz="2000" dirty="0" err="1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Лобко</a:t>
            </a:r>
            <a:r>
              <a:rPr lang="uk-UA" sz="2000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Єва</a:t>
            </a:r>
            <a:endParaRPr sz="2000" dirty="0">
              <a:solidFill>
                <a:srgbClr val="352D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/>
          <p:nvPr/>
        </p:nvSpPr>
        <p:spPr>
          <a:xfrm flipH="1">
            <a:off x="0" y="-27384"/>
            <a:ext cx="58357" cy="2088232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 flipH="1">
            <a:off x="12127656" y="4769768"/>
            <a:ext cx="58357" cy="2088232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43466" y="225223"/>
            <a:ext cx="11014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4540" marR="16510" lvl="0" indent="-22923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ХАРКІВСЬКИЙ НАЦІОНАЛЬНИЙ УНІВЕРСИТЕТ ІМ. В.Н. КАРАЗІНА</a:t>
            </a:r>
            <a:endParaRPr dirty="0"/>
          </a:p>
          <a:p>
            <a:pPr marL="764540" marR="16510" lvl="0" indent="-229234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uk-UA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КОМП’ЮТЕРНИХ НАУК</a:t>
            </a:r>
            <a:endParaRPr dirty="0"/>
          </a:p>
          <a:p>
            <a:pPr marL="764540" marR="16510" lvl="0" indent="-229234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uk-UA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ШТУЧНОГО ІНТЕЛЕКТУ ТА ПРОГРАМНОГО ЗАБЕЗПЕЧЕННЯ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271896" y="6371901"/>
            <a:ext cx="16482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ХАРКІВ</a:t>
            </a:r>
            <a:r>
              <a:rPr lang="uk-UA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1800" b="1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-2024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 rot="10800000">
            <a:off x="119455" y="5647522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/>
          <p:nvPr/>
        </p:nvSpPr>
        <p:spPr>
          <a:xfrm rot="-5400000">
            <a:off x="640965" y="6192681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663724" y="1826784"/>
            <a:ext cx="44646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6816080" y="4913479"/>
            <a:ext cx="4752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0" y="0"/>
            <a:ext cx="1219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ПЕРЕГЛЯД ТОВАРІВ</a:t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251" y="572700"/>
            <a:ext cx="9735499" cy="59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/>
          <p:nvPr/>
        </p:nvSpPr>
        <p:spPr>
          <a:xfrm rot="10800000">
            <a:off x="119455" y="5647522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/>
          <p:nvPr/>
        </p:nvSpPr>
        <p:spPr>
          <a:xfrm rot="-5400000">
            <a:off x="640965" y="6192681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663724" y="1826784"/>
            <a:ext cx="44646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6816080" y="4913479"/>
            <a:ext cx="4752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0" y="0"/>
            <a:ext cx="1219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ПЕРЕГЛЯД ТОВАРУ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25" y="1028361"/>
            <a:ext cx="10761950" cy="48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 rot="10800000">
            <a:off x="119455" y="5647522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/>
          <p:nvPr/>
        </p:nvSpPr>
        <p:spPr>
          <a:xfrm rot="-5400000">
            <a:off x="640965" y="6192681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663724" y="1826784"/>
            <a:ext cx="44646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6816080" y="4913479"/>
            <a:ext cx="4752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0" y="106000"/>
            <a:ext cx="1219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ВІДГУКИ</a:t>
            </a: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851" y="1822526"/>
            <a:ext cx="4193025" cy="32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730" y="2604454"/>
            <a:ext cx="5159617" cy="1649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/>
          <p:nvPr/>
        </p:nvSpPr>
        <p:spPr>
          <a:xfrm rot="10800000">
            <a:off x="119455" y="5647522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/>
          <p:nvPr/>
        </p:nvSpPr>
        <p:spPr>
          <a:xfrm rot="-5400000">
            <a:off x="640965" y="6192681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663724" y="1826784"/>
            <a:ext cx="44646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6816080" y="4913479"/>
            <a:ext cx="4752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0" y="0"/>
            <a:ext cx="1219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УЛЮБЛЕНІ ТОВАРИ</a:t>
            </a:r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330" y="572700"/>
            <a:ext cx="7855350" cy="59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 rot="10800000">
            <a:off x="119455" y="5647522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/>
          <p:nvPr/>
        </p:nvSpPr>
        <p:spPr>
          <a:xfrm rot="-5400000">
            <a:off x="640965" y="6192681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663724" y="1826784"/>
            <a:ext cx="44646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6816080" y="4913479"/>
            <a:ext cx="4752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-12" y="137800"/>
            <a:ext cx="1219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КОШИК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87" y="1178250"/>
            <a:ext cx="11046823" cy="37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1670309" y="199369"/>
            <a:ext cx="914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73152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uk-UA" sz="2800" b="1">
                <a:latin typeface="Times New Roman"/>
                <a:ea typeface="Times New Roman"/>
                <a:cs typeface="Times New Roman"/>
                <a:sym typeface="Times New Roman"/>
              </a:rPr>
              <a:t>ОФОРМЛЕННЯ ЗАМОВЛЕННЯ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7"/>
          <p:cNvSpPr/>
          <p:nvPr/>
        </p:nvSpPr>
        <p:spPr>
          <a:xfrm rot="5400000">
            <a:off x="785571" y="6075052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083" y="692569"/>
            <a:ext cx="5603828" cy="5860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 rot="10800000">
            <a:off x="119455" y="5647522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/>
          <p:nvPr/>
        </p:nvSpPr>
        <p:spPr>
          <a:xfrm rot="-5400000">
            <a:off x="640965" y="6192681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663724" y="1826784"/>
            <a:ext cx="44646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6816080" y="4913479"/>
            <a:ext cx="4752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0" y="455800"/>
            <a:ext cx="1219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АДМІН ПАНЕЛЬ</a:t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037" y="1411013"/>
            <a:ext cx="4637936" cy="4035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1670309" y="199369"/>
            <a:ext cx="9144000" cy="4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73152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uk-UA" sz="2800" b="1">
                <a:latin typeface="Times New Roman"/>
                <a:ea typeface="Times New Roman"/>
                <a:cs typeface="Times New Roman"/>
                <a:sym typeface="Times New Roman"/>
              </a:rPr>
              <a:t>Адмін-панель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9"/>
          <p:cNvSpPr/>
          <p:nvPr/>
        </p:nvSpPr>
        <p:spPr>
          <a:xfrm rot="5400000">
            <a:off x="785552" y="6075152"/>
            <a:ext cx="45719" cy="1090119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50" y="1739786"/>
            <a:ext cx="4485200" cy="26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3875" y="1077250"/>
            <a:ext cx="4328501" cy="39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3141750" y="262213"/>
            <a:ext cx="59085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ct val="100000"/>
              <a:buFont typeface="Times New Roman"/>
              <a:buNone/>
            </a:pPr>
            <a:r>
              <a:rPr lang="uk-UA" b="1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ФУНКЦІЇ ДОДАТКУ</a:t>
            </a:r>
            <a:endParaRPr b="1" dirty="0">
              <a:solidFill>
                <a:srgbClr val="352D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0"/>
          <p:cNvSpPr/>
          <p:nvPr/>
        </p:nvSpPr>
        <p:spPr>
          <a:xfrm flipH="1">
            <a:off x="-143" y="1052736"/>
            <a:ext cx="58500" cy="12960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187963" y="5036409"/>
            <a:ext cx="110892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0"/>
          <p:cNvSpPr/>
          <p:nvPr/>
        </p:nvSpPr>
        <p:spPr>
          <a:xfrm flipH="1">
            <a:off x="12146400" y="2626312"/>
            <a:ext cx="45600" cy="18003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0"/>
          <p:cNvSpPr/>
          <p:nvPr/>
        </p:nvSpPr>
        <p:spPr>
          <a:xfrm flipH="1">
            <a:off x="-144" y="4910034"/>
            <a:ext cx="58500" cy="13641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458500" y="1000400"/>
            <a:ext cx="11403300" cy="6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lang="uk-UA" sz="2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Авторизація та реєстрація</a:t>
            </a:r>
            <a:endParaRPr sz="2400" b="1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uk-UA" sz="19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Користувачі можуть створювати обліковий запис і входити в систему для отримання персоналізованого досвіду.</a:t>
            </a:r>
            <a:endParaRPr sz="19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lang="uk-UA" sz="2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Купівля </a:t>
            </a:r>
            <a:r>
              <a:rPr lang="uk-UA" sz="24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арома</a:t>
            </a:r>
            <a:r>
              <a:rPr lang="uk-UA" sz="2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продуктів</a:t>
            </a:r>
            <a:endParaRPr sz="2400" b="1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uk-UA" sz="19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Можливість переглядати асортимент </a:t>
            </a:r>
            <a:r>
              <a:rPr lang="uk-UA" sz="19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арома</a:t>
            </a:r>
            <a:r>
              <a:rPr lang="uk-UA" sz="19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продуктів, вибирати та купувати їх онлайн.</a:t>
            </a:r>
            <a:endParaRPr sz="19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lang="uk-UA" sz="2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Перегляд кошика</a:t>
            </a:r>
            <a:endParaRPr sz="2400" b="1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uk-UA" sz="19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Користувачі можуть переглядати свій кошик, редагувати його вміст та продовжувати покупку.</a:t>
            </a:r>
            <a:endParaRPr sz="19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lang="uk-UA" sz="2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Додавання в улюблені товари</a:t>
            </a:r>
            <a:endParaRPr sz="2400" b="1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uk-UA" sz="19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Функція дозволяє додавати улюблені товари до списку обраного для зручного доступу в майбутньому.</a:t>
            </a:r>
            <a:endParaRPr sz="19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lang="uk-UA" sz="2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Оформлення замовлення</a:t>
            </a:r>
            <a:endParaRPr sz="2400" b="1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uk-UA" sz="19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Інтуїтивно зрозумілий процес оформлення замовлення, включаючи вибір способу доставки та оплати.</a:t>
            </a:r>
            <a:endParaRPr sz="19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lang="uk-UA" sz="2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Залишення відгуків</a:t>
            </a:r>
            <a:endParaRPr sz="2400" b="1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uk-UA" sz="19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Користувачі можуть залишати відгуки про придбані парфуми, допомагаючи іншим покупцям зробити вибір.</a:t>
            </a:r>
            <a:endParaRPr sz="19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4458000" y="175935"/>
            <a:ext cx="32760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ct val="100000"/>
              <a:buFont typeface="Times New Roman"/>
              <a:buNone/>
            </a:pPr>
            <a:r>
              <a:rPr lang="uk-UA" b="1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ВИСНОВКИ</a:t>
            </a:r>
            <a:endParaRPr b="1" dirty="0">
              <a:solidFill>
                <a:srgbClr val="352D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244344" y="1375081"/>
            <a:ext cx="110892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100"/>
              <a:buFont typeface="Arial"/>
              <a:buNone/>
            </a:pPr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551400" y="1139822"/>
            <a:ext cx="11089200" cy="53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3600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ході роботи було розроблено програмне забезпечення, яке ефективно автоматизує процеси управління </a:t>
            </a:r>
            <a:r>
              <a:rPr lang="uk-UA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арома</a:t>
            </a:r>
            <a:r>
              <a:rPr lang="uk-UA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магазином. Для досягнення поставленої мети були вирішені такі завдання: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3600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Розроблено модулі для управління товарами, включаючи додавання нових продуктів, оновлення інформації про існуючі продукти та видалення записів. Забезпечено зручний інтерфейс для користувачів для виконання цих операцій.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3600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Створено функціонал для обробки замовлень, який дозволяє клієнтам робити замовлення, а адміністраторам - обробляти їх, включаючи перевірку наявності товарів та управління статусами замовлень.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3600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Розроблено систему управління клієнтськими даними, що дозволяє додавати нових клієнтів, оновлювати інформацію про них та вести облік історії покупок.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075470" y="256098"/>
            <a:ext cx="374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ct val="100000"/>
              <a:buFont typeface="Times New Roman"/>
              <a:buNone/>
            </a:pPr>
            <a:r>
              <a:rPr lang="uk-UA" sz="4000" b="1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ВСТУП</a:t>
            </a:r>
            <a:endParaRPr sz="4000" b="1">
              <a:solidFill>
                <a:srgbClr val="352D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523198" y="1209200"/>
            <a:ext cx="11145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220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сучасному світі, існує багато можливостей для створення унікальних ароматів, але знайти свій ідеальний арома продукт стає справжнім випробуванням. Однак дедалі менше людей мають час і можливість досліджувати світ ароматів та обмінюватися своїми відкриттями. Саме тому ми створили наш арома магазин – місце, де кожен може знайти свій неповторний аромат.</a:t>
            </a:r>
            <a:endParaRPr sz="2200">
              <a:solidFill>
                <a:srgbClr val="352D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352D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220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Наш арома магазин – це не просто магазин парфумерії, а справжня платформа для поціновувачів ароматів. Тут ви можете знайти широкий асортимент ексклюзивних парфумів та арома товарів, залишати відгуки та знайти той товар, котрий підходить саме тобі. Запрошуємо вас у світ ароматів, де кожен запах розповідає свою історію!</a:t>
            </a:r>
            <a:endParaRPr sz="2200">
              <a:solidFill>
                <a:srgbClr val="352D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200"/>
              <a:buNone/>
            </a:pPr>
            <a:endParaRPr sz="2200">
              <a:solidFill>
                <a:srgbClr val="352D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/>
          <p:nvPr/>
        </p:nvSpPr>
        <p:spPr>
          <a:xfrm flipH="1">
            <a:off x="-144" y="1484784"/>
            <a:ext cx="58500" cy="14403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 flipH="1">
            <a:off x="12127513" y="4420302"/>
            <a:ext cx="58500" cy="20883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/>
        </p:nvSpPr>
        <p:spPr>
          <a:xfrm>
            <a:off x="0" y="2830624"/>
            <a:ext cx="1219200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ct val="100000"/>
              <a:buFont typeface="Times New Roman"/>
              <a:buNone/>
            </a:pPr>
            <a:r>
              <a:rPr lang="uk-UA" sz="8000" b="1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ДЯКУЮ ЗА УВАГУ!</a:t>
            </a:r>
            <a:endParaRPr sz="8000" b="1">
              <a:solidFill>
                <a:srgbClr val="352D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2717749" y="266700"/>
            <a:ext cx="776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ct val="100000"/>
              <a:buFont typeface="Times New Roman"/>
              <a:buNone/>
            </a:pPr>
            <a:r>
              <a:rPr lang="uk-UA" sz="4000" b="1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 РОБОТИ ТА РОЗРОБКА </a:t>
            </a:r>
            <a:endParaRPr sz="4000" b="1">
              <a:solidFill>
                <a:srgbClr val="352D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41156" y="1046918"/>
            <a:ext cx="52521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200"/>
              <a:buNone/>
            </a:pPr>
            <a:r>
              <a:rPr lang="uk-UA" sz="2200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Мета: Розробити зручний та функціональний додаток </a:t>
            </a:r>
            <a:r>
              <a:rPr lang="uk-UA" sz="2200" dirty="0" err="1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арома</a:t>
            </a:r>
            <a:r>
              <a:rPr lang="uk-UA" sz="2200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магазину на платформі </a:t>
            </a:r>
            <a:r>
              <a:rPr lang="uk-UA" sz="2200" dirty="0" err="1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Ruby</a:t>
            </a:r>
            <a:r>
              <a:rPr lang="uk-UA" sz="2200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200" dirty="0" err="1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lang="uk-UA" sz="2200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200" dirty="0" err="1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Rails</a:t>
            </a:r>
            <a:r>
              <a:rPr lang="uk-UA" sz="2200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який дозволить користувачам легко знаходити, обирати та замовляти </a:t>
            </a:r>
            <a:r>
              <a:rPr lang="uk-UA" sz="2200" dirty="0" err="1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арома</a:t>
            </a:r>
            <a:r>
              <a:rPr lang="uk-UA" sz="2200" dirty="0">
                <a:solidFill>
                  <a:srgbClr val="352D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товари, а також сприятиме створенню активної спільноти любителів парфумерії.</a:t>
            </a:r>
            <a:endParaRPr sz="2200" dirty="0">
              <a:solidFill>
                <a:srgbClr val="352D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200" dirty="0">
                <a:latin typeface="Times New Roman"/>
                <a:ea typeface="Times New Roman"/>
                <a:cs typeface="Times New Roman"/>
                <a:sym typeface="Times New Roman"/>
              </a:rPr>
              <a:t>Для розробки додатку був обраний фреймворк </a:t>
            </a:r>
            <a:r>
              <a:rPr lang="uk-UA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ruby</a:t>
            </a:r>
            <a:r>
              <a:rPr lang="uk-UA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lang="uk-UA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rails</a:t>
            </a:r>
            <a:r>
              <a:rPr lang="uk-UA" sz="2200" dirty="0">
                <a:latin typeface="Times New Roman"/>
                <a:ea typeface="Times New Roman"/>
                <a:cs typeface="Times New Roman"/>
                <a:sym typeface="Times New Roman"/>
              </a:rPr>
              <a:t>. Цей фреймворк написаний на мові програмування </a:t>
            </a:r>
            <a:r>
              <a:rPr lang="uk-UA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Ruby</a:t>
            </a:r>
            <a:r>
              <a:rPr lang="uk-UA" sz="2200" dirty="0">
                <a:latin typeface="Times New Roman"/>
                <a:ea typeface="Times New Roman"/>
                <a:cs typeface="Times New Roman"/>
                <a:sym typeface="Times New Roman"/>
              </a:rPr>
              <a:t> та реалізує архітектурний шаблон </a:t>
            </a:r>
            <a:r>
              <a:rPr lang="uk-UA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Model-View-Controller</a:t>
            </a:r>
            <a:r>
              <a:rPr lang="uk-UA" sz="2200" dirty="0">
                <a:latin typeface="Times New Roman"/>
                <a:ea typeface="Times New Roman"/>
                <a:cs typeface="Times New Roman"/>
                <a:sym typeface="Times New Roman"/>
              </a:rPr>
              <a:t> для веб-застосунків, а також забезпечує їх інтеграцію з веб-сервером та сервером баз даних.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352D1F"/>
              </a:buClr>
              <a:buSzPts val="2200"/>
              <a:buNone/>
            </a:pPr>
            <a:endParaRPr sz="2200" dirty="0">
              <a:solidFill>
                <a:srgbClr val="352D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200"/>
              <a:buNone/>
            </a:pPr>
            <a:endParaRPr sz="2200" dirty="0">
              <a:solidFill>
                <a:srgbClr val="352D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5"/>
          <p:cNvSpPr/>
          <p:nvPr/>
        </p:nvSpPr>
        <p:spPr>
          <a:xfrm flipH="1">
            <a:off x="-1" y="1484784"/>
            <a:ext cx="58357" cy="144016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 flipH="1">
            <a:off x="12127656" y="4420302"/>
            <a:ext cx="58357" cy="2088232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599" y="5417825"/>
            <a:ext cx="3815058" cy="14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6360156" y="1046918"/>
            <a:ext cx="5767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Досягнення цієї мети включає реалізацію таких завдань: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uk-UA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Створення зручного інтерфейсу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uk-UA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Можливість додавання товару до кошику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uk-UA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Створення </a:t>
            </a:r>
            <a:r>
              <a:rPr lang="uk-UA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адмін</a:t>
            </a:r>
            <a:r>
              <a:rPr lang="uk-UA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-панелі для зручного управління користувачами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uk-UA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Можливість перегляду та додавання відгуків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uk-UA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Інтернаціоналізації додатку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uk-UA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Перегляд товарів по категоріям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07368" y="188640"/>
            <a:ext cx="11449272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uk-UA" sz="2800" b="1">
                <a:latin typeface="Times New Roman"/>
                <a:ea typeface="Times New Roman"/>
                <a:cs typeface="Times New Roman"/>
                <a:sym typeface="Times New Roman"/>
              </a:rPr>
              <a:t>ПРОЕКТУВАННЯ І РЕАЛІЗАЦІЯ БАЗИ ДАНИХ</a:t>
            </a:r>
            <a:endParaRPr sz="2800" b="1">
              <a:solidFill>
                <a:srgbClr val="352D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4763852" y="0"/>
            <a:ext cx="2664296" cy="0"/>
          </a:xfrm>
          <a:prstGeom prst="straightConnector1">
            <a:avLst/>
          </a:prstGeom>
          <a:noFill/>
          <a:ln w="28575" cap="flat" cmpd="sng">
            <a:solidFill>
              <a:srgbClr val="352D1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938" y="764703"/>
            <a:ext cx="9616122" cy="5788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07368" y="188640"/>
            <a:ext cx="11449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uk-UA" sz="2800" b="1">
                <a:latin typeface="Times New Roman"/>
                <a:ea typeface="Times New Roman"/>
                <a:cs typeface="Times New Roman"/>
                <a:sym typeface="Times New Roman"/>
              </a:rPr>
              <a:t>ТАБЛИЦЯ ПРОДУКТІВ</a:t>
            </a:r>
            <a:endParaRPr sz="2800" b="1">
              <a:solidFill>
                <a:srgbClr val="352D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>
            <a:off x="4763852" y="0"/>
            <a:ext cx="2664300" cy="0"/>
          </a:xfrm>
          <a:prstGeom prst="straightConnector1">
            <a:avLst/>
          </a:prstGeom>
          <a:noFill/>
          <a:ln w="28575" cap="flat" cmpd="sng">
            <a:solidFill>
              <a:srgbClr val="352D1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64" y="1150070"/>
            <a:ext cx="10976471" cy="4853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UML Діаграма Прецедентів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076382-4D10-4126-BACC-B08275F59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60"/>
          <a:stretch/>
        </p:blipFill>
        <p:spPr>
          <a:xfrm>
            <a:off x="462679" y="1150070"/>
            <a:ext cx="11266642" cy="5707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 rot="10800000">
            <a:off x="119455" y="5647522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/>
          <p:nvPr/>
        </p:nvSpPr>
        <p:spPr>
          <a:xfrm rot="-5400000">
            <a:off x="640965" y="6192681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663724" y="1826784"/>
            <a:ext cx="44646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6816080" y="4913479"/>
            <a:ext cx="4752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0" y="0"/>
            <a:ext cx="1219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ГОЛОВНА СТОРІНКА ДОДАТКУ 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865" y="572700"/>
            <a:ext cx="6288274" cy="59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 rot="10800000">
            <a:off x="119455" y="5647522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 rot="-5400000">
            <a:off x="640965" y="6192681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663724" y="1826784"/>
            <a:ext cx="44646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6816080" y="4913479"/>
            <a:ext cx="4752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0" y="0"/>
            <a:ext cx="1219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ПЕРЕКЛАДЕНА ГОЛОВНА СТОРІНКА ДОДАТКУ 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399" y="573550"/>
            <a:ext cx="6913200" cy="57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 rot="10800000">
            <a:off x="119455" y="5647522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/>
          <p:nvPr/>
        </p:nvSpPr>
        <p:spPr>
          <a:xfrm rot="-5400000">
            <a:off x="640965" y="6192681"/>
            <a:ext cx="45600" cy="1090200"/>
          </a:xfrm>
          <a:prstGeom prst="rect">
            <a:avLst/>
          </a:prstGeom>
          <a:solidFill>
            <a:srgbClr val="352D1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63724" y="1826784"/>
            <a:ext cx="44646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6816080" y="4913479"/>
            <a:ext cx="4752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2D1F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0" y="0"/>
            <a:ext cx="1219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ВХІД В ОБЛІКОВИЙ ЗАПИС/СТВОРЕННЯ КОРИСТУВАЧА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612" y="1349175"/>
            <a:ext cx="3608717" cy="4035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875" y="714088"/>
            <a:ext cx="3764000" cy="542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534</Words>
  <Application>Microsoft Office PowerPoint</Application>
  <PresentationFormat>Широкоэкранный</PresentationFormat>
  <Paragraphs>55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Тема Office</vt:lpstr>
      <vt:lpstr>Курсова робота з дисципліни «Мови Прикладного Програмування» Тема: «Арома магазин»</vt:lpstr>
      <vt:lpstr>ВСТУП</vt:lpstr>
      <vt:lpstr>МЕТА РОБОТИ ТА РОЗРОБКА </vt:lpstr>
      <vt:lpstr>ПРОЕКТУВАННЯ І РЕАЛІЗАЦІЯ БАЗИ ДАНИХ</vt:lpstr>
      <vt:lpstr>ТАБЛИЦЯ ПРОДУКТІВ</vt:lpstr>
      <vt:lpstr>UML Діаграма Прецедентів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ОФОРМЛЕННЯ ЗАМОВЛЕННЯ</vt:lpstr>
      <vt:lpstr>Презентация PowerPoint</vt:lpstr>
      <vt:lpstr>Адмін-панель</vt:lpstr>
      <vt:lpstr>ФУНКЦІЇ ДОДАТКУ</vt:lpstr>
      <vt:lpstr>ВИСНОВКИ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з дисципліни «Мови Прикладного Програмування» Тема: «Арома магазин»</dc:title>
  <dc:creator>Yaroslav</dc:creator>
  <cp:lastModifiedBy>Ярослав Шульгин</cp:lastModifiedBy>
  <cp:revision>5</cp:revision>
  <dcterms:modified xsi:type="dcterms:W3CDTF">2024-06-02T17:27:30Z</dcterms:modified>
</cp:coreProperties>
</file>